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10"/>
  </p:notesMasterIdLst>
  <p:sldIdLst>
    <p:sldId id="256" r:id="rId2"/>
    <p:sldId id="741" r:id="rId3"/>
    <p:sldId id="654" r:id="rId4"/>
    <p:sldId id="743" r:id="rId5"/>
    <p:sldId id="744" r:id="rId6"/>
    <p:sldId id="745" r:id="rId7"/>
    <p:sldId id="747" r:id="rId8"/>
    <p:sldId id="748" r:id="rId9"/>
    <p:sldId id="673" r:id="rId10"/>
    <p:sldId id="737" r:id="rId11"/>
    <p:sldId id="742" r:id="rId12"/>
    <p:sldId id="677" r:id="rId13"/>
    <p:sldId id="678" r:id="rId14"/>
    <p:sldId id="750" r:id="rId15"/>
    <p:sldId id="763" r:id="rId16"/>
    <p:sldId id="751" r:id="rId17"/>
    <p:sldId id="682" r:id="rId18"/>
    <p:sldId id="752" r:id="rId19"/>
    <p:sldId id="753" r:id="rId20"/>
    <p:sldId id="683" r:id="rId21"/>
    <p:sldId id="766" r:id="rId22"/>
    <p:sldId id="759" r:id="rId23"/>
    <p:sldId id="760" r:id="rId24"/>
    <p:sldId id="681" r:id="rId25"/>
    <p:sldId id="684" r:id="rId26"/>
    <p:sldId id="762" r:id="rId27"/>
    <p:sldId id="685" r:id="rId28"/>
    <p:sldId id="688" r:id="rId29"/>
    <p:sldId id="765" r:id="rId30"/>
    <p:sldId id="761" r:id="rId31"/>
    <p:sldId id="694" r:id="rId32"/>
    <p:sldId id="291" r:id="rId33"/>
    <p:sldId id="406" r:id="rId34"/>
    <p:sldId id="407" r:id="rId35"/>
    <p:sldId id="626" r:id="rId36"/>
    <p:sldId id="344" r:id="rId37"/>
    <p:sldId id="260" r:id="rId38"/>
    <p:sldId id="771" r:id="rId39"/>
    <p:sldId id="779" r:id="rId40"/>
    <p:sldId id="259" r:id="rId41"/>
    <p:sldId id="349" r:id="rId42"/>
    <p:sldId id="350" r:id="rId43"/>
    <p:sldId id="298" r:id="rId44"/>
    <p:sldId id="299" r:id="rId45"/>
    <p:sldId id="363" r:id="rId46"/>
    <p:sldId id="364" r:id="rId47"/>
    <p:sldId id="641" r:id="rId48"/>
    <p:sldId id="365" r:id="rId49"/>
    <p:sldId id="366" r:id="rId50"/>
    <p:sldId id="396" r:id="rId51"/>
    <p:sldId id="767" r:id="rId52"/>
    <p:sldId id="440" r:id="rId53"/>
    <p:sldId id="472" r:id="rId54"/>
    <p:sldId id="697" r:id="rId55"/>
    <p:sldId id="477" r:id="rId56"/>
    <p:sldId id="479" r:id="rId57"/>
    <p:sldId id="484" r:id="rId58"/>
    <p:sldId id="778" r:id="rId59"/>
    <p:sldId id="777" r:id="rId60"/>
    <p:sldId id="585" r:id="rId61"/>
    <p:sldId id="586" r:id="rId62"/>
    <p:sldId id="584" r:id="rId63"/>
    <p:sldId id="327" r:id="rId64"/>
    <p:sldId id="329" r:id="rId65"/>
    <p:sldId id="412" r:id="rId66"/>
    <p:sldId id="402" r:id="rId67"/>
    <p:sldId id="515" r:id="rId68"/>
    <p:sldId id="516" r:id="rId69"/>
    <p:sldId id="518" r:id="rId70"/>
    <p:sldId id="596" r:id="rId71"/>
    <p:sldId id="530" r:id="rId72"/>
    <p:sldId id="587" r:id="rId73"/>
    <p:sldId id="598" r:id="rId74"/>
    <p:sldId id="599" r:id="rId75"/>
    <p:sldId id="600" r:id="rId76"/>
    <p:sldId id="601" r:id="rId77"/>
    <p:sldId id="602" r:id="rId78"/>
    <p:sldId id="603" r:id="rId79"/>
    <p:sldId id="608" r:id="rId80"/>
    <p:sldId id="609" r:id="rId81"/>
    <p:sldId id="538" r:id="rId82"/>
    <p:sldId id="610" r:id="rId83"/>
    <p:sldId id="710" r:id="rId84"/>
    <p:sldId id="520" r:id="rId85"/>
    <p:sldId id="521" r:id="rId86"/>
    <p:sldId id="604" r:id="rId87"/>
    <p:sldId id="605" r:id="rId88"/>
    <p:sldId id="606" r:id="rId89"/>
    <p:sldId id="556" r:id="rId90"/>
    <p:sldId id="560" r:id="rId91"/>
    <p:sldId id="568" r:id="rId92"/>
    <p:sldId id="567" r:id="rId93"/>
    <p:sldId id="708" r:id="rId94"/>
    <p:sldId id="395" r:id="rId95"/>
    <p:sldId id="528" r:id="rId96"/>
    <p:sldId id="261" r:id="rId97"/>
    <p:sldId id="336" r:id="rId98"/>
    <p:sldId id="267" r:id="rId99"/>
    <p:sldId id="268" r:id="rId100"/>
    <p:sldId id="262" r:id="rId101"/>
    <p:sldId id="263" r:id="rId102"/>
    <p:sldId id="333" r:id="rId103"/>
    <p:sldId id="769" r:id="rId104"/>
    <p:sldId id="323" r:id="rId105"/>
    <p:sldId id="345" r:id="rId106"/>
    <p:sldId id="394" r:id="rId107"/>
    <p:sldId id="274" r:id="rId108"/>
    <p:sldId id="690" r:id="rId109"/>
  </p:sldIdLst>
  <p:sldSz cx="9144000" cy="6858000" type="screen4x3"/>
  <p:notesSz cx="6858000" cy="9144000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67" autoAdjust="0"/>
    <p:restoredTop sz="90450" autoAdjust="0"/>
  </p:normalViewPr>
  <p:slideViewPr>
    <p:cSldViewPr>
      <p:cViewPr varScale="1">
        <p:scale>
          <a:sx n="70" d="100"/>
          <a:sy n="70" d="100"/>
        </p:scale>
        <p:origin x="160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7.png"/><Relationship Id="rId6" Type="http://schemas.openxmlformats.org/officeDocument/2006/relationships/image" Target="../media/image13.svg"/><Relationship Id="rId5" Type="http://schemas.openxmlformats.org/officeDocument/2006/relationships/image" Target="../media/image9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7.png"/><Relationship Id="rId6" Type="http://schemas.openxmlformats.org/officeDocument/2006/relationships/image" Target="../media/image13.svg"/><Relationship Id="rId5" Type="http://schemas.openxmlformats.org/officeDocument/2006/relationships/image" Target="../media/image9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18D19C-0806-465B-8A1C-7DC18283A82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EE7FBAC-DF19-4950-91D5-2F7F3C4E95F9}">
      <dgm:prSet/>
      <dgm:spPr/>
      <dgm:t>
        <a:bodyPr/>
        <a:lstStyle/>
        <a:p>
          <a:r>
            <a:rPr lang="tr-TR"/>
            <a:t>Viral enfeksiyon öyküsü</a:t>
          </a:r>
          <a:endParaRPr lang="en-US"/>
        </a:p>
      </dgm:t>
    </dgm:pt>
    <dgm:pt modelId="{FF21F615-46C4-46BE-87E6-9CA9C35D40E5}" type="parTrans" cxnId="{DCE86EBC-2E90-469C-AD79-62471146B4DB}">
      <dgm:prSet/>
      <dgm:spPr/>
      <dgm:t>
        <a:bodyPr/>
        <a:lstStyle/>
        <a:p>
          <a:endParaRPr lang="en-US"/>
        </a:p>
      </dgm:t>
    </dgm:pt>
    <dgm:pt modelId="{2E2C5BB0-2750-416A-8216-006646F28B54}" type="sibTrans" cxnId="{DCE86EBC-2E90-469C-AD79-62471146B4DB}">
      <dgm:prSet/>
      <dgm:spPr/>
      <dgm:t>
        <a:bodyPr/>
        <a:lstStyle/>
        <a:p>
          <a:endParaRPr lang="en-US"/>
        </a:p>
      </dgm:t>
    </dgm:pt>
    <dgm:pt modelId="{ABC204B5-F6FC-4A44-A908-015CBDBE853F}">
      <dgm:prSet/>
      <dgm:spPr/>
      <dgm:t>
        <a:bodyPr/>
        <a:lstStyle/>
        <a:p>
          <a:r>
            <a:rPr lang="tr-TR"/>
            <a:t>Halsizlik, letarji, hafif ateş, solukluk,iştahsızlık</a:t>
          </a:r>
          <a:endParaRPr lang="en-US"/>
        </a:p>
      </dgm:t>
    </dgm:pt>
    <dgm:pt modelId="{C2FA8EDF-E44E-4A1C-879A-E5F649E66E13}" type="parTrans" cxnId="{85CCD367-DF27-476B-80A1-82A130B65F08}">
      <dgm:prSet/>
      <dgm:spPr/>
      <dgm:t>
        <a:bodyPr/>
        <a:lstStyle/>
        <a:p>
          <a:endParaRPr lang="en-US"/>
        </a:p>
      </dgm:t>
    </dgm:pt>
    <dgm:pt modelId="{551DE529-C8C3-4DC0-BE5F-EB6041B5FAC0}" type="sibTrans" cxnId="{85CCD367-DF27-476B-80A1-82A130B65F08}">
      <dgm:prSet/>
      <dgm:spPr/>
      <dgm:t>
        <a:bodyPr/>
        <a:lstStyle/>
        <a:p>
          <a:endParaRPr lang="en-US"/>
        </a:p>
      </dgm:t>
    </dgm:pt>
    <dgm:pt modelId="{2A47BD44-0F74-46E6-8038-AC32FAD91236}">
      <dgm:prSet/>
      <dgm:spPr/>
      <dgm:t>
        <a:bodyPr/>
        <a:lstStyle/>
        <a:p>
          <a:r>
            <a:rPr lang="tr-TR"/>
            <a:t>Döküntü, çarpıntı, egzersiz intoleransı</a:t>
          </a:r>
          <a:endParaRPr lang="en-US"/>
        </a:p>
      </dgm:t>
    </dgm:pt>
    <dgm:pt modelId="{A991B230-4B7C-45B5-81AE-F0BE43011640}" type="parTrans" cxnId="{FBA5C4FB-84EA-4DE2-A95F-670CE5D64C61}">
      <dgm:prSet/>
      <dgm:spPr/>
      <dgm:t>
        <a:bodyPr/>
        <a:lstStyle/>
        <a:p>
          <a:endParaRPr lang="en-US"/>
        </a:p>
      </dgm:t>
    </dgm:pt>
    <dgm:pt modelId="{F37C1387-731C-42DB-BFEF-1CA9637EB6C7}" type="sibTrans" cxnId="{FBA5C4FB-84EA-4DE2-A95F-670CE5D64C61}">
      <dgm:prSet/>
      <dgm:spPr/>
      <dgm:t>
        <a:bodyPr/>
        <a:lstStyle/>
        <a:p>
          <a:endParaRPr lang="en-US"/>
        </a:p>
      </dgm:t>
    </dgm:pt>
    <dgm:pt modelId="{CE77F469-C1AF-4965-A0AC-EE2E56BE35D8}">
      <dgm:prSet/>
      <dgm:spPr/>
      <dgm:t>
        <a:bodyPr/>
        <a:lstStyle/>
        <a:p>
          <a:r>
            <a:rPr lang="tr-TR"/>
            <a:t>Kalp yetmezliği bulguları</a:t>
          </a:r>
          <a:endParaRPr lang="en-US"/>
        </a:p>
      </dgm:t>
    </dgm:pt>
    <dgm:pt modelId="{2D90F1BF-0100-4085-895E-44C3018E11DB}" type="parTrans" cxnId="{97B66D4E-921E-4649-84AE-2064D5E4C2F5}">
      <dgm:prSet/>
      <dgm:spPr/>
      <dgm:t>
        <a:bodyPr/>
        <a:lstStyle/>
        <a:p>
          <a:endParaRPr lang="en-US"/>
        </a:p>
      </dgm:t>
    </dgm:pt>
    <dgm:pt modelId="{EFBBCB71-8AA3-4BCA-ACFC-28CB951E6A45}" type="sibTrans" cxnId="{97B66D4E-921E-4649-84AE-2064D5E4C2F5}">
      <dgm:prSet/>
      <dgm:spPr/>
      <dgm:t>
        <a:bodyPr/>
        <a:lstStyle/>
        <a:p>
          <a:endParaRPr lang="en-US"/>
        </a:p>
      </dgm:t>
    </dgm:pt>
    <dgm:pt modelId="{3DA7C4BD-01A5-4167-88DC-9CD054DBB093}">
      <dgm:prSet/>
      <dgm:spPr/>
      <dgm:t>
        <a:bodyPr/>
        <a:lstStyle/>
        <a:p>
          <a:r>
            <a:rPr lang="tr-TR"/>
            <a:t>Aritmi (SVT, blok, VT)</a:t>
          </a:r>
          <a:endParaRPr lang="en-US"/>
        </a:p>
      </dgm:t>
    </dgm:pt>
    <dgm:pt modelId="{8D849B27-B81A-40D9-B7F4-F88DE0F70B1D}" type="parTrans" cxnId="{383B8942-D998-40C8-B339-A770A67B9857}">
      <dgm:prSet/>
      <dgm:spPr/>
      <dgm:t>
        <a:bodyPr/>
        <a:lstStyle/>
        <a:p>
          <a:endParaRPr lang="en-US"/>
        </a:p>
      </dgm:t>
    </dgm:pt>
    <dgm:pt modelId="{61FDD63B-3138-4544-A691-535688BF8C3E}" type="sibTrans" cxnId="{383B8942-D998-40C8-B339-A770A67B9857}">
      <dgm:prSet/>
      <dgm:spPr/>
      <dgm:t>
        <a:bodyPr/>
        <a:lstStyle/>
        <a:p>
          <a:endParaRPr lang="en-US"/>
        </a:p>
      </dgm:t>
    </dgm:pt>
    <dgm:pt modelId="{1A8C9F91-1345-4C6F-B676-889F17DFC6A2}" type="pres">
      <dgm:prSet presAssocID="{7C18D19C-0806-465B-8A1C-7DC18283A82C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680D668-7643-471F-AD69-35E2E42F7FB1}" type="pres">
      <dgm:prSet presAssocID="{9EE7FBAC-DF19-4950-91D5-2F7F3C4E95F9}" presName="compNode" presStyleCnt="0"/>
      <dgm:spPr/>
    </dgm:pt>
    <dgm:pt modelId="{2CEBFF8A-9EE8-4194-97B7-55EEF9067EFB}" type="pres">
      <dgm:prSet presAssocID="{9EE7FBAC-DF19-4950-91D5-2F7F3C4E95F9}" presName="bgRect" presStyleLbl="bgShp" presStyleIdx="0" presStyleCnt="5"/>
      <dgm:spPr/>
    </dgm:pt>
    <dgm:pt modelId="{7D31EE1F-742E-4AD3-95F8-4C4E4EADCAF3}" type="pres">
      <dgm:prSet presAssocID="{9EE7FBAC-DF19-4950-91D5-2F7F3C4E95F9}" presName="iconRect" presStyleLbl="node1" presStyleIdx="0" presStyleCnt="5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tr-TR"/>
        </a:p>
      </dgm:t>
      <dgm:extLst>
        <a:ext uri="{E40237B7-FDA0-4F09-8148-C483321AD2D9}">
          <dgm14:cNvPr xmlns:dgm14="http://schemas.microsoft.com/office/drawing/2010/diagram" id="0" name="" descr="İğne"/>
        </a:ext>
      </dgm:extLst>
    </dgm:pt>
    <dgm:pt modelId="{B46796DE-11F4-4367-923E-C61CC96E52E9}" type="pres">
      <dgm:prSet presAssocID="{9EE7FBAC-DF19-4950-91D5-2F7F3C4E95F9}" presName="spaceRect" presStyleCnt="0"/>
      <dgm:spPr/>
    </dgm:pt>
    <dgm:pt modelId="{5ADBB611-85BA-48C2-82F3-EF1847D80D93}" type="pres">
      <dgm:prSet presAssocID="{9EE7FBAC-DF19-4950-91D5-2F7F3C4E95F9}" presName="parTx" presStyleLbl="revTx" presStyleIdx="0" presStyleCnt="5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  <dgm:pt modelId="{12D3F76B-456D-4E81-B2D5-DCE55D49453C}" type="pres">
      <dgm:prSet presAssocID="{2E2C5BB0-2750-416A-8216-006646F28B54}" presName="sibTrans" presStyleCnt="0"/>
      <dgm:spPr/>
    </dgm:pt>
    <dgm:pt modelId="{E74B2D6F-8F6E-4824-AE37-D552345FB72A}" type="pres">
      <dgm:prSet presAssocID="{ABC204B5-F6FC-4A44-A908-015CBDBE853F}" presName="compNode" presStyleCnt="0"/>
      <dgm:spPr/>
    </dgm:pt>
    <dgm:pt modelId="{64502933-D86A-4991-A627-0747454E5724}" type="pres">
      <dgm:prSet presAssocID="{ABC204B5-F6FC-4A44-A908-015CBDBE853F}" presName="bgRect" presStyleLbl="bgShp" presStyleIdx="1" presStyleCnt="5"/>
      <dgm:spPr/>
    </dgm:pt>
    <dgm:pt modelId="{369EE4BE-5BB3-4AE1-ABB1-A520E7F23787}" type="pres">
      <dgm:prSet presAssocID="{ABC204B5-F6FC-4A44-A908-015CBDBE853F}" presName="iconRect" presStyleLbl="node1" presStyleIdx="1" presStyleCnt="5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tr-TR"/>
        </a:p>
      </dgm:t>
      <dgm:extLst>
        <a:ext uri="{E40237B7-FDA0-4F09-8148-C483321AD2D9}">
          <dgm14:cNvPr xmlns:dgm14="http://schemas.microsoft.com/office/drawing/2010/diagram" id="0" name="" descr="First Aid Kit"/>
        </a:ext>
      </dgm:extLst>
    </dgm:pt>
    <dgm:pt modelId="{E88ACCA9-ADF1-4CED-BA79-88CB83EF1477}" type="pres">
      <dgm:prSet presAssocID="{ABC204B5-F6FC-4A44-A908-015CBDBE853F}" presName="spaceRect" presStyleCnt="0"/>
      <dgm:spPr/>
    </dgm:pt>
    <dgm:pt modelId="{49714E51-52F0-4F77-9F93-2DB867770533}" type="pres">
      <dgm:prSet presAssocID="{ABC204B5-F6FC-4A44-A908-015CBDBE853F}" presName="parTx" presStyleLbl="revTx" presStyleIdx="1" presStyleCnt="5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  <dgm:pt modelId="{97821CD3-24B6-4EBD-A2F7-DE6AED1B1187}" type="pres">
      <dgm:prSet presAssocID="{551DE529-C8C3-4DC0-BE5F-EB6041B5FAC0}" presName="sibTrans" presStyleCnt="0"/>
      <dgm:spPr/>
    </dgm:pt>
    <dgm:pt modelId="{47E7D072-5C6F-4696-A35E-8266215BB468}" type="pres">
      <dgm:prSet presAssocID="{2A47BD44-0F74-46E6-8038-AC32FAD91236}" presName="compNode" presStyleCnt="0"/>
      <dgm:spPr/>
    </dgm:pt>
    <dgm:pt modelId="{FD84D29A-C2A0-405D-9123-585E72AB0730}" type="pres">
      <dgm:prSet presAssocID="{2A47BD44-0F74-46E6-8038-AC32FAD91236}" presName="bgRect" presStyleLbl="bgShp" presStyleIdx="2" presStyleCnt="5"/>
      <dgm:spPr/>
    </dgm:pt>
    <dgm:pt modelId="{801E7B44-3DA5-4B5D-9F38-3BE19FF200C4}" type="pres">
      <dgm:prSet presAssocID="{2A47BD44-0F74-46E6-8038-AC32FAD91236}" presName="iconRect" presStyleLbl="node1" presStyleIdx="2" presStyleCnt="5"/>
      <dgm:spPr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tr-TR"/>
        </a:p>
      </dgm:t>
      <dgm:extLst>
        <a:ext uri="{E40237B7-FDA0-4F09-8148-C483321AD2D9}">
          <dgm14:cNvPr xmlns:dgm14="http://schemas.microsoft.com/office/drawing/2010/diagram" id="0" name="" descr="Çalıştır"/>
        </a:ext>
      </dgm:extLst>
    </dgm:pt>
    <dgm:pt modelId="{88C2E9F6-A944-4E75-97B2-1EBB4471E1CC}" type="pres">
      <dgm:prSet presAssocID="{2A47BD44-0F74-46E6-8038-AC32FAD91236}" presName="spaceRect" presStyleCnt="0"/>
      <dgm:spPr/>
    </dgm:pt>
    <dgm:pt modelId="{836CDA99-D038-44A0-A2CE-629FE08DCDEA}" type="pres">
      <dgm:prSet presAssocID="{2A47BD44-0F74-46E6-8038-AC32FAD91236}" presName="parTx" presStyleLbl="revTx" presStyleIdx="2" presStyleCnt="5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  <dgm:pt modelId="{0C717809-0230-493F-9D81-3777D6E4A1EB}" type="pres">
      <dgm:prSet presAssocID="{F37C1387-731C-42DB-BFEF-1CA9637EB6C7}" presName="sibTrans" presStyleCnt="0"/>
      <dgm:spPr/>
    </dgm:pt>
    <dgm:pt modelId="{FDF4AFE7-0CB1-4C06-B4D0-A698D83AF7BE}" type="pres">
      <dgm:prSet presAssocID="{CE77F469-C1AF-4965-A0AC-EE2E56BE35D8}" presName="compNode" presStyleCnt="0"/>
      <dgm:spPr/>
    </dgm:pt>
    <dgm:pt modelId="{E3959648-F235-4FA9-A986-90C37CE6ECC3}" type="pres">
      <dgm:prSet presAssocID="{CE77F469-C1AF-4965-A0AC-EE2E56BE35D8}" presName="bgRect" presStyleLbl="bgShp" presStyleIdx="3" presStyleCnt="5"/>
      <dgm:spPr/>
    </dgm:pt>
    <dgm:pt modelId="{85F2CBB4-8A6A-4EE7-8D1B-8B8DC11CBA62}" type="pres">
      <dgm:prSet presAssocID="{CE77F469-C1AF-4965-A0AC-EE2E56BE35D8}" presName="iconRect" presStyleLbl="node1" presStyleIdx="3" presStyleCnt="5"/>
      <dgm:spPr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tr-TR"/>
        </a:p>
      </dgm:t>
      <dgm:extLst>
        <a:ext uri="{E40237B7-FDA0-4F09-8148-C483321AD2D9}">
          <dgm14:cNvPr xmlns:dgm14="http://schemas.microsoft.com/office/drawing/2010/diagram" id="0" name="" descr="Kalp atışı"/>
        </a:ext>
      </dgm:extLst>
    </dgm:pt>
    <dgm:pt modelId="{EAC8FF78-658C-4917-A65E-699DC9B79E0C}" type="pres">
      <dgm:prSet presAssocID="{CE77F469-C1AF-4965-A0AC-EE2E56BE35D8}" presName="spaceRect" presStyleCnt="0"/>
      <dgm:spPr/>
    </dgm:pt>
    <dgm:pt modelId="{1BFC2261-A8C5-4693-BB55-556F7B4CDF2C}" type="pres">
      <dgm:prSet presAssocID="{CE77F469-C1AF-4965-A0AC-EE2E56BE35D8}" presName="parTx" presStyleLbl="revTx" presStyleIdx="3" presStyleCnt="5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  <dgm:pt modelId="{2A348E33-5C22-4F62-A546-5CB16A3F54AF}" type="pres">
      <dgm:prSet presAssocID="{EFBBCB71-8AA3-4BCA-ACFC-28CB951E6A45}" presName="sibTrans" presStyleCnt="0"/>
      <dgm:spPr/>
    </dgm:pt>
    <dgm:pt modelId="{BD942F3C-778D-4980-B20B-86DA1E686463}" type="pres">
      <dgm:prSet presAssocID="{3DA7C4BD-01A5-4167-88DC-9CD054DBB093}" presName="compNode" presStyleCnt="0"/>
      <dgm:spPr/>
    </dgm:pt>
    <dgm:pt modelId="{7B84AE57-5E58-4AC5-94DE-2B6AA43F735D}" type="pres">
      <dgm:prSet presAssocID="{3DA7C4BD-01A5-4167-88DC-9CD054DBB093}" presName="bgRect" presStyleLbl="bgShp" presStyleIdx="4" presStyleCnt="5"/>
      <dgm:spPr/>
    </dgm:pt>
    <dgm:pt modelId="{9EC64B5C-3820-4D0A-8B34-9B92187513AE}" type="pres">
      <dgm:prSet presAssocID="{3DA7C4BD-01A5-4167-88DC-9CD054DBB093}" presName="iconRect" presStyleLbl="node1" presStyleIdx="4" presStyleCnt="5"/>
      <dgm:spPr>
        <a:blipFill>
          <a:blip xmlns:r="http://schemas.openxmlformats.org/officeDocument/2006/relationships"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tr-TR"/>
        </a:p>
      </dgm:t>
      <dgm:extLst>
        <a:ext uri="{E40237B7-FDA0-4F09-8148-C483321AD2D9}">
          <dgm14:cNvPr xmlns:dgm14="http://schemas.microsoft.com/office/drawing/2010/diagram" id="0" name="" descr="Heart with Pulse"/>
        </a:ext>
      </dgm:extLst>
    </dgm:pt>
    <dgm:pt modelId="{CBBC3BAE-C6F1-49AD-B66C-FD8B68989BE4}" type="pres">
      <dgm:prSet presAssocID="{3DA7C4BD-01A5-4167-88DC-9CD054DBB093}" presName="spaceRect" presStyleCnt="0"/>
      <dgm:spPr/>
    </dgm:pt>
    <dgm:pt modelId="{D2CE6B3B-BC0D-4911-9A69-B15E05261159}" type="pres">
      <dgm:prSet presAssocID="{3DA7C4BD-01A5-4167-88DC-9CD054DBB093}" presName="parTx" presStyleLbl="revTx" presStyleIdx="4" presStyleCnt="5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</dgm:ptLst>
  <dgm:cxnLst>
    <dgm:cxn modelId="{383B8942-D998-40C8-B339-A770A67B9857}" srcId="{7C18D19C-0806-465B-8A1C-7DC18283A82C}" destId="{3DA7C4BD-01A5-4167-88DC-9CD054DBB093}" srcOrd="4" destOrd="0" parTransId="{8D849B27-B81A-40D9-B7F4-F88DE0F70B1D}" sibTransId="{61FDD63B-3138-4544-A691-535688BF8C3E}"/>
    <dgm:cxn modelId="{FBA5C4FB-84EA-4DE2-A95F-670CE5D64C61}" srcId="{7C18D19C-0806-465B-8A1C-7DC18283A82C}" destId="{2A47BD44-0F74-46E6-8038-AC32FAD91236}" srcOrd="2" destOrd="0" parTransId="{A991B230-4B7C-45B5-81AE-F0BE43011640}" sibTransId="{F37C1387-731C-42DB-BFEF-1CA9637EB6C7}"/>
    <dgm:cxn modelId="{F85B63C9-3A9B-41CD-BA69-5ACB98FD885F}" type="presOf" srcId="{7C18D19C-0806-465B-8A1C-7DC18283A82C}" destId="{1A8C9F91-1345-4C6F-B676-889F17DFC6A2}" srcOrd="0" destOrd="0" presId="urn:microsoft.com/office/officeart/2018/2/layout/IconVerticalSolidList"/>
    <dgm:cxn modelId="{4C6BCE88-9AED-401C-880B-697F03ED2D3D}" type="presOf" srcId="{ABC204B5-F6FC-4A44-A908-015CBDBE853F}" destId="{49714E51-52F0-4F77-9F93-2DB867770533}" srcOrd="0" destOrd="0" presId="urn:microsoft.com/office/officeart/2018/2/layout/IconVerticalSolidList"/>
    <dgm:cxn modelId="{D7866116-26A8-4250-91AF-7552261C9CDB}" type="presOf" srcId="{9EE7FBAC-DF19-4950-91D5-2F7F3C4E95F9}" destId="{5ADBB611-85BA-48C2-82F3-EF1847D80D93}" srcOrd="0" destOrd="0" presId="urn:microsoft.com/office/officeart/2018/2/layout/IconVerticalSolidList"/>
    <dgm:cxn modelId="{875046E9-6AD9-4FD7-A3EC-C6DDC5D5D8D5}" type="presOf" srcId="{CE77F469-C1AF-4965-A0AC-EE2E56BE35D8}" destId="{1BFC2261-A8C5-4693-BB55-556F7B4CDF2C}" srcOrd="0" destOrd="0" presId="urn:microsoft.com/office/officeart/2018/2/layout/IconVerticalSolidList"/>
    <dgm:cxn modelId="{D4BA5445-285D-4C77-BBD9-CC29586D69FE}" type="presOf" srcId="{2A47BD44-0F74-46E6-8038-AC32FAD91236}" destId="{836CDA99-D038-44A0-A2CE-629FE08DCDEA}" srcOrd="0" destOrd="0" presId="urn:microsoft.com/office/officeart/2018/2/layout/IconVerticalSolidList"/>
    <dgm:cxn modelId="{97B66D4E-921E-4649-84AE-2064D5E4C2F5}" srcId="{7C18D19C-0806-465B-8A1C-7DC18283A82C}" destId="{CE77F469-C1AF-4965-A0AC-EE2E56BE35D8}" srcOrd="3" destOrd="0" parTransId="{2D90F1BF-0100-4085-895E-44C3018E11DB}" sibTransId="{EFBBCB71-8AA3-4BCA-ACFC-28CB951E6A45}"/>
    <dgm:cxn modelId="{85CCD367-DF27-476B-80A1-82A130B65F08}" srcId="{7C18D19C-0806-465B-8A1C-7DC18283A82C}" destId="{ABC204B5-F6FC-4A44-A908-015CBDBE853F}" srcOrd="1" destOrd="0" parTransId="{C2FA8EDF-E44E-4A1C-879A-E5F649E66E13}" sibTransId="{551DE529-C8C3-4DC0-BE5F-EB6041B5FAC0}"/>
    <dgm:cxn modelId="{B6E24D0A-9A5C-4438-B708-8E54B3CB39B2}" type="presOf" srcId="{3DA7C4BD-01A5-4167-88DC-9CD054DBB093}" destId="{D2CE6B3B-BC0D-4911-9A69-B15E05261159}" srcOrd="0" destOrd="0" presId="urn:microsoft.com/office/officeart/2018/2/layout/IconVerticalSolidList"/>
    <dgm:cxn modelId="{DCE86EBC-2E90-469C-AD79-62471146B4DB}" srcId="{7C18D19C-0806-465B-8A1C-7DC18283A82C}" destId="{9EE7FBAC-DF19-4950-91D5-2F7F3C4E95F9}" srcOrd="0" destOrd="0" parTransId="{FF21F615-46C4-46BE-87E6-9CA9C35D40E5}" sibTransId="{2E2C5BB0-2750-416A-8216-006646F28B54}"/>
    <dgm:cxn modelId="{D350B558-B388-4F9F-BDF1-FF6A2336CB98}" type="presParOf" srcId="{1A8C9F91-1345-4C6F-B676-889F17DFC6A2}" destId="{F680D668-7643-471F-AD69-35E2E42F7FB1}" srcOrd="0" destOrd="0" presId="urn:microsoft.com/office/officeart/2018/2/layout/IconVerticalSolidList"/>
    <dgm:cxn modelId="{40D981A5-06C1-4D41-AFED-15F846563047}" type="presParOf" srcId="{F680D668-7643-471F-AD69-35E2E42F7FB1}" destId="{2CEBFF8A-9EE8-4194-97B7-55EEF9067EFB}" srcOrd="0" destOrd="0" presId="urn:microsoft.com/office/officeart/2018/2/layout/IconVerticalSolidList"/>
    <dgm:cxn modelId="{FB0B9C8E-E57D-47B6-B40B-54A4FBA4BD09}" type="presParOf" srcId="{F680D668-7643-471F-AD69-35E2E42F7FB1}" destId="{7D31EE1F-742E-4AD3-95F8-4C4E4EADCAF3}" srcOrd="1" destOrd="0" presId="urn:microsoft.com/office/officeart/2018/2/layout/IconVerticalSolidList"/>
    <dgm:cxn modelId="{D7568A7C-43E4-44B2-9D5D-A064A00B3779}" type="presParOf" srcId="{F680D668-7643-471F-AD69-35E2E42F7FB1}" destId="{B46796DE-11F4-4367-923E-C61CC96E52E9}" srcOrd="2" destOrd="0" presId="urn:microsoft.com/office/officeart/2018/2/layout/IconVerticalSolidList"/>
    <dgm:cxn modelId="{A6C7B9F3-D229-4CE5-86D0-5AE80C758951}" type="presParOf" srcId="{F680D668-7643-471F-AD69-35E2E42F7FB1}" destId="{5ADBB611-85BA-48C2-82F3-EF1847D80D93}" srcOrd="3" destOrd="0" presId="urn:microsoft.com/office/officeart/2018/2/layout/IconVerticalSolidList"/>
    <dgm:cxn modelId="{840C088E-0F1C-445A-9DDA-F9CE9CC59D76}" type="presParOf" srcId="{1A8C9F91-1345-4C6F-B676-889F17DFC6A2}" destId="{12D3F76B-456D-4E81-B2D5-DCE55D49453C}" srcOrd="1" destOrd="0" presId="urn:microsoft.com/office/officeart/2018/2/layout/IconVerticalSolidList"/>
    <dgm:cxn modelId="{95F80377-EC00-45ED-BE84-3CB4C4CA6E4C}" type="presParOf" srcId="{1A8C9F91-1345-4C6F-B676-889F17DFC6A2}" destId="{E74B2D6F-8F6E-4824-AE37-D552345FB72A}" srcOrd="2" destOrd="0" presId="urn:microsoft.com/office/officeart/2018/2/layout/IconVerticalSolidList"/>
    <dgm:cxn modelId="{67A8844A-2DFA-452F-AF1F-2073D5B37C60}" type="presParOf" srcId="{E74B2D6F-8F6E-4824-AE37-D552345FB72A}" destId="{64502933-D86A-4991-A627-0747454E5724}" srcOrd="0" destOrd="0" presId="urn:microsoft.com/office/officeart/2018/2/layout/IconVerticalSolidList"/>
    <dgm:cxn modelId="{00191064-4659-4589-A2FF-384074A15705}" type="presParOf" srcId="{E74B2D6F-8F6E-4824-AE37-D552345FB72A}" destId="{369EE4BE-5BB3-4AE1-ABB1-A520E7F23787}" srcOrd="1" destOrd="0" presId="urn:microsoft.com/office/officeart/2018/2/layout/IconVerticalSolidList"/>
    <dgm:cxn modelId="{177BC36C-85E1-4ECC-8193-B55C1F44E27E}" type="presParOf" srcId="{E74B2D6F-8F6E-4824-AE37-D552345FB72A}" destId="{E88ACCA9-ADF1-4CED-BA79-88CB83EF1477}" srcOrd="2" destOrd="0" presId="urn:microsoft.com/office/officeart/2018/2/layout/IconVerticalSolidList"/>
    <dgm:cxn modelId="{33AE1039-B144-4680-AF3C-23923B32E3B9}" type="presParOf" srcId="{E74B2D6F-8F6E-4824-AE37-D552345FB72A}" destId="{49714E51-52F0-4F77-9F93-2DB867770533}" srcOrd="3" destOrd="0" presId="urn:microsoft.com/office/officeart/2018/2/layout/IconVerticalSolidList"/>
    <dgm:cxn modelId="{29181869-09E8-4586-A64F-63E28EB94EDC}" type="presParOf" srcId="{1A8C9F91-1345-4C6F-B676-889F17DFC6A2}" destId="{97821CD3-24B6-4EBD-A2F7-DE6AED1B1187}" srcOrd="3" destOrd="0" presId="urn:microsoft.com/office/officeart/2018/2/layout/IconVerticalSolidList"/>
    <dgm:cxn modelId="{8BCC513A-0725-4279-AECC-D6565E34B5EE}" type="presParOf" srcId="{1A8C9F91-1345-4C6F-B676-889F17DFC6A2}" destId="{47E7D072-5C6F-4696-A35E-8266215BB468}" srcOrd="4" destOrd="0" presId="urn:microsoft.com/office/officeart/2018/2/layout/IconVerticalSolidList"/>
    <dgm:cxn modelId="{99C10DB4-4CF8-474D-816D-2CD84D9050B9}" type="presParOf" srcId="{47E7D072-5C6F-4696-A35E-8266215BB468}" destId="{FD84D29A-C2A0-405D-9123-585E72AB0730}" srcOrd="0" destOrd="0" presId="urn:microsoft.com/office/officeart/2018/2/layout/IconVerticalSolidList"/>
    <dgm:cxn modelId="{774349F0-5AD1-450C-9584-BFE17E9CBAE6}" type="presParOf" srcId="{47E7D072-5C6F-4696-A35E-8266215BB468}" destId="{801E7B44-3DA5-4B5D-9F38-3BE19FF200C4}" srcOrd="1" destOrd="0" presId="urn:microsoft.com/office/officeart/2018/2/layout/IconVerticalSolidList"/>
    <dgm:cxn modelId="{106CC77D-82D9-4876-81B0-71B0D67B73AD}" type="presParOf" srcId="{47E7D072-5C6F-4696-A35E-8266215BB468}" destId="{88C2E9F6-A944-4E75-97B2-1EBB4471E1CC}" srcOrd="2" destOrd="0" presId="urn:microsoft.com/office/officeart/2018/2/layout/IconVerticalSolidList"/>
    <dgm:cxn modelId="{945B5B39-48D2-4242-B5E4-0C445E2CEFA0}" type="presParOf" srcId="{47E7D072-5C6F-4696-A35E-8266215BB468}" destId="{836CDA99-D038-44A0-A2CE-629FE08DCDEA}" srcOrd="3" destOrd="0" presId="urn:microsoft.com/office/officeart/2018/2/layout/IconVerticalSolidList"/>
    <dgm:cxn modelId="{370F1DD2-1F8F-4941-9867-23791E424153}" type="presParOf" srcId="{1A8C9F91-1345-4C6F-B676-889F17DFC6A2}" destId="{0C717809-0230-493F-9D81-3777D6E4A1EB}" srcOrd="5" destOrd="0" presId="urn:microsoft.com/office/officeart/2018/2/layout/IconVerticalSolidList"/>
    <dgm:cxn modelId="{E9165560-F144-457C-8259-5AAC8ACF58D7}" type="presParOf" srcId="{1A8C9F91-1345-4C6F-B676-889F17DFC6A2}" destId="{FDF4AFE7-0CB1-4C06-B4D0-A698D83AF7BE}" srcOrd="6" destOrd="0" presId="urn:microsoft.com/office/officeart/2018/2/layout/IconVerticalSolidList"/>
    <dgm:cxn modelId="{7AD8F074-9678-481A-AD93-2443850061D5}" type="presParOf" srcId="{FDF4AFE7-0CB1-4C06-B4D0-A698D83AF7BE}" destId="{E3959648-F235-4FA9-A986-90C37CE6ECC3}" srcOrd="0" destOrd="0" presId="urn:microsoft.com/office/officeart/2018/2/layout/IconVerticalSolidList"/>
    <dgm:cxn modelId="{95240BE8-A5A2-4005-89B1-09347C5DA8CA}" type="presParOf" srcId="{FDF4AFE7-0CB1-4C06-B4D0-A698D83AF7BE}" destId="{85F2CBB4-8A6A-4EE7-8D1B-8B8DC11CBA62}" srcOrd="1" destOrd="0" presId="urn:microsoft.com/office/officeart/2018/2/layout/IconVerticalSolidList"/>
    <dgm:cxn modelId="{08F5A745-1D95-4CE3-80CE-D7027EB50797}" type="presParOf" srcId="{FDF4AFE7-0CB1-4C06-B4D0-A698D83AF7BE}" destId="{EAC8FF78-658C-4917-A65E-699DC9B79E0C}" srcOrd="2" destOrd="0" presId="urn:microsoft.com/office/officeart/2018/2/layout/IconVerticalSolidList"/>
    <dgm:cxn modelId="{A90D9562-3E31-4604-9534-764FA0C56861}" type="presParOf" srcId="{FDF4AFE7-0CB1-4C06-B4D0-A698D83AF7BE}" destId="{1BFC2261-A8C5-4693-BB55-556F7B4CDF2C}" srcOrd="3" destOrd="0" presId="urn:microsoft.com/office/officeart/2018/2/layout/IconVerticalSolidList"/>
    <dgm:cxn modelId="{281AE004-53D9-4E19-87CD-87B9E3A1C07C}" type="presParOf" srcId="{1A8C9F91-1345-4C6F-B676-889F17DFC6A2}" destId="{2A348E33-5C22-4F62-A546-5CB16A3F54AF}" srcOrd="7" destOrd="0" presId="urn:microsoft.com/office/officeart/2018/2/layout/IconVerticalSolidList"/>
    <dgm:cxn modelId="{D1A522B5-2DB5-4EF7-BC1F-DB478B8456B2}" type="presParOf" srcId="{1A8C9F91-1345-4C6F-B676-889F17DFC6A2}" destId="{BD942F3C-778D-4980-B20B-86DA1E686463}" srcOrd="8" destOrd="0" presId="urn:microsoft.com/office/officeart/2018/2/layout/IconVerticalSolidList"/>
    <dgm:cxn modelId="{955C935D-63C6-4477-B75F-0515BEFB07CA}" type="presParOf" srcId="{BD942F3C-778D-4980-B20B-86DA1E686463}" destId="{7B84AE57-5E58-4AC5-94DE-2B6AA43F735D}" srcOrd="0" destOrd="0" presId="urn:microsoft.com/office/officeart/2018/2/layout/IconVerticalSolidList"/>
    <dgm:cxn modelId="{EEE5387D-DFFB-4491-B0BE-CB2A0D2E6F40}" type="presParOf" srcId="{BD942F3C-778D-4980-B20B-86DA1E686463}" destId="{9EC64B5C-3820-4D0A-8B34-9B92187513AE}" srcOrd="1" destOrd="0" presId="urn:microsoft.com/office/officeart/2018/2/layout/IconVerticalSolidList"/>
    <dgm:cxn modelId="{C6F91A9F-BE1B-44F3-AD3D-2F3599E66C64}" type="presParOf" srcId="{BD942F3C-778D-4980-B20B-86DA1E686463}" destId="{CBBC3BAE-C6F1-49AD-B66C-FD8B68989BE4}" srcOrd="2" destOrd="0" presId="urn:microsoft.com/office/officeart/2018/2/layout/IconVerticalSolidList"/>
    <dgm:cxn modelId="{F6618A6C-B891-4757-A9F4-AE10C289438C}" type="presParOf" srcId="{BD942F3C-778D-4980-B20B-86DA1E686463}" destId="{D2CE6B3B-BC0D-4911-9A69-B15E0526115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EBFF8A-9EE8-4194-97B7-55EEF9067EFB}">
      <dsp:nvSpPr>
        <dsp:cNvPr id="0" name=""/>
        <dsp:cNvSpPr/>
      </dsp:nvSpPr>
      <dsp:spPr>
        <a:xfrm>
          <a:off x="0" y="3535"/>
          <a:ext cx="8229600" cy="75314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31EE1F-742E-4AD3-95F8-4C4E4EADCAF3}">
      <dsp:nvSpPr>
        <dsp:cNvPr id="0" name=""/>
        <dsp:cNvSpPr/>
      </dsp:nvSpPr>
      <dsp:spPr>
        <a:xfrm>
          <a:off x="227827" y="172994"/>
          <a:ext cx="414231" cy="414231"/>
        </a:xfrm>
        <a:prstGeom prst="rect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DBB611-85BA-48C2-82F3-EF1847D80D93}">
      <dsp:nvSpPr>
        <dsp:cNvPr id="0" name=""/>
        <dsp:cNvSpPr/>
      </dsp:nvSpPr>
      <dsp:spPr>
        <a:xfrm>
          <a:off x="869886" y="3535"/>
          <a:ext cx="7359713" cy="7531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708" tIns="79708" rIns="79708" bIns="79708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/>
            <a:t>Viral enfeksiyon öyküsü</a:t>
          </a:r>
          <a:endParaRPr lang="en-US" sz="1900" kern="1200"/>
        </a:p>
      </dsp:txBody>
      <dsp:txXfrm>
        <a:off x="869886" y="3535"/>
        <a:ext cx="7359713" cy="753148"/>
      </dsp:txXfrm>
    </dsp:sp>
    <dsp:sp modelId="{64502933-D86A-4991-A627-0747454E5724}">
      <dsp:nvSpPr>
        <dsp:cNvPr id="0" name=""/>
        <dsp:cNvSpPr/>
      </dsp:nvSpPr>
      <dsp:spPr>
        <a:xfrm>
          <a:off x="0" y="944971"/>
          <a:ext cx="8229600" cy="75314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9EE4BE-5BB3-4AE1-ABB1-A520E7F23787}">
      <dsp:nvSpPr>
        <dsp:cNvPr id="0" name=""/>
        <dsp:cNvSpPr/>
      </dsp:nvSpPr>
      <dsp:spPr>
        <a:xfrm>
          <a:off x="227827" y="1114429"/>
          <a:ext cx="414231" cy="414231"/>
        </a:xfrm>
        <a:prstGeom prst="rect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714E51-52F0-4F77-9F93-2DB867770533}">
      <dsp:nvSpPr>
        <dsp:cNvPr id="0" name=""/>
        <dsp:cNvSpPr/>
      </dsp:nvSpPr>
      <dsp:spPr>
        <a:xfrm>
          <a:off x="869886" y="944971"/>
          <a:ext cx="7359713" cy="7531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708" tIns="79708" rIns="79708" bIns="79708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/>
            <a:t>Halsizlik, letarji, hafif ateş, solukluk,iştahsızlık</a:t>
          </a:r>
          <a:endParaRPr lang="en-US" sz="1900" kern="1200"/>
        </a:p>
      </dsp:txBody>
      <dsp:txXfrm>
        <a:off x="869886" y="944971"/>
        <a:ext cx="7359713" cy="753148"/>
      </dsp:txXfrm>
    </dsp:sp>
    <dsp:sp modelId="{FD84D29A-C2A0-405D-9123-585E72AB0730}">
      <dsp:nvSpPr>
        <dsp:cNvPr id="0" name=""/>
        <dsp:cNvSpPr/>
      </dsp:nvSpPr>
      <dsp:spPr>
        <a:xfrm>
          <a:off x="0" y="1886407"/>
          <a:ext cx="8229600" cy="75314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1E7B44-3DA5-4B5D-9F38-3BE19FF200C4}">
      <dsp:nvSpPr>
        <dsp:cNvPr id="0" name=""/>
        <dsp:cNvSpPr/>
      </dsp:nvSpPr>
      <dsp:spPr>
        <a:xfrm>
          <a:off x="227827" y="2055865"/>
          <a:ext cx="414231" cy="414231"/>
        </a:xfrm>
        <a:prstGeom prst="rect">
          <a:avLst/>
        </a:prstGeom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6CDA99-D038-44A0-A2CE-629FE08DCDEA}">
      <dsp:nvSpPr>
        <dsp:cNvPr id="0" name=""/>
        <dsp:cNvSpPr/>
      </dsp:nvSpPr>
      <dsp:spPr>
        <a:xfrm>
          <a:off x="869886" y="1886407"/>
          <a:ext cx="7359713" cy="7531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708" tIns="79708" rIns="79708" bIns="79708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/>
            <a:t>Döküntü, çarpıntı, egzersiz intoleransı</a:t>
          </a:r>
          <a:endParaRPr lang="en-US" sz="1900" kern="1200"/>
        </a:p>
      </dsp:txBody>
      <dsp:txXfrm>
        <a:off x="869886" y="1886407"/>
        <a:ext cx="7359713" cy="753148"/>
      </dsp:txXfrm>
    </dsp:sp>
    <dsp:sp modelId="{E3959648-F235-4FA9-A986-90C37CE6ECC3}">
      <dsp:nvSpPr>
        <dsp:cNvPr id="0" name=""/>
        <dsp:cNvSpPr/>
      </dsp:nvSpPr>
      <dsp:spPr>
        <a:xfrm>
          <a:off x="0" y="2827842"/>
          <a:ext cx="8229600" cy="75314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F2CBB4-8A6A-4EE7-8D1B-8B8DC11CBA62}">
      <dsp:nvSpPr>
        <dsp:cNvPr id="0" name=""/>
        <dsp:cNvSpPr/>
      </dsp:nvSpPr>
      <dsp:spPr>
        <a:xfrm>
          <a:off x="227827" y="2997301"/>
          <a:ext cx="414231" cy="414231"/>
        </a:xfrm>
        <a:prstGeom prst="rect">
          <a:avLst/>
        </a:prstGeom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FC2261-A8C5-4693-BB55-556F7B4CDF2C}">
      <dsp:nvSpPr>
        <dsp:cNvPr id="0" name=""/>
        <dsp:cNvSpPr/>
      </dsp:nvSpPr>
      <dsp:spPr>
        <a:xfrm>
          <a:off x="869886" y="2827842"/>
          <a:ext cx="7359713" cy="7531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708" tIns="79708" rIns="79708" bIns="79708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/>
            <a:t>Kalp yetmezliği bulguları</a:t>
          </a:r>
          <a:endParaRPr lang="en-US" sz="1900" kern="1200"/>
        </a:p>
      </dsp:txBody>
      <dsp:txXfrm>
        <a:off x="869886" y="2827842"/>
        <a:ext cx="7359713" cy="753148"/>
      </dsp:txXfrm>
    </dsp:sp>
    <dsp:sp modelId="{7B84AE57-5E58-4AC5-94DE-2B6AA43F735D}">
      <dsp:nvSpPr>
        <dsp:cNvPr id="0" name=""/>
        <dsp:cNvSpPr/>
      </dsp:nvSpPr>
      <dsp:spPr>
        <a:xfrm>
          <a:off x="0" y="3769278"/>
          <a:ext cx="8229600" cy="75314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C64B5C-3820-4D0A-8B34-9B92187513AE}">
      <dsp:nvSpPr>
        <dsp:cNvPr id="0" name=""/>
        <dsp:cNvSpPr/>
      </dsp:nvSpPr>
      <dsp:spPr>
        <a:xfrm>
          <a:off x="227827" y="3938736"/>
          <a:ext cx="414231" cy="414231"/>
        </a:xfrm>
        <a:prstGeom prst="rect">
          <a:avLst/>
        </a:prstGeom>
        <a:blipFill>
          <a:blip xmlns:r="http://schemas.openxmlformats.org/officeDocument/2006/relationships"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CE6B3B-BC0D-4911-9A69-B15E05261159}">
      <dsp:nvSpPr>
        <dsp:cNvPr id="0" name=""/>
        <dsp:cNvSpPr/>
      </dsp:nvSpPr>
      <dsp:spPr>
        <a:xfrm>
          <a:off x="869886" y="3769278"/>
          <a:ext cx="7359713" cy="7531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708" tIns="79708" rIns="79708" bIns="79708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/>
            <a:t>Aritmi (SVT, blok, VT)</a:t>
          </a:r>
          <a:endParaRPr lang="en-US" sz="1900" kern="1200"/>
        </a:p>
      </dsp:txBody>
      <dsp:txXfrm>
        <a:off x="869886" y="3769278"/>
        <a:ext cx="7359713" cy="7531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98E657C1-E352-28AF-C3C4-657C47EA066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02307B6E-8BF1-CBBB-83AC-10B29FF14E7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0" name="Rectangle 4">
            <a:extLst>
              <a:ext uri="{FF2B5EF4-FFF2-40B4-BE49-F238E27FC236}">
                <a16:creationId xmlns:a16="http://schemas.microsoft.com/office/drawing/2014/main" id="{54B372DE-CC4F-682B-2269-E3E3BA82733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9" name="Rectangle 5">
            <a:extLst>
              <a:ext uri="{FF2B5EF4-FFF2-40B4-BE49-F238E27FC236}">
                <a16:creationId xmlns:a16="http://schemas.microsoft.com/office/drawing/2014/main" id="{127C1170-98E4-7875-5B7A-BFB66852E1F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510" name="Rectangle 6">
            <a:extLst>
              <a:ext uri="{FF2B5EF4-FFF2-40B4-BE49-F238E27FC236}">
                <a16:creationId xmlns:a16="http://schemas.microsoft.com/office/drawing/2014/main" id="{3804DE55-438D-FBEA-3729-4E7AF26A2BC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>
            <a:extLst>
              <a:ext uri="{FF2B5EF4-FFF2-40B4-BE49-F238E27FC236}">
                <a16:creationId xmlns:a16="http://schemas.microsoft.com/office/drawing/2014/main" id="{5652958D-963C-58FC-F3EA-AD9A5068C2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9E479E5-1E59-7140-A6A9-EC687698EC98}" type="slidenum">
              <a:rPr lang="en-US" altLang="tr-CX"/>
              <a:pPr/>
              <a:t>‹#›</a:t>
            </a:fld>
            <a:endParaRPr lang="en-US" altLang="tr-C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CX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D80035-B87F-CD48-B07B-5DAF472081EB}" type="slidenum">
              <a:rPr lang="tr-CX" smtClean="0"/>
              <a:t>1</a:t>
            </a:fld>
            <a:endParaRPr lang="tr-CX"/>
          </a:p>
        </p:txBody>
      </p:sp>
    </p:spTree>
    <p:extLst>
      <p:ext uri="{BB962C8B-B14F-4D97-AF65-F5344CB8AC3E}">
        <p14:creationId xmlns:p14="http://schemas.microsoft.com/office/powerpoint/2010/main" val="61016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1 Slayt Görüntüsü Yer Tutucusu">
            <a:extLst>
              <a:ext uri="{FF2B5EF4-FFF2-40B4-BE49-F238E27FC236}">
                <a16:creationId xmlns:a16="http://schemas.microsoft.com/office/drawing/2014/main" id="{68E8C21A-4519-1AB8-C2D9-2AF9F240187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2 Not Yer Tutucusu">
            <a:extLst>
              <a:ext uri="{FF2B5EF4-FFF2-40B4-BE49-F238E27FC236}">
                <a16:creationId xmlns:a16="http://schemas.microsoft.com/office/drawing/2014/main" id="{0FC2FF4F-9947-551D-3B80-CFC06CB6A9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tr-CX"/>
          </a:p>
        </p:txBody>
      </p:sp>
      <p:sp>
        <p:nvSpPr>
          <p:cNvPr id="107524" name="3 Slayt Numarası Yer Tutucusu">
            <a:extLst>
              <a:ext uri="{FF2B5EF4-FFF2-40B4-BE49-F238E27FC236}">
                <a16:creationId xmlns:a16="http://schemas.microsoft.com/office/drawing/2014/main" id="{7B2BAFF0-D072-76F6-3DD4-CC675DB247F0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2E83311B-C00E-EB43-A77C-DCCE85E4F60D}" type="slidenum">
              <a:rPr lang="tr-TR" altLang="tr-CX" sz="1200">
                <a:latin typeface="Comic Sans MS" panose="030F0902030302020204" pitchFamily="66" charset="0"/>
              </a:rPr>
              <a:pPr algn="r"/>
              <a:t>16</a:t>
            </a:fld>
            <a:endParaRPr lang="tr-TR" altLang="tr-CX" sz="1200">
              <a:latin typeface="Comic Sans MS" panose="030F0902030302020204" pitchFamily="66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E</a:t>
            </a:r>
            <a:r>
              <a:rPr lang="tr-CX" dirty="0"/>
              <a:t>ritrosit sedimentasyon </a:t>
            </a:r>
          </a:p>
          <a:p>
            <a:r>
              <a:rPr lang="tr-TR" dirty="0"/>
              <a:t>C</a:t>
            </a:r>
            <a:r>
              <a:rPr lang="tr-CX" dirty="0"/>
              <a:t>omplete blood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479E5-1E59-7140-A6A9-EC687698EC98}" type="slidenum">
              <a:rPr lang="en-US" altLang="tr-CX" smtClean="0"/>
              <a:pPr/>
              <a:t>22</a:t>
            </a:fld>
            <a:endParaRPr lang="en-US" altLang="tr-CX"/>
          </a:p>
        </p:txBody>
      </p:sp>
    </p:spTree>
    <p:extLst>
      <p:ext uri="{BB962C8B-B14F-4D97-AF65-F5344CB8AC3E}">
        <p14:creationId xmlns:p14="http://schemas.microsoft.com/office/powerpoint/2010/main" val="3153236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1 Slayt Görüntüsü Yer Tutucusu">
            <a:extLst>
              <a:ext uri="{FF2B5EF4-FFF2-40B4-BE49-F238E27FC236}">
                <a16:creationId xmlns:a16="http://schemas.microsoft.com/office/drawing/2014/main" id="{1F5F755D-1AE8-A0AA-C02E-DDBE1A4A1BA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2 Not Yer Tutucusu">
            <a:extLst>
              <a:ext uri="{FF2B5EF4-FFF2-40B4-BE49-F238E27FC236}">
                <a16:creationId xmlns:a16="http://schemas.microsoft.com/office/drawing/2014/main" id="{B6920946-DEFC-FBF9-2DFB-21C8FE983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tr-CX"/>
          </a:p>
        </p:txBody>
      </p:sp>
      <p:sp>
        <p:nvSpPr>
          <p:cNvPr id="108548" name="3 Slayt Numarası Yer Tutucusu">
            <a:extLst>
              <a:ext uri="{FF2B5EF4-FFF2-40B4-BE49-F238E27FC236}">
                <a16:creationId xmlns:a16="http://schemas.microsoft.com/office/drawing/2014/main" id="{098749E3-8295-FBC3-F886-F31BCB361D16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0B7F3636-393F-894D-9A9C-2E79DBD8DB32}" type="slidenum">
              <a:rPr lang="tr-TR" altLang="tr-CX" sz="1200">
                <a:latin typeface="Comic Sans MS" panose="030F0902030302020204" pitchFamily="66" charset="0"/>
              </a:rPr>
              <a:pPr algn="r"/>
              <a:t>29</a:t>
            </a:fld>
            <a:endParaRPr lang="tr-TR" altLang="tr-CX" sz="1200">
              <a:latin typeface="Comic Sans MS" panose="030F0902030302020204" pitchFamily="66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>
            <a:extLst>
              <a:ext uri="{FF2B5EF4-FFF2-40B4-BE49-F238E27FC236}">
                <a16:creationId xmlns:a16="http://schemas.microsoft.com/office/drawing/2014/main" id="{C6071AE0-6CD0-CC0B-5617-BA4CCA437DD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>
            <a:extLst>
              <a:ext uri="{FF2B5EF4-FFF2-40B4-BE49-F238E27FC236}">
                <a16:creationId xmlns:a16="http://schemas.microsoft.com/office/drawing/2014/main" id="{CD416E28-B925-EC9E-0B12-9CE311CCA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tr-TR" altLang="tr-CX"/>
              <a:t>Interferon sirkulasyondaki RNA azaltıyor.   </a:t>
            </a:r>
          </a:p>
          <a:p>
            <a:r>
              <a:rPr lang="tr-TR" altLang="tr-CX"/>
              <a:t>Kabakulak asısından sonra dilate KMP kaybolmuş.</a:t>
            </a:r>
            <a:endParaRPr lang="en-US" altLang="tr-CX"/>
          </a:p>
        </p:txBody>
      </p:sp>
      <p:sp>
        <p:nvSpPr>
          <p:cNvPr id="109572" name="Slide Number Placeholder 3">
            <a:extLst>
              <a:ext uri="{FF2B5EF4-FFF2-40B4-BE49-F238E27FC236}">
                <a16:creationId xmlns:a16="http://schemas.microsoft.com/office/drawing/2014/main" id="{A241C96A-79ED-0FD6-9E6B-B26BCDEA97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5FD07E9-35A6-644D-822B-2E565D3229C3}" type="slidenum">
              <a:rPr lang="en-US" altLang="tr-CX"/>
              <a:pPr eaLnBrk="1" hangingPunct="1"/>
              <a:t>30</a:t>
            </a:fld>
            <a:endParaRPr lang="en-US" altLang="tr-CX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>
            <a:extLst>
              <a:ext uri="{FF2B5EF4-FFF2-40B4-BE49-F238E27FC236}">
                <a16:creationId xmlns:a16="http://schemas.microsoft.com/office/drawing/2014/main" id="{B0A9597A-5F2D-C6FE-5202-9CBA202D0FE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>
            <a:extLst>
              <a:ext uri="{FF2B5EF4-FFF2-40B4-BE49-F238E27FC236}">
                <a16:creationId xmlns:a16="http://schemas.microsoft.com/office/drawing/2014/main" id="{014C971B-2AB0-667A-47F9-BC0D1ABFB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tr-CX"/>
          </a:p>
        </p:txBody>
      </p:sp>
      <p:sp>
        <p:nvSpPr>
          <p:cNvPr id="110596" name="Slide Number Placeholder 3">
            <a:extLst>
              <a:ext uri="{FF2B5EF4-FFF2-40B4-BE49-F238E27FC236}">
                <a16:creationId xmlns:a16="http://schemas.microsoft.com/office/drawing/2014/main" id="{8AEEA91E-F7A8-591F-19C4-4D0C0C82DE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C6F295D-25FF-6D44-811A-C3DB3FB9CD06}" type="slidenum">
              <a:rPr lang="en-US" altLang="tr-CX"/>
              <a:pPr eaLnBrk="1" hangingPunct="1"/>
              <a:t>64</a:t>
            </a:fld>
            <a:endParaRPr lang="en-US" altLang="tr-CX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Derideki çoklu siyah ila koyu kahverengi “çil benzeri” lekeler olan (L)</a:t>
            </a:r>
            <a:r>
              <a:rPr lang="tr-TR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entiginleri</a:t>
            </a:r>
            <a:r>
              <a:rPr lang="tr-TR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r>
              <a:rPr lang="tr-TR"/>
              <a:t/>
            </a:r>
            <a:br>
              <a:rPr lang="tr-TR"/>
            </a:br>
            <a:r>
              <a:rPr lang="tr-TR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2-(E)</a:t>
            </a:r>
            <a:r>
              <a:rPr lang="tr-TR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lektrokardiyografik</a:t>
            </a:r>
            <a:r>
              <a:rPr lang="tr-TR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ileti </a:t>
            </a:r>
            <a:r>
              <a:rPr lang="tr-TR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defektlerini</a:t>
            </a:r>
            <a:r>
              <a:rPr lang="tr-TR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r>
              <a:rPr lang="tr-TR"/>
              <a:t/>
            </a:r>
            <a:br>
              <a:rPr lang="tr-TR"/>
            </a:br>
            <a:r>
              <a:rPr lang="tr-TR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3-(O)</a:t>
            </a:r>
            <a:r>
              <a:rPr lang="tr-TR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küler</a:t>
            </a:r>
            <a:r>
              <a:rPr lang="tr-TR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hipertelorizmi</a:t>
            </a:r>
            <a:r>
              <a:rPr lang="tr-TR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r>
              <a:rPr lang="tr-TR"/>
              <a:t/>
            </a:r>
            <a:br>
              <a:rPr lang="tr-TR"/>
            </a:br>
            <a:r>
              <a:rPr lang="tr-TR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4-(P)</a:t>
            </a:r>
            <a:r>
              <a:rPr lang="tr-TR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ulmoner</a:t>
            </a:r>
            <a:r>
              <a:rPr lang="tr-TR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stenozunu</a:t>
            </a:r>
            <a:r>
              <a:rPr lang="tr-TR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r>
              <a:rPr lang="tr-TR"/>
              <a:t/>
            </a:r>
            <a:br>
              <a:rPr lang="tr-TR"/>
            </a:br>
            <a:r>
              <a:rPr lang="tr-TR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5-Genital bölge (A)normalliklerini;</a:t>
            </a:r>
            <a:r>
              <a:rPr lang="tr-TR"/>
              <a:t/>
            </a:r>
            <a:br>
              <a:rPr lang="tr-TR"/>
            </a:br>
            <a:r>
              <a:rPr lang="tr-TR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6-Kisa boya yol açan büyüme (R)</a:t>
            </a:r>
            <a:r>
              <a:rPr lang="tr-TR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etardasyonunu</a:t>
            </a:r>
            <a:r>
              <a:rPr lang="tr-TR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r>
              <a:rPr lang="tr-TR"/>
              <a:t/>
            </a:r>
            <a:br>
              <a:rPr lang="tr-TR"/>
            </a:br>
            <a:r>
              <a:rPr lang="tr-TR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7-İç </a:t>
            </a:r>
            <a:r>
              <a:rPr lang="tr-TR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kulagin</a:t>
            </a:r>
            <a:r>
              <a:rPr lang="tr-TR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malfonksiyonuna</a:t>
            </a:r>
            <a:r>
              <a:rPr lang="tr-TR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bagli</a:t>
            </a:r>
            <a:r>
              <a:rPr lang="tr-TR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isitme</a:t>
            </a:r>
            <a:r>
              <a:rPr lang="tr-TR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kaybi</a:t>
            </a:r>
            <a:r>
              <a:rPr lang="tr-TR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veya </a:t>
            </a:r>
            <a:r>
              <a:rPr lang="tr-TR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sagirligi</a:t>
            </a:r>
            <a:r>
              <a:rPr lang="tr-TR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(D)</a:t>
            </a:r>
            <a:r>
              <a:rPr lang="tr-TR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eafness</a:t>
            </a:r>
            <a:r>
              <a:rPr lang="tr-TR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(</a:t>
            </a:r>
            <a:r>
              <a:rPr lang="tr-TR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sensorinöral</a:t>
            </a:r>
            <a:r>
              <a:rPr lang="tr-TR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sagirlik</a:t>
            </a:r>
            <a:r>
              <a:rPr lang="tr-TR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göstermektedir.</a:t>
            </a:r>
            <a:r>
              <a:rPr lang="tr-TR"/>
              <a:t/>
            </a:r>
            <a:br>
              <a:rPr lang="tr-TR"/>
            </a:b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27FE6-6E08-4F4C-9FD5-F4F6C5DE4C7B}" type="slidenum">
              <a:rPr lang="tr-TR" smtClean="0"/>
              <a:t>96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89796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Ebsilon</a:t>
            </a:r>
            <a:r>
              <a:rPr lang="tr-TR" dirty="0"/>
              <a:t> düşük </a:t>
            </a:r>
            <a:r>
              <a:rPr lang="tr-TR" dirty="0" err="1"/>
              <a:t>amplitütlü</a:t>
            </a:r>
            <a:r>
              <a:rPr lang="tr-TR" dirty="0"/>
              <a:t> elektriksel potansiyellerdir. </a:t>
            </a:r>
            <a:r>
              <a:rPr lang="tr-TR" dirty="0" err="1"/>
              <a:t>Qrs</a:t>
            </a:r>
            <a:r>
              <a:rPr lang="tr-TR" dirty="0"/>
              <a:t> bitiminde başlar </a:t>
            </a:r>
            <a:r>
              <a:rPr lang="tr-TR" dirty="0" err="1"/>
              <a:t>st</a:t>
            </a:r>
            <a:r>
              <a:rPr lang="tr-TR" dirty="0"/>
              <a:t> </a:t>
            </a:r>
            <a:r>
              <a:rPr lang="tr-TR" dirty="0" err="1"/>
              <a:t>segmentinin</a:t>
            </a:r>
            <a:r>
              <a:rPr lang="tr-TR" baseline="0" dirty="0"/>
              <a:t> başlangıcına kadar sağ </a:t>
            </a:r>
            <a:r>
              <a:rPr lang="tr-TR" baseline="0" dirty="0" err="1"/>
              <a:t>ventriklüdeki</a:t>
            </a:r>
            <a:r>
              <a:rPr lang="tr-TR" baseline="0" dirty="0"/>
              <a:t> gecikmiş aktivasyona bağlı olduğu </a:t>
            </a:r>
            <a:r>
              <a:rPr lang="tr-TR" baseline="0" dirty="0" err="1"/>
              <a:t>düşünlmektedir</a:t>
            </a:r>
            <a:r>
              <a:rPr lang="tr-TR" baseline="0" dirty="0"/>
              <a:t>.</a:t>
            </a:r>
          </a:p>
          <a:p>
            <a:r>
              <a:rPr lang="tr-TR" baseline="0" dirty="0"/>
              <a:t> </a:t>
            </a:r>
            <a:r>
              <a:rPr lang="tr-TR" baseline="0" dirty="0" err="1"/>
              <a:t>repolarizasyon</a:t>
            </a:r>
            <a:r>
              <a:rPr lang="tr-TR" baseline="0" dirty="0"/>
              <a:t> </a:t>
            </a:r>
            <a:r>
              <a:rPr lang="tr-TR" baseline="0" dirty="0" err="1"/>
              <a:t>depolarzasyon</a:t>
            </a:r>
            <a:r>
              <a:rPr lang="tr-TR" baseline="0" dirty="0"/>
              <a:t> anomalileri merkezini </a:t>
            </a:r>
            <a:r>
              <a:rPr lang="tr-TR" baseline="0" dirty="0" err="1"/>
              <a:t>ouşturmatkadır</a:t>
            </a:r>
            <a:r>
              <a:rPr lang="tr-TR" baseline="0" dirty="0"/>
              <a:t> tanı için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27FE6-6E08-4F4C-9FD5-F4F6C5DE4C7B}" type="slidenum">
              <a:rPr lang="tr-TR" smtClean="0"/>
              <a:t>102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24324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33C325E-8ECE-D684-BE41-74F49D5FEF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021F6-897F-FF4F-8BE0-3B5040A70C58}" type="datetime1">
              <a:rPr lang="tr-TR"/>
              <a:pPr>
                <a:defRPr/>
              </a:pPr>
              <a:t>16.01.2024</a:t>
            </a:fld>
            <a:endParaRPr lang="tr-T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61A45F-AA82-0EDA-16C8-1B3734B18B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0AE4965-09FE-DEF7-1EA1-A557714583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53DD44-08A1-1F4F-AD8C-C3775816A3D6}" type="slidenum">
              <a:rPr lang="tr-TR" altLang="tr-CX"/>
              <a:pPr/>
              <a:t>‹#›</a:t>
            </a:fld>
            <a:endParaRPr lang="tr-TR" altLang="tr-CX"/>
          </a:p>
        </p:txBody>
      </p:sp>
    </p:spTree>
    <p:extLst>
      <p:ext uri="{BB962C8B-B14F-4D97-AF65-F5344CB8AC3E}">
        <p14:creationId xmlns:p14="http://schemas.microsoft.com/office/powerpoint/2010/main" val="379555976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1C2AD89-D076-F25A-23D4-4DD9927FDE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7F54AB-1F1C-5744-B808-F5AD4100AC56}" type="datetime1">
              <a:rPr lang="tr-TR"/>
              <a:pPr>
                <a:defRPr/>
              </a:pPr>
              <a:t>16.01.2024</a:t>
            </a:fld>
            <a:endParaRPr lang="tr-T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161A2BF-CAB3-8B29-E611-B12B6E575A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13FDB2D-D06D-C63F-9244-1D50AAD51A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0F285D-8D76-DA43-B9A1-08ED5DB7B64E}" type="slidenum">
              <a:rPr lang="tr-TR" altLang="tr-CX"/>
              <a:pPr/>
              <a:t>‹#›</a:t>
            </a:fld>
            <a:endParaRPr lang="tr-TR" altLang="tr-CX"/>
          </a:p>
        </p:txBody>
      </p:sp>
    </p:spTree>
    <p:extLst>
      <p:ext uri="{BB962C8B-B14F-4D97-AF65-F5344CB8AC3E}">
        <p14:creationId xmlns:p14="http://schemas.microsoft.com/office/powerpoint/2010/main" val="397729225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835572-5DAA-E861-C38C-B68422BED4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14C08-0C8C-1E4F-A84B-346F8644A995}" type="datetime1">
              <a:rPr lang="tr-TR"/>
              <a:pPr>
                <a:defRPr/>
              </a:pPr>
              <a:t>16.01.2024</a:t>
            </a:fld>
            <a:endParaRPr lang="tr-T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8C547FA-8145-BA34-970D-B2D8C3FCA8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992935-6869-F215-3879-1166E22A4D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BDBD3E-8EA9-054B-B75D-E94BE5AE409A}" type="slidenum">
              <a:rPr lang="tr-TR" altLang="tr-CX"/>
              <a:pPr/>
              <a:t>‹#›</a:t>
            </a:fld>
            <a:endParaRPr lang="tr-TR" altLang="tr-CX"/>
          </a:p>
        </p:txBody>
      </p:sp>
    </p:spTree>
    <p:extLst>
      <p:ext uri="{BB962C8B-B14F-4D97-AF65-F5344CB8AC3E}">
        <p14:creationId xmlns:p14="http://schemas.microsoft.com/office/powerpoint/2010/main" val="323000703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Tablo Yer Tutucusu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tr-TR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4621B6-07F8-E90C-91EF-E8B9C0B8E1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D9846-73D0-CC4A-8A37-C8B52C44D7C3}" type="datetime1">
              <a:rPr lang="tr-TR"/>
              <a:pPr>
                <a:defRPr/>
              </a:pPr>
              <a:t>16.01.2024</a:t>
            </a:fld>
            <a:endParaRPr lang="tr-T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1591BA3-7C98-2BC9-6C9B-6E75F7BA30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9B8FDD-A486-CAF2-4802-D8A0192280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2693D0-BE6A-2944-9EF5-C7853B49232C}" type="slidenum">
              <a:rPr lang="tr-TR" altLang="tr-CX"/>
              <a:pPr/>
              <a:t>‹#›</a:t>
            </a:fld>
            <a:endParaRPr lang="tr-TR" altLang="tr-CX"/>
          </a:p>
        </p:txBody>
      </p:sp>
    </p:spTree>
    <p:extLst>
      <p:ext uri="{BB962C8B-B14F-4D97-AF65-F5344CB8AC3E}">
        <p14:creationId xmlns:p14="http://schemas.microsoft.com/office/powerpoint/2010/main" val="96579508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B6626C-1B38-3F1B-5C3C-652D3BDB53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D1928-62DA-4148-BC02-EEC10C231E95}" type="datetime1">
              <a:rPr lang="tr-TR"/>
              <a:pPr>
                <a:defRPr/>
              </a:pPr>
              <a:t>16.01.2024</a:t>
            </a:fld>
            <a:endParaRPr lang="tr-T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DF88BD-3AE6-EF5B-9ED6-154E0B77B7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1E8E34-6F25-F7B4-CD42-F0B5280A0F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ECE461-A801-2C46-AB98-F03468770901}" type="slidenum">
              <a:rPr lang="tr-TR" altLang="tr-CX"/>
              <a:pPr/>
              <a:t>‹#›</a:t>
            </a:fld>
            <a:endParaRPr lang="tr-TR" altLang="tr-CX"/>
          </a:p>
        </p:txBody>
      </p:sp>
    </p:spTree>
    <p:extLst>
      <p:ext uri="{BB962C8B-B14F-4D97-AF65-F5344CB8AC3E}">
        <p14:creationId xmlns:p14="http://schemas.microsoft.com/office/powerpoint/2010/main" val="404212333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DE6CA94-2D78-6DF7-0DA8-AEAEDFFCAB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5FD8E-ADD3-914C-A377-05F155437B3D}" type="datetime1">
              <a:rPr lang="tr-TR"/>
              <a:pPr>
                <a:defRPr/>
              </a:pPr>
              <a:t>16.01.2024</a:t>
            </a:fld>
            <a:endParaRPr lang="tr-T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10FE029-3403-6D95-79AF-D41114D93C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45BEC54-970A-0D59-0B44-CEA612317D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121254-86D1-134B-8AF2-748D08BEF091}" type="slidenum">
              <a:rPr lang="tr-TR" altLang="tr-CX"/>
              <a:pPr/>
              <a:t>‹#›</a:t>
            </a:fld>
            <a:endParaRPr lang="tr-TR" altLang="tr-CX"/>
          </a:p>
        </p:txBody>
      </p:sp>
    </p:spTree>
    <p:extLst>
      <p:ext uri="{BB962C8B-B14F-4D97-AF65-F5344CB8AC3E}">
        <p14:creationId xmlns:p14="http://schemas.microsoft.com/office/powerpoint/2010/main" val="374849604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4664412-C542-340B-8E94-1305EB857F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87517-BCFF-CC4A-8A80-39F499F64891}" type="datetime1">
              <a:rPr lang="tr-TR"/>
              <a:pPr>
                <a:defRPr/>
              </a:pPr>
              <a:t>16.01.2024</a:t>
            </a:fld>
            <a:endParaRPr lang="tr-T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E764A7A-3CD7-DDBD-D4BD-528A234D72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0FFF38A-93F3-1338-3CEC-1F42835742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4F7557-8777-5346-A849-281C2873AEA5}" type="slidenum">
              <a:rPr lang="tr-TR" altLang="tr-CX"/>
              <a:pPr/>
              <a:t>‹#›</a:t>
            </a:fld>
            <a:endParaRPr lang="tr-TR" altLang="tr-CX"/>
          </a:p>
        </p:txBody>
      </p:sp>
    </p:spTree>
    <p:extLst>
      <p:ext uri="{BB962C8B-B14F-4D97-AF65-F5344CB8AC3E}">
        <p14:creationId xmlns:p14="http://schemas.microsoft.com/office/powerpoint/2010/main" val="375056269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7BD6216-DD80-E888-4EB1-D89BE9558F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4EFFF-E663-4240-87B1-847B40604956}" type="datetime1">
              <a:rPr lang="tr-TR"/>
              <a:pPr>
                <a:defRPr/>
              </a:pPr>
              <a:t>16.01.2024</a:t>
            </a:fld>
            <a:endParaRPr lang="tr-T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2896BE-D4CD-ADE3-AF31-B182E6E354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BF6F2D-0FA9-0476-3781-849C4FE61D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E5D7EE-A610-9C43-BBC2-84E29AB4FF01}" type="slidenum">
              <a:rPr lang="tr-TR" altLang="tr-CX"/>
              <a:pPr/>
              <a:t>‹#›</a:t>
            </a:fld>
            <a:endParaRPr lang="tr-TR" altLang="tr-CX"/>
          </a:p>
        </p:txBody>
      </p:sp>
    </p:spTree>
    <p:extLst>
      <p:ext uri="{BB962C8B-B14F-4D97-AF65-F5344CB8AC3E}">
        <p14:creationId xmlns:p14="http://schemas.microsoft.com/office/powerpoint/2010/main" val="117421218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65E0A7-63AE-D466-0990-03D8208232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02AD8-C85C-1540-9977-5997346DF1FC}" type="datetime1">
              <a:rPr lang="tr-TR"/>
              <a:pPr>
                <a:defRPr/>
              </a:pPr>
              <a:t>16.01.2024</a:t>
            </a:fld>
            <a:endParaRPr lang="tr-T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05519D-A922-EDD2-6BAD-1E3CD2950B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D2F712-934E-DC2F-376B-0AF1DD46D5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CD28C0-5306-EF4D-A80E-EA3E9199C6B8}" type="slidenum">
              <a:rPr lang="tr-TR" altLang="tr-CX"/>
              <a:pPr/>
              <a:t>‹#›</a:t>
            </a:fld>
            <a:endParaRPr lang="tr-TR" altLang="tr-CX"/>
          </a:p>
        </p:txBody>
      </p:sp>
    </p:spTree>
    <p:extLst>
      <p:ext uri="{BB962C8B-B14F-4D97-AF65-F5344CB8AC3E}">
        <p14:creationId xmlns:p14="http://schemas.microsoft.com/office/powerpoint/2010/main" val="404238732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8E9C7E5-5281-61D2-BAB7-2F6210BE65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FE86F-5B19-D548-987A-F1FF2E584CDD}" type="datetime1">
              <a:rPr lang="tr-TR"/>
              <a:pPr>
                <a:defRPr/>
              </a:pPr>
              <a:t>16.01.2024</a:t>
            </a:fld>
            <a:endParaRPr lang="tr-T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71FCFD8-A66B-A897-6D26-5A1AECD23E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F3A8322-DA14-24B8-80C3-D1F6A4964D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562176-1E66-2546-84FB-2EF69A165263}" type="slidenum">
              <a:rPr lang="tr-TR" altLang="tr-CX"/>
              <a:pPr/>
              <a:t>‹#›</a:t>
            </a:fld>
            <a:endParaRPr lang="tr-TR" altLang="tr-CX"/>
          </a:p>
        </p:txBody>
      </p:sp>
    </p:spTree>
    <p:extLst>
      <p:ext uri="{BB962C8B-B14F-4D97-AF65-F5344CB8AC3E}">
        <p14:creationId xmlns:p14="http://schemas.microsoft.com/office/powerpoint/2010/main" val="83430167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56C147A-8CC0-3B60-31B5-1CE13D155D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5ABF3-17F5-B748-99AA-A92F855DFAE8}" type="datetime1">
              <a:rPr lang="tr-TR"/>
              <a:pPr>
                <a:defRPr/>
              </a:pPr>
              <a:t>16.01.2024</a:t>
            </a:fld>
            <a:endParaRPr lang="tr-T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05BB7F2-1723-A6A9-0C05-DA76313EE0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C0CE738-D0D7-558C-1A73-6D073AD8A2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B531BD-D7C9-6249-ADDC-3A2D1CC94440}" type="slidenum">
              <a:rPr lang="tr-TR" altLang="tr-CX"/>
              <a:pPr/>
              <a:t>‹#›</a:t>
            </a:fld>
            <a:endParaRPr lang="tr-TR" altLang="tr-CX"/>
          </a:p>
        </p:txBody>
      </p:sp>
    </p:spTree>
    <p:extLst>
      <p:ext uri="{BB962C8B-B14F-4D97-AF65-F5344CB8AC3E}">
        <p14:creationId xmlns:p14="http://schemas.microsoft.com/office/powerpoint/2010/main" val="30820199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15DEB11-F444-0A5C-9EE3-D7FF0A30AD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4ABF94-424D-BE4A-9CE4-FB885B423C3A}" type="datetime1">
              <a:rPr lang="tr-TR"/>
              <a:pPr>
                <a:defRPr/>
              </a:pPr>
              <a:t>16.01.2024</a:t>
            </a:fld>
            <a:endParaRPr lang="tr-T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B6BFB8C-7ABA-7FB3-DEA3-11128E2A36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74E6925-3463-8E7B-1A1E-8389ED7628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1F2741-30FD-2A4B-BF93-6601032F13CF}" type="slidenum">
              <a:rPr lang="tr-TR" altLang="tr-CX"/>
              <a:pPr/>
              <a:t>‹#›</a:t>
            </a:fld>
            <a:endParaRPr lang="tr-TR" altLang="tr-CX"/>
          </a:p>
        </p:txBody>
      </p:sp>
    </p:spTree>
    <p:extLst>
      <p:ext uri="{BB962C8B-B14F-4D97-AF65-F5344CB8AC3E}">
        <p14:creationId xmlns:p14="http://schemas.microsoft.com/office/powerpoint/2010/main" val="340087039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E9F8E1-6BF9-917C-8B8D-5F25C2134F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51E6E-F45B-8343-AB1B-4AEA5F9C5426}" type="datetime1">
              <a:rPr lang="tr-TR"/>
              <a:pPr>
                <a:defRPr/>
              </a:pPr>
              <a:t>16.01.2024</a:t>
            </a:fld>
            <a:endParaRPr lang="tr-T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451B7B-8492-B734-8DE8-3F9E8E54B0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AD909D-12CB-C134-3240-26766619E2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037D04-CC45-0B40-9E01-6CDD1497F768}" type="slidenum">
              <a:rPr lang="tr-TR" altLang="tr-CX"/>
              <a:pPr/>
              <a:t>‹#›</a:t>
            </a:fld>
            <a:endParaRPr lang="tr-TR" altLang="tr-CX"/>
          </a:p>
        </p:txBody>
      </p:sp>
    </p:spTree>
    <p:extLst>
      <p:ext uri="{BB962C8B-B14F-4D97-AF65-F5344CB8AC3E}">
        <p14:creationId xmlns:p14="http://schemas.microsoft.com/office/powerpoint/2010/main" val="326770940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D145D5-E215-DF52-2882-17CF6355A0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55013-C931-9340-8F37-0F7CC23C5894}" type="datetime1">
              <a:rPr lang="tr-TR"/>
              <a:pPr>
                <a:defRPr/>
              </a:pPr>
              <a:t>16.01.2024</a:t>
            </a:fld>
            <a:endParaRPr lang="tr-T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655C5E-F20D-72B1-93B5-1CF5CDBE73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AD5C2A-4615-0FD2-337F-7C62B86826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C99A70-F951-214C-B8C1-2A4D3E697216}" type="slidenum">
              <a:rPr lang="tr-TR" altLang="tr-CX"/>
              <a:pPr/>
              <a:t>‹#›</a:t>
            </a:fld>
            <a:endParaRPr lang="tr-TR" altLang="tr-CX"/>
          </a:p>
        </p:txBody>
      </p:sp>
    </p:spTree>
    <p:extLst>
      <p:ext uri="{BB962C8B-B14F-4D97-AF65-F5344CB8AC3E}">
        <p14:creationId xmlns:p14="http://schemas.microsoft.com/office/powerpoint/2010/main" val="101629505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C976346B-6B96-1CDD-2304-ABF66D1DD1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CX"/>
              <a:t>Asıl başlık stili için tıklatın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D0CD22EC-884C-688F-6362-0E5697E6C4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CX"/>
              <a:t>Asıl metin stillerini düzenlemek için tıklatın</a:t>
            </a:r>
          </a:p>
          <a:p>
            <a:pPr lvl="1"/>
            <a:r>
              <a:rPr lang="tr-TR" altLang="tr-CX"/>
              <a:t>İkinci düzey</a:t>
            </a:r>
          </a:p>
          <a:p>
            <a:pPr lvl="2"/>
            <a:r>
              <a:rPr lang="tr-TR" altLang="tr-CX"/>
              <a:t>Üçüncü düzey</a:t>
            </a:r>
          </a:p>
          <a:p>
            <a:pPr lvl="3"/>
            <a:r>
              <a:rPr lang="tr-TR" altLang="tr-CX"/>
              <a:t>Dördüncü düzey</a:t>
            </a:r>
          </a:p>
          <a:p>
            <a:pPr lvl="4"/>
            <a:r>
              <a:rPr lang="tr-TR" altLang="tr-CX"/>
              <a:t>Beşinci düzey</a:t>
            </a:r>
          </a:p>
        </p:txBody>
      </p:sp>
      <p:sp>
        <p:nvSpPr>
          <p:cNvPr id="248836" name="Rectangle 4">
            <a:extLst>
              <a:ext uri="{FF2B5EF4-FFF2-40B4-BE49-F238E27FC236}">
                <a16:creationId xmlns:a16="http://schemas.microsoft.com/office/drawing/2014/main" id="{A1BDA015-4947-D1C0-92CD-70100317E16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2759E5DD-73D5-C048-B9ED-2C2AB5767127}" type="datetime1">
              <a:rPr lang="tr-TR"/>
              <a:pPr>
                <a:defRPr/>
              </a:pPr>
              <a:t>16.01.2024</a:t>
            </a:fld>
            <a:endParaRPr lang="tr-TR"/>
          </a:p>
        </p:txBody>
      </p:sp>
      <p:sp>
        <p:nvSpPr>
          <p:cNvPr id="248837" name="Rectangle 5">
            <a:extLst>
              <a:ext uri="{FF2B5EF4-FFF2-40B4-BE49-F238E27FC236}">
                <a16:creationId xmlns:a16="http://schemas.microsoft.com/office/drawing/2014/main" id="{C40EC6FE-5978-31EB-A85B-1D44ABBDB72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248838" name="Rectangle 6">
            <a:extLst>
              <a:ext uri="{FF2B5EF4-FFF2-40B4-BE49-F238E27FC236}">
                <a16:creationId xmlns:a16="http://schemas.microsoft.com/office/drawing/2014/main" id="{0FCDAD4A-4507-AFD0-ABEA-AFF5FAAD92A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B18C8D7-1B45-6348-8A6A-890AA190428F}" type="slidenum">
              <a:rPr lang="tr-TR" altLang="tr-CX"/>
              <a:pPr/>
              <a:t>‹#›</a:t>
            </a:fld>
            <a:endParaRPr lang="tr-TR" altLang="tr-C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</p:sldLayoutIdLst>
  <p:transition/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5.png"/><Relationship Id="rId3" Type="http://schemas.microsoft.com/office/2007/relationships/media" Target="../media/media2.mp4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3.png"/><Relationship Id="rId5" Type="http://schemas.microsoft.com/office/2007/relationships/media" Target="../media/media3.mp4"/><Relationship Id="rId10" Type="http://schemas.openxmlformats.org/officeDocument/2006/relationships/image" Target="../media/image2.png"/><Relationship Id="rId4" Type="http://schemas.openxmlformats.org/officeDocument/2006/relationships/video" Target="../media/media2.mp4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content.nejm.org/content/vol343/issue19/images/large/08f2.jpeg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Program%20Files/TurningPoint/2003/Questions.html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7.png"/><Relationship Id="rId4" Type="http://schemas.openxmlformats.org/officeDocument/2006/relationships/oleObject" Target="../embeddings/oleObject1.bin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20F6440-61D0-C24C-B915-204EDA8BAE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9154" y="1385237"/>
            <a:ext cx="6858000" cy="1790700"/>
          </a:xfrm>
        </p:spPr>
        <p:txBody>
          <a:bodyPr>
            <a:normAutofit fontScale="90000"/>
          </a:bodyPr>
          <a:lstStyle/>
          <a:p>
            <a:r>
              <a:rPr lang="tr-CX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tr-CX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CX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tr-CX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CX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tr-CX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CX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tr-CX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CX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tr-CX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CX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tr-CX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CX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tr-CX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CX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tr-CX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tr-CX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342413EC-3AEC-8C42-BF5A-ACBA56DC95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9154" y="1550791"/>
            <a:ext cx="6858000" cy="1816892"/>
          </a:xfrm>
        </p:spPr>
        <p:txBody>
          <a:bodyPr>
            <a:normAutofit/>
          </a:bodyPr>
          <a:lstStyle/>
          <a:p>
            <a:r>
              <a:rPr lang="tr-CX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Miyokardit ve Kardiyomiyopatiler</a:t>
            </a:r>
          </a:p>
          <a:p>
            <a:endParaRPr lang="tr-CX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C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Doç. Dr. T Seda Tan</a:t>
            </a:r>
          </a:p>
          <a:p>
            <a:r>
              <a:rPr lang="tr-C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Ankara Üniversitesi Kardiyoloji AD</a:t>
            </a:r>
          </a:p>
        </p:txBody>
      </p:sp>
      <p:pic>
        <p:nvPicPr>
          <p:cNvPr id="4" name=" mrı 2.mp4" descr=" mrı 2.mp4">
            <a:hlinkClick r:id="" action="ppaction://media"/>
            <a:extLst>
              <a:ext uri="{FF2B5EF4-FFF2-40B4-BE49-F238E27FC236}">
                <a16:creationId xmlns:a16="http://schemas.microsoft.com/office/drawing/2014/main" id="{A6F499A0-9174-6442-91AA-CD5D4209CC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04135" y="1099708"/>
            <a:ext cx="2586038" cy="2336006"/>
          </a:xfrm>
          <a:prstGeom prst="rect">
            <a:avLst/>
          </a:prstGeom>
        </p:spPr>
      </p:pic>
      <p:pic>
        <p:nvPicPr>
          <p:cNvPr id="5" name="mrı .mp4" descr="mrı .mp4">
            <a:hlinkClick r:id="" action="ppaction://media"/>
            <a:extLst>
              <a:ext uri="{FF2B5EF4-FFF2-40B4-BE49-F238E27FC236}">
                <a16:creationId xmlns:a16="http://schemas.microsoft.com/office/drawing/2014/main" id="{FC663D33-FF15-4C40-8DA0-7C357FA0BA4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7926" y="3620746"/>
            <a:ext cx="2218135" cy="2336006"/>
          </a:xfrm>
          <a:prstGeom prst="rect">
            <a:avLst/>
          </a:prstGeom>
        </p:spPr>
      </p:pic>
      <p:pic>
        <p:nvPicPr>
          <p:cNvPr id="6" name="sarkoıd1" descr="sarkoıd1">
            <a:hlinkClick r:id="" action="ppaction://media"/>
            <a:extLst>
              <a:ext uri="{FF2B5EF4-FFF2-40B4-BE49-F238E27FC236}">
                <a16:creationId xmlns:a16="http://schemas.microsoft.com/office/drawing/2014/main" id="{0BEAF0EE-DB25-4E46-83DE-2DFF240353C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86905" y="3683552"/>
            <a:ext cx="2366955" cy="2336006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A9AA6137-3B4B-3747-8DFF-385AA77A84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56875" y="3909053"/>
            <a:ext cx="3353844" cy="1885003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69CF2328-7295-BB4E-9DFA-97A6A9B99C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4443" y="1099707"/>
            <a:ext cx="2297841" cy="233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39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0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5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091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D8EFC20F-122B-38E1-63E2-71FF2B734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 sz="40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79C6B5FE-9CEE-F54B-EDB5-72DB6EC849FF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88913" y="1143000"/>
            <a:ext cx="8955087" cy="5715000"/>
          </a:xfrm>
        </p:spPr>
        <p:txBody>
          <a:bodyPr/>
          <a:lstStyle/>
          <a:p>
            <a:pPr marL="365125" indent="-282575" eaLnBrk="1" hangingPunct="1">
              <a:lnSpc>
                <a:spcPct val="80000"/>
              </a:lnSpc>
              <a:buFontTx/>
              <a:buNone/>
            </a:pPr>
            <a:r>
              <a:rPr lang="tr-TR" altLang="tr-CX" sz="2800" dirty="0">
                <a:latin typeface="Cambria" panose="02040503050406030204" pitchFamily="18" charset="0"/>
              </a:rPr>
              <a:t>                   </a:t>
            </a:r>
            <a:endParaRPr lang="tr-TR" altLang="tr-CX" sz="2800" dirty="0">
              <a:solidFill>
                <a:srgbClr val="C58D01"/>
              </a:solidFill>
              <a:latin typeface="Cambria" panose="02040503050406030204" pitchFamily="18" charset="0"/>
            </a:endParaRPr>
          </a:p>
          <a:p>
            <a:pPr marL="365125" indent="-282575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tr-TR" altLang="tr-CX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 Genellikle </a:t>
            </a:r>
            <a:r>
              <a:rPr lang="tr-TR" altLang="tr-CX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sporadik</a:t>
            </a:r>
            <a:endParaRPr lang="en-GB" altLang="tr-CX" sz="28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>
              <a:lnSpc>
                <a:spcPct val="80000"/>
              </a:lnSpc>
            </a:pPr>
            <a:r>
              <a:rPr lang="tr-TR" altLang="tr-CX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tr-TR" altLang="tr-CX" sz="2800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En çok </a:t>
            </a:r>
            <a:r>
              <a:rPr lang="tr-TR" altLang="tr-CX" sz="2800" dirty="0" err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Cox</a:t>
            </a:r>
            <a:r>
              <a:rPr lang="tr-TR" altLang="tr-CX" sz="2800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. B </a:t>
            </a:r>
            <a:r>
              <a:rPr lang="tr-TR" altLang="tr-CX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sorumlu</a:t>
            </a:r>
            <a:endParaRPr lang="en-GB" altLang="tr-CX" sz="28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>
              <a:lnSpc>
                <a:spcPct val="80000"/>
              </a:lnSpc>
            </a:pPr>
            <a:r>
              <a:rPr lang="tr-TR" altLang="tr-CX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tr-TR" altLang="tr-CX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Cox</a:t>
            </a:r>
            <a:r>
              <a:rPr lang="tr-TR" altLang="tr-CX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. B’de tutulan diğer organlar</a:t>
            </a:r>
            <a:endParaRPr lang="en-GB" altLang="tr-CX" sz="28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>
              <a:lnSpc>
                <a:spcPct val="80000"/>
              </a:lnSpc>
              <a:buFontTx/>
              <a:buNone/>
            </a:pPr>
            <a:r>
              <a:rPr lang="tr-TR" altLang="tr-CX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              ÜSY</a:t>
            </a:r>
            <a:endParaRPr lang="tr-TR" altLang="tr-CX" sz="2800" dirty="0">
              <a:latin typeface="Cambria" panose="02040503050406030204" pitchFamily="18" charset="0"/>
            </a:endParaRPr>
          </a:p>
          <a:p>
            <a:pPr marL="365125" indent="-282575" eaLnBrk="1" hangingPunct="1">
              <a:lnSpc>
                <a:spcPct val="80000"/>
              </a:lnSpc>
              <a:buFontTx/>
              <a:buNone/>
            </a:pPr>
            <a:r>
              <a:rPr lang="tr-TR" altLang="tr-CX" sz="2800" dirty="0">
                <a:latin typeface="Cambria" panose="02040503050406030204" pitchFamily="18" charset="0"/>
              </a:rPr>
              <a:t>               GIS</a:t>
            </a:r>
          </a:p>
          <a:p>
            <a:pPr marL="365125" indent="-282575" eaLnBrk="1" hangingPunct="1">
              <a:lnSpc>
                <a:spcPct val="80000"/>
              </a:lnSpc>
              <a:buFontTx/>
              <a:buNone/>
            </a:pPr>
            <a:r>
              <a:rPr lang="tr-TR" altLang="tr-CX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              KC( Hepatit)</a:t>
            </a:r>
            <a:endParaRPr lang="en-GB" altLang="tr-CX" sz="28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>
              <a:lnSpc>
                <a:spcPct val="80000"/>
              </a:lnSpc>
              <a:buFontTx/>
              <a:buNone/>
            </a:pPr>
            <a:r>
              <a:rPr lang="tr-TR" altLang="tr-CX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              </a:t>
            </a:r>
            <a:r>
              <a:rPr lang="tr-TR" altLang="tr-CX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Akc</a:t>
            </a:r>
            <a:r>
              <a:rPr lang="tr-TR" altLang="tr-CX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( </a:t>
            </a:r>
            <a:r>
              <a:rPr lang="tr-TR" altLang="tr-CX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pn</a:t>
            </a:r>
            <a:r>
              <a:rPr lang="tr-TR" altLang="tr-CX" sz="2800" dirty="0" err="1">
                <a:latin typeface="Cambria" panose="02040503050406030204" pitchFamily="18" charset="0"/>
              </a:rPr>
              <a:t>ö</a:t>
            </a:r>
            <a:r>
              <a:rPr lang="tr-TR" altLang="tr-CX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moni</a:t>
            </a:r>
            <a:r>
              <a:rPr lang="tr-TR" altLang="tr-CX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en-GB" altLang="tr-CX" sz="28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>
              <a:lnSpc>
                <a:spcPct val="80000"/>
              </a:lnSpc>
              <a:buFontTx/>
              <a:buNone/>
            </a:pPr>
            <a:r>
              <a:rPr lang="tr-TR" altLang="tr-CX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              SSS ( </a:t>
            </a:r>
            <a:r>
              <a:rPr lang="tr-TR" altLang="tr-CX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meningoensefalit</a:t>
            </a:r>
            <a:r>
              <a:rPr lang="tr-TR" altLang="tr-CX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en-GB" altLang="tr-CX" sz="28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>
              <a:lnSpc>
                <a:spcPct val="80000"/>
              </a:lnSpc>
              <a:buFontTx/>
              <a:buNone/>
            </a:pPr>
            <a:r>
              <a:rPr lang="tr-TR" altLang="tr-CX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              Lenf</a:t>
            </a:r>
            <a:r>
              <a:rPr lang="tr-TR" altLang="tr-CX" sz="2800" dirty="0">
                <a:latin typeface="Cambria" panose="02040503050406030204" pitchFamily="18" charset="0"/>
              </a:rPr>
              <a:t> </a:t>
            </a:r>
            <a:r>
              <a:rPr lang="tr-TR" altLang="tr-CX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nodlar</a:t>
            </a:r>
            <a:r>
              <a:rPr lang="tr-TR" altLang="tr-CX" sz="2800" dirty="0" err="1">
                <a:latin typeface="Cambria" panose="02040503050406030204" pitchFamily="18" charset="0"/>
              </a:rPr>
              <a:t>ı</a:t>
            </a:r>
            <a:r>
              <a:rPr lang="tr-TR" altLang="tr-CX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(E</a:t>
            </a:r>
            <a:r>
              <a:rPr lang="tr-TR" altLang="tr-CX" sz="2800" dirty="0">
                <a:latin typeface="Cambria" panose="02040503050406030204" pitchFamily="18" charset="0"/>
              </a:rPr>
              <a:t>M</a:t>
            </a:r>
            <a:r>
              <a:rPr lang="tr-TR" altLang="tr-CX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tr-TR" altLang="tr-CX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like</a:t>
            </a:r>
            <a:r>
              <a:rPr lang="tr-TR" altLang="tr-CX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tr-TR" altLang="tr-CX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snd</a:t>
            </a:r>
            <a:r>
              <a:rPr lang="tr-TR" altLang="tr-CX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en-GB" altLang="tr-CX" sz="28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>
              <a:lnSpc>
                <a:spcPct val="80000"/>
              </a:lnSpc>
              <a:buFontTx/>
              <a:buNone/>
            </a:pPr>
            <a:r>
              <a:rPr lang="tr-TR" altLang="tr-CX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              Böbrek (HÜS)</a:t>
            </a:r>
            <a:endParaRPr lang="en-GB" altLang="tr-CX" sz="28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>
              <a:lnSpc>
                <a:spcPct val="80000"/>
              </a:lnSpc>
              <a:buFontTx/>
              <a:buNone/>
            </a:pPr>
            <a:r>
              <a:rPr lang="tr-TR" altLang="tr-CX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              Kalp (</a:t>
            </a:r>
            <a:r>
              <a:rPr lang="tr-TR" altLang="tr-CX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kardit</a:t>
            </a:r>
            <a:r>
              <a:rPr lang="tr-TR" altLang="tr-CX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)</a:t>
            </a:r>
            <a:r>
              <a:rPr lang="en-US" altLang="tr-CX" sz="2800" dirty="0">
                <a:latin typeface="Cambria" panose="02040503050406030204" pitchFamily="18" charset="0"/>
              </a:rPr>
              <a:t> </a:t>
            </a:r>
          </a:p>
        </p:txBody>
      </p:sp>
      <p:sp>
        <p:nvSpPr>
          <p:cNvPr id="12292" name="Title 8">
            <a:extLst>
              <a:ext uri="{FF2B5EF4-FFF2-40B4-BE49-F238E27FC236}">
                <a16:creationId xmlns:a16="http://schemas.microsoft.com/office/drawing/2014/main" id="{EF4D5607-EED1-A838-ACDD-179F0C34E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CX"/>
              <a:t>Viral etken</a:t>
            </a:r>
            <a:endParaRPr lang="en-US" altLang="tr-CX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46304" y="365126"/>
            <a:ext cx="8833104" cy="1325563"/>
          </a:xfrm>
        </p:spPr>
        <p:txBody>
          <a:bodyPr>
            <a:normAutofit/>
          </a:bodyPr>
          <a:lstStyle/>
          <a:p>
            <a:r>
              <a:rPr lang="tr-TR" sz="3200" dirty="0">
                <a:solidFill>
                  <a:srgbClr val="FF0000"/>
                </a:solidFill>
                <a:latin typeface="Arial" charset="-94"/>
                <a:ea typeface="Arial" charset="-94"/>
                <a:cs typeface="Arial" charset="-94"/>
              </a:rPr>
              <a:t>    </a:t>
            </a:r>
            <a:r>
              <a:rPr lang="tr-TR" sz="3200" dirty="0" err="1">
                <a:solidFill>
                  <a:srgbClr val="FF0000"/>
                </a:solidFill>
                <a:latin typeface="Arial" charset="-94"/>
                <a:ea typeface="Arial" charset="-94"/>
                <a:cs typeface="Arial" charset="-94"/>
              </a:rPr>
              <a:t>Aritmojenik</a:t>
            </a:r>
            <a:r>
              <a:rPr lang="tr-TR" sz="3200" dirty="0">
                <a:solidFill>
                  <a:srgbClr val="FF0000"/>
                </a:solidFill>
                <a:latin typeface="Arial" charset="-94"/>
                <a:ea typeface="Arial" charset="-94"/>
                <a:cs typeface="Arial" charset="-94"/>
              </a:rPr>
              <a:t> Sağ </a:t>
            </a:r>
            <a:r>
              <a:rPr lang="tr-TR" sz="3200" dirty="0" err="1">
                <a:solidFill>
                  <a:srgbClr val="FF0000"/>
                </a:solidFill>
                <a:latin typeface="Arial" charset="-94"/>
                <a:ea typeface="Arial" charset="-94"/>
                <a:cs typeface="Arial" charset="-94"/>
              </a:rPr>
              <a:t>Ventrikül</a:t>
            </a:r>
            <a:r>
              <a:rPr lang="tr-TR" sz="3200" dirty="0">
                <a:solidFill>
                  <a:srgbClr val="FF0000"/>
                </a:solidFill>
                <a:latin typeface="Arial" charset="-94"/>
                <a:ea typeface="Arial" charset="-94"/>
                <a:cs typeface="Arial" charset="-94"/>
              </a:rPr>
              <a:t> </a:t>
            </a:r>
            <a:r>
              <a:rPr lang="tr-TR" sz="3200" dirty="0" err="1">
                <a:solidFill>
                  <a:srgbClr val="FF0000"/>
                </a:solidFill>
                <a:latin typeface="Arial" charset="-94"/>
                <a:ea typeface="Arial" charset="-94"/>
                <a:cs typeface="Arial" charset="-94"/>
              </a:rPr>
              <a:t>Displazisi</a:t>
            </a:r>
            <a:r>
              <a:rPr lang="tr-TR" sz="3200" dirty="0">
                <a:solidFill>
                  <a:srgbClr val="FF0000"/>
                </a:solidFill>
                <a:latin typeface="Arial" charset="-94"/>
                <a:ea typeface="Arial" charset="-94"/>
                <a:cs typeface="Arial" charset="-94"/>
              </a:rPr>
              <a:t> /KMP      </a:t>
            </a:r>
            <a:br>
              <a:rPr lang="tr-TR" sz="3200" dirty="0">
                <a:solidFill>
                  <a:srgbClr val="FF0000"/>
                </a:solidFill>
                <a:latin typeface="Arial" charset="-94"/>
                <a:ea typeface="Arial" charset="-94"/>
                <a:cs typeface="Arial" charset="-94"/>
              </a:rPr>
            </a:br>
            <a:r>
              <a:rPr lang="tr-TR" sz="3200" dirty="0">
                <a:solidFill>
                  <a:srgbClr val="FF0000"/>
                </a:solidFill>
                <a:latin typeface="Arial" charset="-94"/>
                <a:ea typeface="Arial" charset="-94"/>
                <a:cs typeface="Arial" charset="-94"/>
              </a:rPr>
              <a:t>                            (ARVD/K)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latin typeface="Arial" charset="-94"/>
                <a:ea typeface="Arial" charset="-94"/>
                <a:cs typeface="Arial" charset="-94"/>
              </a:rPr>
              <a:t>Sağ </a:t>
            </a:r>
            <a:r>
              <a:rPr lang="tr-TR" dirty="0" err="1">
                <a:latin typeface="Arial" charset="-94"/>
                <a:ea typeface="Arial" charset="-94"/>
                <a:cs typeface="Arial" charset="-94"/>
              </a:rPr>
              <a:t>ventrikülde</a:t>
            </a:r>
            <a:r>
              <a:rPr lang="tr-TR" dirty="0">
                <a:latin typeface="Arial" charset="-94"/>
                <a:ea typeface="Arial" charset="-94"/>
                <a:cs typeface="Arial" charset="-94"/>
              </a:rPr>
              <a:t>  miyokardın yerini yağ ve </a:t>
            </a:r>
            <a:r>
              <a:rPr lang="tr-TR" dirty="0" err="1">
                <a:latin typeface="Arial" charset="-94"/>
                <a:ea typeface="Arial" charset="-94"/>
                <a:cs typeface="Arial" charset="-94"/>
              </a:rPr>
              <a:t>fibröz</a:t>
            </a:r>
            <a:r>
              <a:rPr lang="tr-TR" dirty="0">
                <a:latin typeface="Arial" charset="-94"/>
                <a:ea typeface="Arial" charset="-94"/>
                <a:cs typeface="Arial" charset="-94"/>
              </a:rPr>
              <a:t> dokunun almasıyla karakterize </a:t>
            </a:r>
            <a:r>
              <a:rPr lang="tr-TR" dirty="0" err="1">
                <a:latin typeface="Arial" charset="-94"/>
                <a:ea typeface="Arial" charset="-94"/>
                <a:cs typeface="Arial" charset="-94"/>
              </a:rPr>
              <a:t>KMP’dir</a:t>
            </a:r>
            <a:r>
              <a:rPr lang="tr-TR" dirty="0">
                <a:latin typeface="Arial" charset="-94"/>
                <a:ea typeface="Arial" charset="-94"/>
                <a:cs typeface="Arial" charset="-94"/>
              </a:rPr>
              <a:t>.</a:t>
            </a:r>
          </a:p>
          <a:p>
            <a:r>
              <a:rPr lang="tr-TR" dirty="0" err="1">
                <a:latin typeface="Arial" charset="-94"/>
                <a:ea typeface="Arial" charset="-94"/>
                <a:cs typeface="Arial" charset="-94"/>
              </a:rPr>
              <a:t>Septum</a:t>
            </a:r>
            <a:r>
              <a:rPr lang="tr-TR" dirty="0">
                <a:latin typeface="Arial" charset="-94"/>
                <a:ea typeface="Arial" charset="-94"/>
                <a:cs typeface="Arial" charset="-94"/>
              </a:rPr>
              <a:t> ve sol </a:t>
            </a:r>
            <a:r>
              <a:rPr lang="tr-TR" dirty="0" err="1">
                <a:latin typeface="Arial" charset="-94"/>
                <a:ea typeface="Arial" charset="-94"/>
                <a:cs typeface="Arial" charset="-94"/>
              </a:rPr>
              <a:t>ventrikül</a:t>
            </a:r>
            <a:r>
              <a:rPr lang="tr-TR" dirty="0">
                <a:latin typeface="Arial" charset="-94"/>
                <a:ea typeface="Arial" charset="-94"/>
                <a:cs typeface="Arial" charset="-94"/>
              </a:rPr>
              <a:t> tutulumu</a:t>
            </a:r>
          </a:p>
          <a:p>
            <a:r>
              <a:rPr lang="tr-TR" dirty="0">
                <a:latin typeface="Arial" charset="-94"/>
                <a:ea typeface="Arial" charset="-94"/>
                <a:cs typeface="Arial" charset="-94"/>
              </a:rPr>
              <a:t>1997 </a:t>
            </a:r>
            <a:r>
              <a:rPr lang="tr-TR" dirty="0" err="1">
                <a:latin typeface="Arial" charset="-94"/>
                <a:ea typeface="Arial" charset="-94"/>
                <a:cs typeface="Arial" charset="-94"/>
              </a:rPr>
              <a:t>Fontaine</a:t>
            </a:r>
            <a:r>
              <a:rPr lang="tr-TR" dirty="0">
                <a:latin typeface="Arial" charset="-94"/>
                <a:ea typeface="Arial" charset="-94"/>
                <a:cs typeface="Arial" charset="-94"/>
              </a:rPr>
              <a:t>: Sağ </a:t>
            </a:r>
            <a:r>
              <a:rPr lang="tr-TR" dirty="0" err="1">
                <a:latin typeface="Arial" charset="-94"/>
                <a:ea typeface="Arial" charset="-94"/>
                <a:cs typeface="Arial" charset="-94"/>
              </a:rPr>
              <a:t>ventrikülde</a:t>
            </a:r>
            <a:r>
              <a:rPr lang="tr-TR" dirty="0">
                <a:latin typeface="Arial" charset="-94"/>
                <a:ea typeface="Arial" charset="-94"/>
                <a:cs typeface="Arial" charset="-94"/>
              </a:rPr>
              <a:t> yapısal bozukluk + sağ </a:t>
            </a:r>
            <a:r>
              <a:rPr lang="tr-TR" dirty="0" err="1">
                <a:latin typeface="Arial" charset="-94"/>
                <a:ea typeface="Arial" charset="-94"/>
                <a:cs typeface="Arial" charset="-94"/>
              </a:rPr>
              <a:t>ventrikül</a:t>
            </a:r>
            <a:r>
              <a:rPr lang="tr-TR" dirty="0">
                <a:latin typeface="Arial" charset="-94"/>
                <a:ea typeface="Arial" charset="-94"/>
                <a:cs typeface="Arial" charset="-94"/>
              </a:rPr>
              <a:t> kaynaklı VT (LBBB)</a:t>
            </a:r>
          </a:p>
          <a:p>
            <a:pPr marL="0" indent="0">
              <a:buNone/>
            </a:pPr>
            <a:endParaRPr lang="tr-TR" dirty="0">
              <a:latin typeface="Arial" charset="-94"/>
              <a:ea typeface="Arial" charset="-94"/>
              <a:cs typeface="Arial" charset="-94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488" y="4797152"/>
            <a:ext cx="3785616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53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250" advTm="20355"/>
    </mc:Choice>
    <mc:Fallback xmlns="">
      <p:transition spd="slow" advTm="20355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dirty="0">
                <a:solidFill>
                  <a:srgbClr val="FF0000"/>
                </a:solidFill>
                <a:latin typeface="Arial" charset="-94"/>
                <a:ea typeface="Arial" charset="-94"/>
                <a:cs typeface="Arial" charset="-94"/>
              </a:rPr>
              <a:t>                       ARVD/K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50" y="1808227"/>
            <a:ext cx="7886700" cy="3700034"/>
          </a:xfrm>
        </p:spPr>
        <p:txBody>
          <a:bodyPr/>
          <a:lstStyle/>
          <a:p>
            <a:r>
              <a:rPr lang="tr-TR" dirty="0">
                <a:latin typeface="Arial" charset="-94"/>
                <a:ea typeface="Arial" charset="-94"/>
                <a:cs typeface="Arial" charset="-94"/>
              </a:rPr>
              <a:t>Ekokardiyografi sağ </a:t>
            </a:r>
            <a:r>
              <a:rPr lang="tr-TR" dirty="0" err="1">
                <a:latin typeface="Arial" charset="-94"/>
                <a:ea typeface="Arial" charset="-94"/>
                <a:cs typeface="Arial" charset="-94"/>
              </a:rPr>
              <a:t>ventrikülü</a:t>
            </a:r>
            <a:r>
              <a:rPr lang="tr-TR" dirty="0">
                <a:latin typeface="Arial" charset="-94"/>
                <a:ea typeface="Arial" charset="-94"/>
                <a:cs typeface="Arial" charset="-94"/>
              </a:rPr>
              <a:t> değerlendirmede ilk görüntüleme  yöntemidir.</a:t>
            </a:r>
          </a:p>
          <a:p>
            <a:r>
              <a:rPr lang="tr-TR" dirty="0">
                <a:latin typeface="Arial" charset="-94"/>
                <a:ea typeface="Arial" charset="-94"/>
                <a:cs typeface="Arial" charset="-94"/>
              </a:rPr>
              <a:t>Değişken şekli ve </a:t>
            </a:r>
            <a:r>
              <a:rPr lang="tr-TR" dirty="0" err="1">
                <a:latin typeface="Arial" charset="-94"/>
                <a:ea typeface="Arial" charset="-94"/>
                <a:cs typeface="Arial" charset="-94"/>
              </a:rPr>
              <a:t>rezolüsyonun</a:t>
            </a:r>
            <a:r>
              <a:rPr lang="tr-TR" dirty="0">
                <a:latin typeface="Arial" charset="-94"/>
                <a:ea typeface="Arial" charset="-94"/>
                <a:cs typeface="Arial" charset="-94"/>
              </a:rPr>
              <a:t> yetersiz olması kısıtlılıklara yol açmaktadır.</a:t>
            </a:r>
          </a:p>
          <a:p>
            <a:r>
              <a:rPr lang="tr-TR" dirty="0">
                <a:latin typeface="Arial" charset="-94"/>
                <a:ea typeface="Arial" charset="-94"/>
                <a:cs typeface="Arial" charset="-94"/>
              </a:rPr>
              <a:t>Yama şeklinde yerleşimi ve özellikle sağ </a:t>
            </a:r>
            <a:r>
              <a:rPr lang="tr-TR" dirty="0" err="1">
                <a:latin typeface="Arial" charset="-94"/>
                <a:ea typeface="Arial" charset="-94"/>
                <a:cs typeface="Arial" charset="-94"/>
              </a:rPr>
              <a:t>ventrikülde</a:t>
            </a:r>
            <a:r>
              <a:rPr lang="tr-TR" dirty="0">
                <a:latin typeface="Arial" charset="-94"/>
                <a:ea typeface="Arial" charset="-94"/>
                <a:cs typeface="Arial" charset="-94"/>
              </a:rPr>
              <a:t> lokalize anevrizma varlığında tanıyı zorlaştırır.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664" y="4383608"/>
            <a:ext cx="3555609" cy="221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9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250" advTm="20355"/>
    </mc:Choice>
    <mc:Fallback xmlns="">
      <p:transition spd="slow" advTm="20355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987553"/>
            <a:ext cx="7546086" cy="4700016"/>
          </a:xfr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792" y="2870549"/>
            <a:ext cx="2422017" cy="1435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164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250" advTm="20355"/>
    </mc:Choice>
    <mc:Fallback xmlns="">
      <p:transition spd="slow" advTm="20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>
            <a:extLst>
              <a:ext uri="{FF2B5EF4-FFF2-40B4-BE49-F238E27FC236}">
                <a16:creationId xmlns:a16="http://schemas.microsoft.com/office/drawing/2014/main" id="{D7B55DBF-0170-6C75-B819-C897078C8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071563"/>
            <a:ext cx="8916988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4 Düz Bağlayıcı">
            <a:extLst>
              <a:ext uri="{FF2B5EF4-FFF2-40B4-BE49-F238E27FC236}">
                <a16:creationId xmlns:a16="http://schemas.microsoft.com/office/drawing/2014/main" id="{B96AFCAF-026F-630D-1B61-0E4F549B165C}"/>
              </a:ext>
            </a:extLst>
          </p:cNvPr>
          <p:cNvCxnSpPr/>
          <p:nvPr/>
        </p:nvCxnSpPr>
        <p:spPr>
          <a:xfrm>
            <a:off x="5643563" y="4714875"/>
            <a:ext cx="335756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Düz Bağlayıcı">
            <a:extLst>
              <a:ext uri="{FF2B5EF4-FFF2-40B4-BE49-F238E27FC236}">
                <a16:creationId xmlns:a16="http://schemas.microsoft.com/office/drawing/2014/main" id="{5C1BFC82-6931-BC10-A75E-A9951359E293}"/>
              </a:ext>
            </a:extLst>
          </p:cNvPr>
          <p:cNvCxnSpPr/>
          <p:nvPr/>
        </p:nvCxnSpPr>
        <p:spPr>
          <a:xfrm>
            <a:off x="428625" y="4929188"/>
            <a:ext cx="1428750" cy="15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453" name="7 Metin kutusu">
            <a:extLst>
              <a:ext uri="{FF2B5EF4-FFF2-40B4-BE49-F238E27FC236}">
                <a16:creationId xmlns:a16="http://schemas.microsoft.com/office/drawing/2014/main" id="{DA43B23E-654C-CDB8-862A-723DF66EA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7813" y="4143375"/>
            <a:ext cx="2168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CX">
                <a:solidFill>
                  <a:schemeClr val="bg1"/>
                </a:solidFill>
              </a:rPr>
              <a:t>Japon Takotsubosu</a:t>
            </a:r>
          </a:p>
        </p:txBody>
      </p:sp>
    </p:spTree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700" dirty="0">
                <a:solidFill>
                  <a:srgbClr val="FF0000"/>
                </a:solidFill>
                <a:latin typeface="Arial" charset="-94"/>
                <a:ea typeface="Arial" charset="-94"/>
                <a:cs typeface="Arial" charset="-94"/>
              </a:rPr>
              <a:t>          </a:t>
            </a:r>
            <a:r>
              <a:rPr lang="tr-TR" sz="3600" dirty="0" err="1">
                <a:solidFill>
                  <a:srgbClr val="FF0000"/>
                </a:solidFill>
                <a:latin typeface="Arial" charset="-94"/>
                <a:ea typeface="Arial" charset="-94"/>
                <a:cs typeface="Arial" charset="-94"/>
              </a:rPr>
              <a:t>Takotsubo</a:t>
            </a:r>
            <a:r>
              <a:rPr lang="tr-TR" sz="3600" dirty="0">
                <a:solidFill>
                  <a:srgbClr val="FF0000"/>
                </a:solidFill>
                <a:latin typeface="Arial" charset="-94"/>
                <a:ea typeface="Arial" charset="-94"/>
                <a:cs typeface="Arial" charset="-94"/>
              </a:rPr>
              <a:t> </a:t>
            </a:r>
            <a:r>
              <a:rPr lang="tr-TR" sz="3600" dirty="0" err="1">
                <a:solidFill>
                  <a:srgbClr val="FF0000"/>
                </a:solidFill>
                <a:latin typeface="Arial" charset="-94"/>
                <a:ea typeface="Arial" charset="-94"/>
                <a:cs typeface="Arial" charset="-94"/>
              </a:rPr>
              <a:t>Kardiyomiyopati</a:t>
            </a:r>
            <a:endParaRPr lang="tr-TR" sz="3600" dirty="0">
              <a:solidFill>
                <a:srgbClr val="FF0000"/>
              </a:solidFill>
              <a:latin typeface="Arial" charset="-94"/>
              <a:ea typeface="Arial" charset="-94"/>
              <a:cs typeface="Arial" charset="-94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>
                <a:latin typeface="Arial" charset="-94"/>
                <a:ea typeface="Arial" charset="-94"/>
                <a:cs typeface="Arial" charset="-94"/>
              </a:rPr>
              <a:t>İlk tanı 1990 yılında</a:t>
            </a:r>
          </a:p>
          <a:p>
            <a:r>
              <a:rPr lang="tr-TR" sz="2400" dirty="0" err="1">
                <a:latin typeface="Arial" charset="-94"/>
                <a:ea typeface="Arial" charset="-94"/>
                <a:cs typeface="Arial" charset="-94"/>
              </a:rPr>
              <a:t>Apikal</a:t>
            </a:r>
            <a:r>
              <a:rPr lang="tr-TR" sz="2400" dirty="0">
                <a:latin typeface="Arial" charset="-94"/>
                <a:ea typeface="Arial" charset="-94"/>
                <a:cs typeface="Arial" charset="-94"/>
              </a:rPr>
              <a:t> </a:t>
            </a:r>
            <a:r>
              <a:rPr lang="tr-TR" sz="2400" dirty="0" err="1">
                <a:latin typeface="Arial" charset="-94"/>
                <a:ea typeface="Arial" charset="-94"/>
                <a:cs typeface="Arial" charset="-94"/>
              </a:rPr>
              <a:t>akinezi</a:t>
            </a:r>
            <a:r>
              <a:rPr lang="tr-TR" sz="2400" dirty="0">
                <a:latin typeface="Arial" charset="-94"/>
                <a:ea typeface="Arial" charset="-94"/>
                <a:cs typeface="Arial" charset="-94"/>
              </a:rPr>
              <a:t> –</a:t>
            </a:r>
            <a:r>
              <a:rPr lang="tr-TR" sz="2400" dirty="0" err="1">
                <a:latin typeface="Arial" charset="-94"/>
                <a:ea typeface="Arial" charset="-94"/>
                <a:cs typeface="Arial" charset="-94"/>
              </a:rPr>
              <a:t>diskinezi</a:t>
            </a:r>
            <a:r>
              <a:rPr lang="tr-TR" sz="2400" dirty="0">
                <a:latin typeface="Arial" charset="-94"/>
                <a:ea typeface="Arial" charset="-94"/>
                <a:cs typeface="Arial" charset="-94"/>
              </a:rPr>
              <a:t> veya anevrizma görüntüsü EKG değişiklikleri koroner </a:t>
            </a:r>
            <a:r>
              <a:rPr lang="tr-TR" sz="2400" dirty="0" err="1">
                <a:latin typeface="Arial" charset="-94"/>
                <a:ea typeface="Arial" charset="-94"/>
                <a:cs typeface="Arial" charset="-94"/>
              </a:rPr>
              <a:t>stenoz</a:t>
            </a:r>
            <a:r>
              <a:rPr lang="tr-TR" sz="2400" dirty="0">
                <a:latin typeface="Arial" charset="-94"/>
                <a:ea typeface="Arial" charset="-94"/>
                <a:cs typeface="Arial" charset="-94"/>
              </a:rPr>
              <a:t> olmadan</a:t>
            </a:r>
          </a:p>
          <a:p>
            <a:pPr marL="0" indent="0">
              <a:buNone/>
            </a:pPr>
            <a:r>
              <a:rPr lang="tr-TR" sz="2400" dirty="0">
                <a:latin typeface="Arial" charset="-94"/>
                <a:ea typeface="Arial" charset="-94"/>
                <a:cs typeface="Arial" charset="-94"/>
              </a:rPr>
              <a:t>               Artmış sempatik sinir sistemi aktivitesi</a:t>
            </a:r>
          </a:p>
          <a:p>
            <a:pPr marL="0" indent="0">
              <a:buNone/>
            </a:pPr>
            <a:r>
              <a:rPr lang="tr-TR" sz="2400" dirty="0">
                <a:latin typeface="Arial" charset="-94"/>
                <a:ea typeface="Arial" charset="-94"/>
                <a:cs typeface="Arial" charset="-94"/>
              </a:rPr>
              <a:t>               Koroner </a:t>
            </a:r>
            <a:r>
              <a:rPr lang="tr-TR" sz="2400" dirty="0" err="1">
                <a:latin typeface="Arial" charset="-94"/>
                <a:ea typeface="Arial" charset="-94"/>
                <a:cs typeface="Arial" charset="-94"/>
              </a:rPr>
              <a:t>vazospazm</a:t>
            </a:r>
            <a:endParaRPr lang="tr-TR" sz="2400" dirty="0">
              <a:latin typeface="Arial" charset="-94"/>
              <a:ea typeface="Arial" charset="-94"/>
              <a:cs typeface="Arial" charset="-94"/>
            </a:endParaRPr>
          </a:p>
          <a:p>
            <a:pPr marL="0" indent="0">
              <a:buNone/>
            </a:pPr>
            <a:r>
              <a:rPr lang="tr-TR" sz="2400" dirty="0">
                <a:latin typeface="Arial" charset="-94"/>
                <a:ea typeface="Arial" charset="-94"/>
                <a:cs typeface="Arial" charset="-94"/>
              </a:rPr>
              <a:t>               Koroner </a:t>
            </a:r>
            <a:r>
              <a:rPr lang="tr-TR" sz="2400" dirty="0" err="1">
                <a:latin typeface="Arial" charset="-94"/>
                <a:ea typeface="Arial" charset="-94"/>
                <a:cs typeface="Arial" charset="-94"/>
              </a:rPr>
              <a:t>endoteliyal</a:t>
            </a:r>
            <a:r>
              <a:rPr lang="tr-TR" sz="2400" dirty="0">
                <a:latin typeface="Arial" charset="-94"/>
                <a:ea typeface="Arial" charset="-94"/>
                <a:cs typeface="Arial" charset="-94"/>
              </a:rPr>
              <a:t> </a:t>
            </a:r>
            <a:r>
              <a:rPr lang="tr-TR" sz="2400" dirty="0" err="1">
                <a:latin typeface="Arial" charset="-94"/>
                <a:ea typeface="Arial" charset="-94"/>
                <a:cs typeface="Arial" charset="-94"/>
              </a:rPr>
              <a:t>disfonksiyon</a:t>
            </a:r>
            <a:endParaRPr lang="tr-TR" sz="2400" dirty="0">
              <a:latin typeface="Arial" charset="-94"/>
              <a:ea typeface="Arial" charset="-94"/>
              <a:cs typeface="Arial" charset="-94"/>
            </a:endParaRPr>
          </a:p>
          <a:p>
            <a:pPr marL="0" indent="0">
              <a:buNone/>
            </a:pPr>
            <a:r>
              <a:rPr lang="tr-TR" sz="2400" dirty="0">
                <a:latin typeface="Arial" charset="-94"/>
                <a:ea typeface="Arial" charset="-94"/>
                <a:cs typeface="Arial" charset="-94"/>
              </a:rPr>
              <a:t>               </a:t>
            </a:r>
            <a:r>
              <a:rPr lang="tr-TR" sz="2400" dirty="0" err="1">
                <a:latin typeface="Arial" charset="-94"/>
                <a:ea typeface="Arial" charset="-94"/>
                <a:cs typeface="Arial" charset="-94"/>
              </a:rPr>
              <a:t>Katekolamine</a:t>
            </a:r>
            <a:r>
              <a:rPr lang="tr-TR" sz="2400" dirty="0">
                <a:latin typeface="Arial" charset="-94"/>
                <a:ea typeface="Arial" charset="-94"/>
                <a:cs typeface="Arial" charset="-94"/>
              </a:rPr>
              <a:t> bağlı </a:t>
            </a:r>
            <a:r>
              <a:rPr lang="tr-TR" sz="2400" dirty="0" err="1">
                <a:latin typeface="Arial" charset="-94"/>
                <a:ea typeface="Arial" charset="-94"/>
                <a:cs typeface="Arial" charset="-94"/>
              </a:rPr>
              <a:t>kardiyotoksisite</a:t>
            </a:r>
            <a:endParaRPr lang="tr-TR" sz="2400" dirty="0">
              <a:latin typeface="Arial" charset="-94"/>
              <a:ea typeface="Arial" charset="-94"/>
              <a:cs typeface="Arial" charset="-94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784" y="3829304"/>
            <a:ext cx="2236216" cy="302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250" advTm="20355"/>
    </mc:Choice>
    <mc:Fallback xmlns="">
      <p:transition spd="slow" advTm="20355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04" y="2368296"/>
            <a:ext cx="2524125" cy="2494026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179" y="2368296"/>
            <a:ext cx="2521077" cy="2494026"/>
          </a:xfrm>
          <a:prstGeom prst="rect">
            <a:avLst/>
          </a:prstGeom>
        </p:spPr>
      </p:pic>
      <p:sp>
        <p:nvSpPr>
          <p:cNvPr id="4" name="Başlık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700" dirty="0">
                <a:solidFill>
                  <a:srgbClr val="FF0000"/>
                </a:solidFill>
                <a:latin typeface="Arial" charset="-94"/>
                <a:ea typeface="Arial" charset="-94"/>
                <a:cs typeface="Arial" charset="-94"/>
              </a:rPr>
              <a:t>                  </a:t>
            </a:r>
            <a:r>
              <a:rPr lang="tr-TR" sz="3600" dirty="0" err="1">
                <a:solidFill>
                  <a:srgbClr val="FF0000"/>
                </a:solidFill>
                <a:latin typeface="Arial" charset="-94"/>
                <a:ea typeface="Arial" charset="-94"/>
                <a:cs typeface="Arial" charset="-94"/>
              </a:rPr>
              <a:t>Takatusubo</a:t>
            </a:r>
            <a:r>
              <a:rPr lang="tr-TR" sz="3600" dirty="0">
                <a:solidFill>
                  <a:srgbClr val="FF0000"/>
                </a:solidFill>
                <a:latin typeface="Arial" charset="-94"/>
                <a:ea typeface="Arial" charset="-94"/>
                <a:cs typeface="Arial" charset="-94"/>
              </a:rPr>
              <a:t> KMP</a:t>
            </a:r>
          </a:p>
        </p:txBody>
      </p:sp>
      <p:sp>
        <p:nvSpPr>
          <p:cNvPr id="5" name="İçerik Yer Tutucus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25" y="606869"/>
            <a:ext cx="3000375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8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250" advTm="20355"/>
    </mc:Choice>
    <mc:Fallback xmlns="">
      <p:transition spd="slow" advTm="20355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2400" dirty="0">
                <a:latin typeface="Arial" charset="-94"/>
                <a:ea typeface="Arial" charset="-94"/>
                <a:cs typeface="Arial" charset="-94"/>
              </a:rPr>
              <a:t>OLGU-5</a:t>
            </a:r>
            <a:br>
              <a:rPr lang="tr-TR" sz="2400" dirty="0">
                <a:latin typeface="Arial" charset="-94"/>
                <a:ea typeface="Arial" charset="-94"/>
                <a:cs typeface="Arial" charset="-94"/>
              </a:rPr>
            </a:br>
            <a:r>
              <a:rPr lang="tr-TR" sz="2000" dirty="0">
                <a:latin typeface="Arial" charset="-94"/>
                <a:ea typeface="Arial" charset="-94"/>
                <a:cs typeface="Arial" charset="-94"/>
              </a:rPr>
              <a:t>55 yaşında Kadın hasta</a:t>
            </a:r>
            <a:br>
              <a:rPr lang="tr-TR" sz="2000" dirty="0">
                <a:latin typeface="Arial" charset="-94"/>
                <a:ea typeface="Arial" charset="-94"/>
                <a:cs typeface="Arial" charset="-94"/>
              </a:rPr>
            </a:br>
            <a:r>
              <a:rPr lang="tr-TR" sz="2000" dirty="0">
                <a:latin typeface="Arial" charset="-94"/>
                <a:ea typeface="Arial" charset="-94"/>
                <a:cs typeface="Arial" charset="-94"/>
              </a:rPr>
              <a:t>Göğüs ağrısı EKG değişikliği</a:t>
            </a:r>
            <a:br>
              <a:rPr lang="tr-TR" sz="2000" dirty="0">
                <a:latin typeface="Arial" charset="-94"/>
                <a:ea typeface="Arial" charset="-94"/>
                <a:cs typeface="Arial" charset="-94"/>
              </a:rPr>
            </a:br>
            <a:r>
              <a:rPr lang="tr-TR" sz="2000" dirty="0">
                <a:latin typeface="Arial" charset="-94"/>
                <a:ea typeface="Arial" charset="-94"/>
                <a:cs typeface="Arial" charset="-94"/>
              </a:rPr>
              <a:t> KAG: Normal koronerler </a:t>
            </a:r>
            <a:br>
              <a:rPr lang="tr-TR" sz="2000" dirty="0">
                <a:latin typeface="Arial" charset="-94"/>
                <a:ea typeface="Arial" charset="-94"/>
                <a:cs typeface="Arial" charset="-94"/>
              </a:rPr>
            </a:br>
            <a:r>
              <a:rPr lang="tr-TR" sz="2000" dirty="0" err="1">
                <a:latin typeface="Arial" charset="-94"/>
                <a:ea typeface="Arial" charset="-94"/>
                <a:cs typeface="Arial" charset="-94"/>
              </a:rPr>
              <a:t>Troponin</a:t>
            </a:r>
            <a:r>
              <a:rPr lang="tr-TR" sz="2000" dirty="0">
                <a:latin typeface="Arial" charset="-94"/>
                <a:ea typeface="Arial" charset="-94"/>
                <a:cs typeface="Arial" charset="-94"/>
              </a:rPr>
              <a:t> I: 5,6  CK MB:53</a:t>
            </a:r>
            <a:br>
              <a:rPr lang="tr-TR" sz="2000" dirty="0">
                <a:latin typeface="Arial" charset="-94"/>
                <a:ea typeface="Arial" charset="-94"/>
                <a:cs typeface="Arial" charset="-94"/>
              </a:rPr>
            </a:br>
            <a:endParaRPr lang="tr-TR" sz="2000" dirty="0">
              <a:latin typeface="Arial" charset="-94"/>
              <a:ea typeface="Arial" charset="-94"/>
              <a:cs typeface="Arial" charset="-94"/>
            </a:endParaRP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" b="7218"/>
          <a:stretch/>
        </p:blipFill>
        <p:spPr>
          <a:xfrm rot="10800000">
            <a:off x="4572000" y="2434590"/>
            <a:ext cx="4100481" cy="3027950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" t="7045" r="1737" b="6444"/>
          <a:stretch/>
        </p:blipFill>
        <p:spPr>
          <a:xfrm rot="10800000">
            <a:off x="384048" y="2434588"/>
            <a:ext cx="4005072" cy="302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19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250" advTm="20355"/>
    </mc:Choice>
    <mc:Fallback xmlns="">
      <p:transition spd="slow" advTm="20355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17396" y="943291"/>
            <a:ext cx="7886700" cy="994172"/>
          </a:xfrm>
        </p:spPr>
        <p:txBody>
          <a:bodyPr/>
          <a:lstStyle/>
          <a:p>
            <a:r>
              <a:rPr lang="tr-TR">
                <a:latin typeface="Arial" charset="-94"/>
                <a:ea typeface="Arial" charset="-94"/>
                <a:cs typeface="Arial" charset="-94"/>
              </a:rPr>
              <a:t>     TEŞEKKÜRLER</a:t>
            </a:r>
            <a:r>
              <a:rPr lang="is-IS" dirty="0">
                <a:latin typeface="Arial" charset="-94"/>
                <a:ea typeface="Arial" charset="-94"/>
                <a:cs typeface="Arial" charset="-94"/>
              </a:rPr>
              <a:t>…</a:t>
            </a:r>
            <a:endParaRPr lang="tr-TR" dirty="0">
              <a:latin typeface="Arial" charset="-94"/>
              <a:ea typeface="Arial" charset="-94"/>
              <a:cs typeface="Arial" charset="-94"/>
            </a:endParaRP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96" y="2304288"/>
            <a:ext cx="7758507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4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250" advTm="20355"/>
    </mc:Choice>
    <mc:Fallback xmlns="">
      <p:transition spd="slow" advTm="20355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2">
            <a:extLst>
              <a:ext uri="{FF2B5EF4-FFF2-40B4-BE49-F238E27FC236}">
                <a16:creationId xmlns:a16="http://schemas.microsoft.com/office/drawing/2014/main" id="{8BA5FCAA-07A6-AF9F-CE6E-096012171C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-17145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tr-T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Klinikopatolojik tipler</a:t>
            </a:r>
          </a:p>
        </p:txBody>
      </p:sp>
      <p:sp>
        <p:nvSpPr>
          <p:cNvPr id="37891" name="Text Box 4">
            <a:extLst>
              <a:ext uri="{FF2B5EF4-FFF2-40B4-BE49-F238E27FC236}">
                <a16:creationId xmlns:a16="http://schemas.microsoft.com/office/drawing/2014/main" id="{CF33DC4A-F6BF-68CD-EAF4-2F079ED83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1782763"/>
            <a:ext cx="1771650" cy="366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CX">
                <a:solidFill>
                  <a:srgbClr val="FF3300"/>
                </a:solidFill>
                <a:latin typeface="Verdana" panose="020B0604030504040204" pitchFamily="34" charset="0"/>
              </a:rPr>
              <a:t>Başlangıç</a:t>
            </a:r>
          </a:p>
          <a:p>
            <a:pPr eaLnBrk="1" hangingPunct="1"/>
            <a:endParaRPr lang="tr-TR" altLang="tr-CX">
              <a:solidFill>
                <a:srgbClr val="FF3300"/>
              </a:solidFill>
              <a:latin typeface="Verdana" panose="020B0604030504040204" pitchFamily="34" charset="0"/>
            </a:endParaRPr>
          </a:p>
          <a:p>
            <a:pPr eaLnBrk="1" hangingPunct="1"/>
            <a:r>
              <a:rPr lang="tr-TR" altLang="tr-CX">
                <a:solidFill>
                  <a:srgbClr val="FF3300"/>
                </a:solidFill>
                <a:latin typeface="Verdana" panose="020B0604030504040204" pitchFamily="34" charset="0"/>
              </a:rPr>
              <a:t>Kalp işlevinde</a:t>
            </a:r>
          </a:p>
          <a:p>
            <a:pPr eaLnBrk="1" hangingPunct="1"/>
            <a:r>
              <a:rPr lang="tr-TR" altLang="tr-CX">
                <a:solidFill>
                  <a:srgbClr val="FF3300"/>
                </a:solidFill>
                <a:latin typeface="Verdana" panose="020B0604030504040204" pitchFamily="34" charset="0"/>
              </a:rPr>
              <a:t>Bozukluk</a:t>
            </a:r>
          </a:p>
          <a:p>
            <a:pPr eaLnBrk="1" hangingPunct="1"/>
            <a:endParaRPr lang="tr-TR" altLang="tr-CX">
              <a:solidFill>
                <a:srgbClr val="FF3300"/>
              </a:solidFill>
              <a:latin typeface="Verdana" panose="020B0604030504040204" pitchFamily="34" charset="0"/>
            </a:endParaRPr>
          </a:p>
          <a:p>
            <a:pPr eaLnBrk="1" hangingPunct="1"/>
            <a:r>
              <a:rPr lang="tr-TR" altLang="tr-CX">
                <a:solidFill>
                  <a:srgbClr val="FF3300"/>
                </a:solidFill>
                <a:latin typeface="Verdana" panose="020B0604030504040204" pitchFamily="34" charset="0"/>
              </a:rPr>
              <a:t>EMB</a:t>
            </a:r>
          </a:p>
          <a:p>
            <a:pPr eaLnBrk="1" hangingPunct="1"/>
            <a:endParaRPr lang="tr-TR" altLang="tr-CX">
              <a:solidFill>
                <a:srgbClr val="FF3300"/>
              </a:solidFill>
              <a:latin typeface="Verdana" panose="020B0604030504040204" pitchFamily="34" charset="0"/>
            </a:endParaRPr>
          </a:p>
          <a:p>
            <a:pPr eaLnBrk="1" hangingPunct="1"/>
            <a:endParaRPr lang="tr-TR" altLang="tr-CX">
              <a:solidFill>
                <a:srgbClr val="FF3300"/>
              </a:solidFill>
              <a:latin typeface="Verdana" panose="020B0604030504040204" pitchFamily="34" charset="0"/>
            </a:endParaRPr>
          </a:p>
          <a:p>
            <a:pPr eaLnBrk="1" hangingPunct="1"/>
            <a:r>
              <a:rPr lang="tr-TR" altLang="tr-CX">
                <a:solidFill>
                  <a:srgbClr val="FF3300"/>
                </a:solidFill>
                <a:latin typeface="Verdana" panose="020B0604030504040204" pitchFamily="34" charset="0"/>
              </a:rPr>
              <a:t>Klinik seyir</a:t>
            </a:r>
          </a:p>
          <a:p>
            <a:pPr eaLnBrk="1" hangingPunct="1"/>
            <a:endParaRPr lang="tr-TR" altLang="tr-CX">
              <a:solidFill>
                <a:srgbClr val="FF3300"/>
              </a:solidFill>
              <a:latin typeface="Verdana" panose="020B0604030504040204" pitchFamily="34" charset="0"/>
            </a:endParaRPr>
          </a:p>
          <a:p>
            <a:pPr eaLnBrk="1" hangingPunct="1"/>
            <a:endParaRPr lang="tr-TR" altLang="tr-CX">
              <a:solidFill>
                <a:srgbClr val="FF3300"/>
              </a:solidFill>
              <a:latin typeface="Verdana" panose="020B0604030504040204" pitchFamily="34" charset="0"/>
            </a:endParaRPr>
          </a:p>
          <a:p>
            <a:pPr eaLnBrk="1" hangingPunct="1"/>
            <a:r>
              <a:rPr lang="tr-TR" altLang="tr-CX">
                <a:solidFill>
                  <a:srgbClr val="FF3300"/>
                </a:solidFill>
                <a:latin typeface="Verdana" panose="020B0604030504040204" pitchFamily="34" charset="0"/>
              </a:rPr>
              <a:t>Histolojik</a:t>
            </a:r>
          </a:p>
          <a:p>
            <a:pPr eaLnBrk="1" hangingPunct="1"/>
            <a:r>
              <a:rPr lang="tr-TR" altLang="tr-CX">
                <a:solidFill>
                  <a:srgbClr val="FF3300"/>
                </a:solidFill>
                <a:latin typeface="Verdana" panose="020B0604030504040204" pitchFamily="34" charset="0"/>
              </a:rPr>
              <a:t>bulgu</a:t>
            </a:r>
          </a:p>
        </p:txBody>
      </p:sp>
      <p:sp>
        <p:nvSpPr>
          <p:cNvPr id="47109" name="Text Box 5">
            <a:extLst>
              <a:ext uri="{FF2B5EF4-FFF2-40B4-BE49-F238E27FC236}">
                <a16:creationId xmlns:a16="http://schemas.microsoft.com/office/drawing/2014/main" id="{46F0F285-FADB-13AB-8F3B-97AE62F2A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879475"/>
            <a:ext cx="1704975" cy="430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Fulminan</a:t>
            </a:r>
          </a:p>
          <a:p>
            <a:pPr>
              <a:defRPr/>
            </a:pPr>
            <a:r>
              <a:rPr lang="tr-TR" sz="2000" dirty="0">
                <a:latin typeface="Verdana" pitchFamily="34" charset="0"/>
              </a:rPr>
              <a:t>(%17)</a:t>
            </a:r>
          </a:p>
          <a:p>
            <a:pPr>
              <a:defRPr/>
            </a:pPr>
            <a:endParaRPr lang="tr-TR" sz="2000" dirty="0">
              <a:latin typeface="Verdana" pitchFamily="34" charset="0"/>
            </a:endParaRPr>
          </a:p>
          <a:p>
            <a:pPr>
              <a:defRPr/>
            </a:pPr>
            <a:r>
              <a:rPr lang="tr-TR" dirty="0">
                <a:latin typeface="Verdana" pitchFamily="34" charset="0"/>
              </a:rPr>
              <a:t>Belli</a:t>
            </a:r>
          </a:p>
          <a:p>
            <a:pPr>
              <a:defRPr/>
            </a:pPr>
            <a:endParaRPr lang="tr-TR" dirty="0">
              <a:latin typeface="Verdana" pitchFamily="34" charset="0"/>
            </a:endParaRPr>
          </a:p>
          <a:p>
            <a:pPr>
              <a:defRPr/>
            </a:pPr>
            <a:r>
              <a:rPr lang="tr-TR" dirty="0">
                <a:latin typeface="Verdana" pitchFamily="34" charset="0"/>
              </a:rPr>
              <a:t>Ciddi</a:t>
            </a:r>
          </a:p>
          <a:p>
            <a:pPr>
              <a:defRPr/>
            </a:pPr>
            <a:endParaRPr lang="tr-TR" dirty="0">
              <a:latin typeface="Verdana" pitchFamily="34" charset="0"/>
            </a:endParaRPr>
          </a:p>
          <a:p>
            <a:pPr>
              <a:defRPr/>
            </a:pPr>
            <a:endParaRPr lang="tr-TR" dirty="0">
              <a:latin typeface="Verdana" pitchFamily="34" charset="0"/>
            </a:endParaRPr>
          </a:p>
          <a:p>
            <a:pPr>
              <a:defRPr/>
            </a:pPr>
            <a:r>
              <a:rPr lang="tr-TR" dirty="0">
                <a:latin typeface="Verdana" pitchFamily="34" charset="0"/>
              </a:rPr>
              <a:t>Multipl aktif</a:t>
            </a:r>
          </a:p>
          <a:p>
            <a:pPr>
              <a:defRPr/>
            </a:pPr>
            <a:r>
              <a:rPr lang="tr-TR" dirty="0">
                <a:latin typeface="Verdana" pitchFamily="34" charset="0"/>
              </a:rPr>
              <a:t>odaklar</a:t>
            </a:r>
          </a:p>
          <a:p>
            <a:pPr>
              <a:defRPr/>
            </a:pPr>
            <a:endParaRPr lang="tr-TR" dirty="0">
              <a:latin typeface="Verdana" pitchFamily="34" charset="0"/>
            </a:endParaRPr>
          </a:p>
          <a:p>
            <a:pPr>
              <a:defRPr/>
            </a:pPr>
            <a:r>
              <a:rPr lang="tr-TR" dirty="0">
                <a:latin typeface="Verdana" pitchFamily="34" charset="0"/>
              </a:rPr>
              <a:t>Tam iyileşme</a:t>
            </a:r>
          </a:p>
          <a:p>
            <a:pPr>
              <a:defRPr/>
            </a:pPr>
            <a:r>
              <a:rPr lang="tr-TR" dirty="0">
                <a:latin typeface="Verdana" pitchFamily="34" charset="0"/>
              </a:rPr>
              <a:t>veya ölüm</a:t>
            </a:r>
          </a:p>
          <a:p>
            <a:pPr>
              <a:defRPr/>
            </a:pPr>
            <a:endParaRPr lang="tr-TR" dirty="0">
              <a:latin typeface="Verdana" pitchFamily="34" charset="0"/>
            </a:endParaRPr>
          </a:p>
          <a:p>
            <a:pPr>
              <a:defRPr/>
            </a:pPr>
            <a:r>
              <a:rPr lang="tr-TR" dirty="0">
                <a:latin typeface="Verdana" pitchFamily="34" charset="0"/>
              </a:rPr>
              <a:t>Tam iyileşme</a:t>
            </a:r>
          </a:p>
        </p:txBody>
      </p:sp>
      <p:sp>
        <p:nvSpPr>
          <p:cNvPr id="47110" name="Text Box 6">
            <a:extLst>
              <a:ext uri="{FF2B5EF4-FFF2-40B4-BE49-F238E27FC236}">
                <a16:creationId xmlns:a16="http://schemas.microsoft.com/office/drawing/2014/main" id="{9FC20672-279B-757F-5C27-F0516893B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898525"/>
            <a:ext cx="1354138" cy="457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Akut</a:t>
            </a:r>
          </a:p>
          <a:p>
            <a:pPr>
              <a:defRPr/>
            </a:pPr>
            <a:r>
              <a:rPr lang="tr-TR" sz="2000" dirty="0">
                <a:latin typeface="Verdana" pitchFamily="34" charset="0"/>
              </a:rPr>
              <a:t>(%65)</a:t>
            </a:r>
          </a:p>
          <a:p>
            <a:pPr>
              <a:defRPr/>
            </a:pPr>
            <a:endParaRPr lang="tr-TR" sz="2000" dirty="0">
              <a:latin typeface="Verdana" pitchFamily="34" charset="0"/>
            </a:endParaRPr>
          </a:p>
          <a:p>
            <a:pPr>
              <a:defRPr/>
            </a:pPr>
            <a:r>
              <a:rPr lang="tr-TR" dirty="0">
                <a:latin typeface="Verdana" pitchFamily="34" charset="0"/>
              </a:rPr>
              <a:t>Belirsiz</a:t>
            </a:r>
          </a:p>
          <a:p>
            <a:pPr>
              <a:defRPr/>
            </a:pPr>
            <a:endParaRPr lang="tr-TR" dirty="0">
              <a:latin typeface="Verdana" pitchFamily="34" charset="0"/>
            </a:endParaRPr>
          </a:p>
          <a:p>
            <a:pPr>
              <a:defRPr/>
            </a:pPr>
            <a:r>
              <a:rPr lang="tr-TR" dirty="0">
                <a:latin typeface="Verdana" pitchFamily="34" charset="0"/>
              </a:rPr>
              <a:t>Orta</a:t>
            </a:r>
          </a:p>
          <a:p>
            <a:pPr>
              <a:defRPr/>
            </a:pPr>
            <a:endParaRPr lang="tr-TR" dirty="0">
              <a:latin typeface="Verdana" pitchFamily="34" charset="0"/>
            </a:endParaRPr>
          </a:p>
          <a:p>
            <a:pPr>
              <a:defRPr/>
            </a:pPr>
            <a:endParaRPr lang="tr-TR" dirty="0">
              <a:latin typeface="Verdana" pitchFamily="34" charset="0"/>
            </a:endParaRPr>
          </a:p>
          <a:p>
            <a:pPr>
              <a:defRPr/>
            </a:pPr>
            <a:r>
              <a:rPr lang="tr-TR" dirty="0">
                <a:latin typeface="Verdana" pitchFamily="34" charset="0"/>
              </a:rPr>
              <a:t>Aktif</a:t>
            </a:r>
          </a:p>
          <a:p>
            <a:pPr>
              <a:defRPr/>
            </a:pPr>
            <a:r>
              <a:rPr lang="tr-TR" dirty="0">
                <a:latin typeface="Verdana" pitchFamily="34" charset="0"/>
              </a:rPr>
              <a:t>veya sınır</a:t>
            </a:r>
          </a:p>
          <a:p>
            <a:pPr>
              <a:defRPr/>
            </a:pPr>
            <a:endParaRPr lang="tr-TR" dirty="0">
              <a:latin typeface="Verdana" pitchFamily="34" charset="0"/>
            </a:endParaRPr>
          </a:p>
          <a:p>
            <a:pPr>
              <a:defRPr/>
            </a:pPr>
            <a:r>
              <a:rPr lang="tr-TR" dirty="0">
                <a:solidFill>
                  <a:srgbClr val="FF3300"/>
                </a:solidFill>
                <a:latin typeface="Verdana" pitchFamily="34" charset="0"/>
              </a:rPr>
              <a:t>İnkomplet</a:t>
            </a:r>
          </a:p>
          <a:p>
            <a:pPr>
              <a:defRPr/>
            </a:pPr>
            <a:r>
              <a:rPr lang="tr-TR" dirty="0">
                <a:solidFill>
                  <a:srgbClr val="FF3300"/>
                </a:solidFill>
                <a:latin typeface="Verdana" pitchFamily="34" charset="0"/>
              </a:rPr>
              <a:t>iyileşme</a:t>
            </a:r>
          </a:p>
          <a:p>
            <a:pPr>
              <a:defRPr/>
            </a:pPr>
            <a:endParaRPr lang="tr-TR" dirty="0">
              <a:solidFill>
                <a:srgbClr val="FF3300"/>
              </a:solidFill>
              <a:latin typeface="Verdana" pitchFamily="34" charset="0"/>
            </a:endParaRPr>
          </a:p>
          <a:p>
            <a:pPr>
              <a:defRPr/>
            </a:pPr>
            <a:r>
              <a:rPr lang="tr-TR" dirty="0">
                <a:solidFill>
                  <a:srgbClr val="FF3300"/>
                </a:solidFill>
                <a:latin typeface="Verdana" pitchFamily="34" charset="0"/>
              </a:rPr>
              <a:t>Tam </a:t>
            </a:r>
          </a:p>
          <a:p>
            <a:pPr>
              <a:defRPr/>
            </a:pPr>
            <a:r>
              <a:rPr lang="tr-TR" dirty="0">
                <a:solidFill>
                  <a:srgbClr val="FF3300"/>
                </a:solidFill>
                <a:latin typeface="Verdana" pitchFamily="34" charset="0"/>
              </a:rPr>
              <a:t>iyileşme</a:t>
            </a:r>
          </a:p>
        </p:txBody>
      </p:sp>
      <p:sp>
        <p:nvSpPr>
          <p:cNvPr id="47111" name="Text Box 7">
            <a:extLst>
              <a:ext uri="{FF2B5EF4-FFF2-40B4-BE49-F238E27FC236}">
                <a16:creationId xmlns:a16="http://schemas.microsoft.com/office/drawing/2014/main" id="{368DDBC3-52A2-B9ED-0148-3FFF35C7F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898525"/>
            <a:ext cx="1376363" cy="486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Kr. Aktif</a:t>
            </a:r>
          </a:p>
          <a:p>
            <a:pPr>
              <a:defRPr/>
            </a:pPr>
            <a:r>
              <a:rPr lang="tr-TR" sz="2000" dirty="0">
                <a:latin typeface="Verdana" pitchFamily="34" charset="0"/>
              </a:rPr>
              <a:t>(%11)</a:t>
            </a:r>
          </a:p>
          <a:p>
            <a:pPr>
              <a:defRPr/>
            </a:pPr>
            <a:endParaRPr lang="tr-TR" dirty="0">
              <a:latin typeface="Verdana" pitchFamily="34" charset="0"/>
            </a:endParaRPr>
          </a:p>
          <a:p>
            <a:pPr>
              <a:defRPr/>
            </a:pPr>
            <a:r>
              <a:rPr lang="tr-TR" dirty="0">
                <a:latin typeface="Verdana" pitchFamily="34" charset="0"/>
              </a:rPr>
              <a:t>Belirsiz</a:t>
            </a:r>
          </a:p>
          <a:p>
            <a:pPr>
              <a:defRPr/>
            </a:pPr>
            <a:endParaRPr lang="tr-TR" dirty="0">
              <a:latin typeface="Verdana" pitchFamily="34" charset="0"/>
            </a:endParaRPr>
          </a:p>
          <a:p>
            <a:pPr>
              <a:defRPr/>
            </a:pPr>
            <a:r>
              <a:rPr lang="tr-TR" dirty="0">
                <a:latin typeface="Verdana" pitchFamily="34" charset="0"/>
              </a:rPr>
              <a:t>Orta</a:t>
            </a:r>
          </a:p>
          <a:p>
            <a:pPr>
              <a:defRPr/>
            </a:pPr>
            <a:endParaRPr lang="tr-TR" dirty="0">
              <a:latin typeface="Verdana" pitchFamily="34" charset="0"/>
            </a:endParaRPr>
          </a:p>
          <a:p>
            <a:pPr>
              <a:defRPr/>
            </a:pPr>
            <a:endParaRPr lang="tr-TR" dirty="0">
              <a:latin typeface="Verdana" pitchFamily="34" charset="0"/>
            </a:endParaRPr>
          </a:p>
          <a:p>
            <a:pPr>
              <a:defRPr/>
            </a:pPr>
            <a:r>
              <a:rPr lang="tr-TR" dirty="0">
                <a:latin typeface="Verdana" pitchFamily="34" charset="0"/>
              </a:rPr>
              <a:t>Aktif</a:t>
            </a:r>
          </a:p>
          <a:p>
            <a:pPr>
              <a:defRPr/>
            </a:pPr>
            <a:r>
              <a:rPr lang="tr-TR" dirty="0">
                <a:latin typeface="Verdana" pitchFamily="34" charset="0"/>
              </a:rPr>
              <a:t>veya sınır</a:t>
            </a:r>
          </a:p>
          <a:p>
            <a:pPr>
              <a:defRPr/>
            </a:pPr>
            <a:endParaRPr lang="tr-TR" dirty="0">
              <a:latin typeface="Verdana" pitchFamily="34" charset="0"/>
            </a:endParaRPr>
          </a:p>
          <a:p>
            <a:pPr>
              <a:defRPr/>
            </a:pPr>
            <a:r>
              <a:rPr lang="tr-TR" dirty="0">
                <a:latin typeface="Verdana" pitchFamily="34" charset="0"/>
              </a:rPr>
              <a:t>Restriktif</a:t>
            </a:r>
          </a:p>
          <a:p>
            <a:pPr>
              <a:defRPr/>
            </a:pPr>
            <a:r>
              <a:rPr lang="tr-TR" dirty="0">
                <a:latin typeface="Verdana" pitchFamily="34" charset="0"/>
              </a:rPr>
              <a:t>KMP</a:t>
            </a:r>
          </a:p>
          <a:p>
            <a:pPr>
              <a:defRPr/>
            </a:pPr>
            <a:endParaRPr lang="tr-TR" dirty="0">
              <a:latin typeface="Verdana" pitchFamily="34" charset="0"/>
            </a:endParaRPr>
          </a:p>
          <a:p>
            <a:pPr>
              <a:defRPr/>
            </a:pPr>
            <a:r>
              <a:rPr lang="tr-TR" dirty="0">
                <a:latin typeface="Verdana" pitchFamily="34" charset="0"/>
              </a:rPr>
              <a:t>Süregiden</a:t>
            </a:r>
          </a:p>
          <a:p>
            <a:pPr>
              <a:defRPr/>
            </a:pPr>
            <a:r>
              <a:rPr lang="tr-TR" dirty="0">
                <a:latin typeface="Verdana" pitchFamily="34" charset="0"/>
              </a:rPr>
              <a:t>fibrozis</a:t>
            </a:r>
          </a:p>
          <a:p>
            <a:pPr>
              <a:defRPr/>
            </a:pPr>
            <a:r>
              <a:rPr lang="tr-TR" dirty="0">
                <a:latin typeface="Verdana" pitchFamily="34" charset="0"/>
              </a:rPr>
              <a:t>ve iltihap</a:t>
            </a:r>
          </a:p>
        </p:txBody>
      </p:sp>
      <p:sp>
        <p:nvSpPr>
          <p:cNvPr id="47112" name="Text Box 8">
            <a:extLst>
              <a:ext uri="{FF2B5EF4-FFF2-40B4-BE49-F238E27FC236}">
                <a16:creationId xmlns:a16="http://schemas.microsoft.com/office/drawing/2014/main" id="{B6F2A427-418E-C05D-2CBF-7F7BF9CC7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75" y="908050"/>
            <a:ext cx="1952625" cy="461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Kr.Persistan</a:t>
            </a:r>
          </a:p>
          <a:p>
            <a:pPr>
              <a:defRPr/>
            </a:pPr>
            <a:r>
              <a:rPr lang="tr-TR" sz="2000" dirty="0">
                <a:latin typeface="Verdana" pitchFamily="34" charset="0"/>
              </a:rPr>
              <a:t>(%7)</a:t>
            </a:r>
          </a:p>
          <a:p>
            <a:pPr>
              <a:defRPr/>
            </a:pPr>
            <a:endParaRPr lang="tr-TR" sz="2000" dirty="0">
              <a:latin typeface="Verdana" pitchFamily="34" charset="0"/>
            </a:endParaRPr>
          </a:p>
          <a:p>
            <a:pPr>
              <a:defRPr/>
            </a:pPr>
            <a:r>
              <a:rPr lang="tr-TR" dirty="0">
                <a:latin typeface="Verdana" pitchFamily="34" charset="0"/>
              </a:rPr>
              <a:t>Belirsiz</a:t>
            </a:r>
          </a:p>
          <a:p>
            <a:pPr>
              <a:defRPr/>
            </a:pPr>
            <a:endParaRPr lang="tr-TR" dirty="0">
              <a:latin typeface="Verdana" pitchFamily="34" charset="0"/>
            </a:endParaRPr>
          </a:p>
          <a:p>
            <a:pPr>
              <a:defRPr/>
            </a:pPr>
            <a:r>
              <a:rPr lang="tr-TR" dirty="0">
                <a:latin typeface="Verdana" pitchFamily="34" charset="0"/>
              </a:rPr>
              <a:t>Yok</a:t>
            </a:r>
          </a:p>
          <a:p>
            <a:pPr>
              <a:defRPr/>
            </a:pPr>
            <a:endParaRPr lang="tr-TR" dirty="0">
              <a:latin typeface="Verdana" pitchFamily="34" charset="0"/>
            </a:endParaRPr>
          </a:p>
          <a:p>
            <a:pPr>
              <a:defRPr/>
            </a:pPr>
            <a:endParaRPr lang="tr-TR" dirty="0">
              <a:latin typeface="Verdana" pitchFamily="34" charset="0"/>
            </a:endParaRPr>
          </a:p>
          <a:p>
            <a:pPr>
              <a:defRPr/>
            </a:pPr>
            <a:r>
              <a:rPr lang="tr-TR" dirty="0">
                <a:latin typeface="Verdana" pitchFamily="34" charset="0"/>
              </a:rPr>
              <a:t>Aktif</a:t>
            </a:r>
          </a:p>
          <a:p>
            <a:pPr>
              <a:defRPr/>
            </a:pPr>
            <a:r>
              <a:rPr lang="tr-TR" dirty="0">
                <a:latin typeface="Verdana" pitchFamily="34" charset="0"/>
              </a:rPr>
              <a:t>veya sınır</a:t>
            </a:r>
          </a:p>
          <a:p>
            <a:pPr>
              <a:defRPr/>
            </a:pPr>
            <a:endParaRPr lang="tr-TR" dirty="0">
              <a:latin typeface="Verdana" pitchFamily="34" charset="0"/>
            </a:endParaRPr>
          </a:p>
          <a:p>
            <a:pPr>
              <a:defRPr/>
            </a:pPr>
            <a:r>
              <a:rPr lang="tr-TR" dirty="0">
                <a:latin typeface="Verdana" pitchFamily="34" charset="0"/>
              </a:rPr>
              <a:t>Normale</a:t>
            </a:r>
          </a:p>
          <a:p>
            <a:pPr>
              <a:defRPr/>
            </a:pPr>
            <a:r>
              <a:rPr lang="tr-TR" dirty="0">
                <a:latin typeface="Verdana" pitchFamily="34" charset="0"/>
              </a:rPr>
              <a:t>yakın</a:t>
            </a:r>
          </a:p>
          <a:p>
            <a:pPr>
              <a:defRPr/>
            </a:pPr>
            <a:endParaRPr lang="tr-TR" dirty="0">
              <a:latin typeface="Verdana" pitchFamily="34" charset="0"/>
            </a:endParaRPr>
          </a:p>
          <a:p>
            <a:pPr>
              <a:defRPr/>
            </a:pPr>
            <a:r>
              <a:rPr lang="tr-TR" dirty="0">
                <a:latin typeface="Verdana" pitchFamily="34" charset="0"/>
              </a:rPr>
              <a:t>Süregiden</a:t>
            </a:r>
          </a:p>
          <a:p>
            <a:pPr>
              <a:defRPr/>
            </a:pPr>
            <a:r>
              <a:rPr lang="tr-TR" dirty="0">
                <a:latin typeface="Verdana" pitchFamily="34" charset="0"/>
              </a:rPr>
              <a:t>miyokardit</a:t>
            </a:r>
          </a:p>
        </p:txBody>
      </p:sp>
      <p:sp>
        <p:nvSpPr>
          <p:cNvPr id="37896" name="Text Box 9">
            <a:extLst>
              <a:ext uri="{FF2B5EF4-FFF2-40B4-BE49-F238E27FC236}">
                <a16:creationId xmlns:a16="http://schemas.microsoft.com/office/drawing/2014/main" id="{42A55D38-072C-041F-6BBC-404D3BB5B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8525" y="5892800"/>
            <a:ext cx="14208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CX">
                <a:latin typeface="Verdana" panose="020B0604030504040204" pitchFamily="34" charset="0"/>
              </a:rPr>
              <a:t>Rosendorff</a:t>
            </a:r>
          </a:p>
        </p:txBody>
      </p:sp>
      <p:sp>
        <p:nvSpPr>
          <p:cNvPr id="37897" name="Rectangle 13">
            <a:extLst>
              <a:ext uri="{FF2B5EF4-FFF2-40B4-BE49-F238E27FC236}">
                <a16:creationId xmlns:a16="http://schemas.microsoft.com/office/drawing/2014/main" id="{84C07050-C06F-14D8-2EFF-EDAA0988D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908050"/>
            <a:ext cx="1584325" cy="4679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tr-CX"/>
          </a:p>
        </p:txBody>
      </p:sp>
    </p:spTree>
    <p:extLst>
      <p:ext uri="{BB962C8B-B14F-4D97-AF65-F5344CB8AC3E}">
        <p14:creationId xmlns:p14="http://schemas.microsoft.com/office/powerpoint/2010/main" val="3418721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23210DBC-C1C0-2AB4-6C3B-DE7A19C69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CX"/>
              <a:t>Viral patogenez</a:t>
            </a:r>
            <a:endParaRPr lang="en-US" altLang="tr-CX"/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E0C5C150-F678-016E-2C30-B1EB7BACA5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tr-CX"/>
          </a:p>
        </p:txBody>
      </p:sp>
      <p:sp>
        <p:nvSpPr>
          <p:cNvPr id="13316" name="Date Placeholder 3">
            <a:extLst>
              <a:ext uri="{FF2B5EF4-FFF2-40B4-BE49-F238E27FC236}">
                <a16:creationId xmlns:a16="http://schemas.microsoft.com/office/drawing/2014/main" id="{6B89D06E-984C-0C73-5368-22F90CE07E0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894F0AA-E08B-2D49-9975-49B28C6AAF2E}" type="datetime1">
              <a:rPr lang="tr-TR" altLang="tr-CX" smtClean="0"/>
              <a:pPr eaLnBrk="1" hangingPunct="1"/>
              <a:t>16.01.2024</a:t>
            </a:fld>
            <a:endParaRPr lang="tr-TR" altLang="tr-CX"/>
          </a:p>
        </p:txBody>
      </p:sp>
      <p:pic>
        <p:nvPicPr>
          <p:cNvPr id="13317" name="Picture 11" descr=" ">
            <a:hlinkClick r:id="rId2"/>
            <a:extLst>
              <a:ext uri="{FF2B5EF4-FFF2-40B4-BE49-F238E27FC236}">
                <a16:creationId xmlns:a16="http://schemas.microsoft.com/office/drawing/2014/main" id="{A9FDCF88-3E31-190A-2325-7F561F41B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9225"/>
            <a:ext cx="914400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>
            <a:extLst>
              <a:ext uri="{FF2B5EF4-FFF2-40B4-BE49-F238E27FC236}">
                <a16:creationId xmlns:a16="http://schemas.microsoft.com/office/drawing/2014/main" id="{8D20E041-1324-B912-8000-786CDC9C10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Epidemiyoloji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89FB7DE8-082F-47A2-7697-1297FB3700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tr-TR" altLang="tr-CX" sz="2800">
                <a:latin typeface="Calibri" panose="020F0502020204030204" pitchFamily="34" charset="0"/>
              </a:rPr>
              <a:t>Erkeklerde daha sık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CX" sz="2800">
                <a:latin typeface="Calibri" panose="020F0502020204030204" pitchFamily="34" charset="0"/>
              </a:rPr>
              <a:t>Yeni doğanda ve bebeklerde daha ağır seyir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CX" sz="2800">
                <a:latin typeface="Calibri" panose="020F0502020204030204" pitchFamily="34" charset="0"/>
              </a:rPr>
              <a:t>Genç erişkin ve erişkinde daha hafif seyir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CX" sz="2800">
                <a:solidFill>
                  <a:srgbClr val="FF3300"/>
                </a:solidFill>
                <a:latin typeface="Calibri" panose="020F0502020204030204" pitchFamily="34" charset="0"/>
              </a:rPr>
              <a:t>Erişkinde kardiyak semptomlar çok geç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CX" sz="2800">
                <a:latin typeface="Calibri" panose="020F0502020204030204" pitchFamily="34" charset="0"/>
              </a:rPr>
              <a:t>Viral epidemide kardit insidansı %5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CX" sz="2800">
                <a:latin typeface="Calibri" panose="020F0502020204030204" pitchFamily="34" charset="0"/>
              </a:rPr>
              <a:t>Otopsi serilerinde insidans  % 1-4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CX" sz="2800">
                <a:latin typeface="Calibri" panose="020F0502020204030204" pitchFamily="34" charset="0"/>
              </a:rPr>
              <a:t>Ani ölmüş gençlerde insidans %15-20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CX" sz="2800">
                <a:latin typeface="Calibri" panose="020F0502020204030204" pitchFamily="34" charset="0"/>
              </a:rPr>
              <a:t>Miyokart’dan virüs izolasyonu ender</a:t>
            </a:r>
            <a:endParaRPr lang="en-US" altLang="tr-CX" sz="280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>
            <a:extLst>
              <a:ext uri="{FF2B5EF4-FFF2-40B4-BE49-F238E27FC236}">
                <a16:creationId xmlns:a16="http://schemas.microsoft.com/office/drawing/2014/main" id="{2B863936-55F7-6E72-69B0-54E3A78768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Klinik 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C06D07A9-C358-65EF-18E5-0F9827A19D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341438"/>
            <a:ext cx="8229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tr-TR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Anamnez ve semptomlar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tr-TR" sz="2400" dirty="0"/>
              <a:t>   </a:t>
            </a:r>
            <a:endParaRPr lang="tr-TR" sz="28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tr-TR" sz="2400" dirty="0"/>
              <a:t>   Ateş, titreme, ÜSYE, Göğüs ağrısı, GIS belirtileri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tr-TR" sz="24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tr-TR" altLang="zh-TW" sz="2400" dirty="0"/>
              <a:t>   Ateş, halsizlik, yorgunluk, artralji, miyalji, ve deri döküntüleri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tr-TR" sz="24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tr-TR" sz="2400" dirty="0"/>
              <a:t>   Bir nedene bağlanamayan takikardi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tr-TR" sz="24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tr-TR" sz="2400" dirty="0"/>
              <a:t>   KY veya senkop – presenkop gibi kardiyovasküler semptomların kısa sürede ortaya çıkması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tr-TR" sz="24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tr-TR" sz="2400" dirty="0"/>
              <a:t>   Önceden kalp hastalığına ilişkin bilgi olmaması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tr-TR" sz="24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tr-TR" sz="2400" dirty="0"/>
              <a:t>  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tr-TR" sz="24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C5BA8-C4E1-C0DC-26C2-30F3D42E2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Semptom ve Bulgular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EE4F747E-2079-B21F-9C85-662C53A40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268413"/>
            <a:ext cx="8229600" cy="530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tr-TR" altLang="zh-TW" sz="2000"/>
              <a:t>(%60) 2-3 hafta öncesinde geçirilen grip benzeri bir sendrom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tr-TR" altLang="zh-TW" sz="2000"/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tr-TR" altLang="zh-TW" sz="2000"/>
              <a:t>Genellikle asemptomatik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tr-TR" altLang="zh-TW" sz="2000"/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tr-TR" altLang="zh-TW" sz="2000"/>
              <a:t>Kardiyak semptomlar sistolik veya diastolik disfonksiyona  veya taşiaritmilere veya bradi aritmilere bağlı olarak ortaya çıkar </a:t>
            </a:r>
            <a:r>
              <a:rPr lang="en-US" altLang="zh-TW" sz="2000">
                <a:ea typeface="PMingLiU" panose="02020500000000000000" pitchFamily="18" charset="-120"/>
              </a:rPr>
              <a:t>(d</a:t>
            </a:r>
            <a:r>
              <a:rPr lang="tr-TR" altLang="zh-TW" sz="2000"/>
              <a:t>ispne, göğüs ağrısı, yorgunluk, erken yorulma, azalmış egzersiz toleransı, palpitasyon, senkop, presenkop).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tr-TR" altLang="zh-TW" sz="2000"/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tr-TR" altLang="zh-TW" sz="2000"/>
              <a:t>Göğüs ağrısı (%35) sık görülen bir semptom olup tipik olarak perikardiyal kökenlidir.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tr-TR" altLang="zh-TW" sz="2000"/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tr-TR" altLang="zh-TW" sz="2000"/>
              <a:t>Miyokardit bazen Ventriküler aritmi veya kalp bloklarına bağlı olarak ani ölüm şeklinde ortaya çıkar. 40 yaş altında AKÖ %20’si.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tr-TR" altLang="zh-TW" sz="2000"/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tr-TR" altLang="zh-TW" sz="2000"/>
              <a:t>Sistemik ve pulmoner emboli bazen ilk semptom</a:t>
            </a:r>
            <a:endParaRPr lang="zh-TW" altLang="en-US" sz="2000">
              <a:ea typeface="PMingLiU" panose="02020500000000000000" pitchFamily="18" charset="-120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>
            <a:extLst>
              <a:ext uri="{FF2B5EF4-FFF2-40B4-BE49-F238E27FC236}">
                <a16:creationId xmlns:a16="http://schemas.microsoft.com/office/drawing/2014/main" id="{160B610B-F375-03E7-A0D6-37383767EA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tr-TR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Akut miyokardit spektrumu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084" name="Text Box 4">
            <a:extLst>
              <a:ext uri="{FF2B5EF4-FFF2-40B4-BE49-F238E27FC236}">
                <a16:creationId xmlns:a16="http://schemas.microsoft.com/office/drawing/2014/main" id="{5188D2BD-A05A-3F97-6599-9ACE9BBFE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268413"/>
            <a:ext cx="2320925" cy="458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sz="3200" b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Subklinik</a:t>
            </a:r>
          </a:p>
          <a:p>
            <a:pPr>
              <a:defRPr/>
            </a:pPr>
            <a:endParaRPr lang="tr-TR" sz="2000" b="1" u="sng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pPr>
              <a:defRPr/>
            </a:pPr>
            <a:r>
              <a:rPr lang="tr-TR" sz="2000" dirty="0">
                <a:latin typeface="Verdana" pitchFamily="34" charset="0"/>
              </a:rPr>
              <a:t>Anormal EKG </a:t>
            </a:r>
          </a:p>
          <a:p>
            <a:pPr>
              <a:defRPr/>
            </a:pPr>
            <a:r>
              <a:rPr lang="tr-TR" sz="2000" dirty="0">
                <a:latin typeface="Verdana" pitchFamily="34" charset="0"/>
              </a:rPr>
              <a:t>Anormal tele</a:t>
            </a:r>
          </a:p>
          <a:p>
            <a:pPr>
              <a:defRPr/>
            </a:pPr>
            <a:r>
              <a:rPr lang="tr-TR" sz="2000" dirty="0">
                <a:latin typeface="Verdana" pitchFamily="34" charset="0"/>
              </a:rPr>
              <a:t>Ani ölüm</a:t>
            </a:r>
          </a:p>
          <a:p>
            <a:pPr>
              <a:defRPr/>
            </a:pPr>
            <a:r>
              <a:rPr lang="tr-TR" sz="2000" dirty="0">
                <a:latin typeface="Verdana" pitchFamily="34" charset="0"/>
              </a:rPr>
              <a:t>Tanıya katkısı </a:t>
            </a:r>
          </a:p>
          <a:p>
            <a:pPr>
              <a:defRPr/>
            </a:pPr>
            <a:r>
              <a:rPr lang="tr-TR" sz="2000" dirty="0">
                <a:latin typeface="Verdana" pitchFamily="34" charset="0"/>
              </a:rPr>
              <a:t>olmayan</a:t>
            </a:r>
          </a:p>
          <a:p>
            <a:pPr>
              <a:defRPr/>
            </a:pPr>
            <a:r>
              <a:rPr lang="tr-TR" sz="2000" dirty="0">
                <a:latin typeface="Verdana" pitchFamily="34" charset="0"/>
              </a:rPr>
              <a:t>otopsi bulguları</a:t>
            </a:r>
          </a:p>
          <a:p>
            <a:pPr>
              <a:defRPr/>
            </a:pPr>
            <a:endParaRPr lang="tr-TR" sz="2400" dirty="0">
              <a:latin typeface="Verdana" pitchFamily="34" charset="0"/>
            </a:endParaRPr>
          </a:p>
          <a:p>
            <a:pPr>
              <a:defRPr/>
            </a:pPr>
            <a:endParaRPr lang="tr-TR" sz="3200" dirty="0">
              <a:latin typeface="Verdana" pitchFamily="34" charset="0"/>
            </a:endParaRPr>
          </a:p>
          <a:p>
            <a:pPr>
              <a:defRPr/>
            </a:pPr>
            <a:endParaRPr lang="tr-TR" sz="3200" dirty="0">
              <a:latin typeface="Verdana" pitchFamily="34" charset="0"/>
            </a:endParaRPr>
          </a:p>
          <a:p>
            <a:pPr>
              <a:defRPr/>
            </a:pPr>
            <a:endParaRPr lang="en-US" sz="3200" dirty="0">
              <a:latin typeface="Verdana" pitchFamily="34" charset="0"/>
            </a:endParaRPr>
          </a:p>
        </p:txBody>
      </p:sp>
      <p:sp>
        <p:nvSpPr>
          <p:cNvPr id="46085" name="Text Box 6">
            <a:extLst>
              <a:ext uri="{FF2B5EF4-FFF2-40B4-BE49-F238E27FC236}">
                <a16:creationId xmlns:a16="http://schemas.microsoft.com/office/drawing/2014/main" id="{4D0C5C54-9EDC-C191-5993-03F1520AA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1268413"/>
            <a:ext cx="1490662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Klinik</a:t>
            </a:r>
          </a:p>
          <a:p>
            <a:pPr>
              <a:defRPr/>
            </a:pPr>
            <a:endParaRPr lang="en-US" sz="36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8437" name="Text Box 8">
            <a:extLst>
              <a:ext uri="{FF2B5EF4-FFF2-40B4-BE49-F238E27FC236}">
                <a16:creationId xmlns:a16="http://schemas.microsoft.com/office/drawing/2014/main" id="{F71901EB-66E5-05DC-F3CC-40CB63318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1628775"/>
            <a:ext cx="4259263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tr-TR" altLang="tr-CX" sz="2400">
              <a:latin typeface="Verdana" panose="020B0604030504040204" pitchFamily="34" charset="0"/>
            </a:endParaRPr>
          </a:p>
          <a:p>
            <a:pPr eaLnBrk="1" hangingPunct="1"/>
            <a:r>
              <a:rPr lang="tr-TR" altLang="tr-CX" sz="2000">
                <a:latin typeface="Verdana" panose="020B0604030504040204" pitchFamily="34" charset="0"/>
              </a:rPr>
              <a:t>Palpitasyon, takikardi</a:t>
            </a:r>
          </a:p>
          <a:p>
            <a:pPr eaLnBrk="1" hangingPunct="1"/>
            <a:r>
              <a:rPr lang="tr-TR" altLang="tr-CX" sz="2000">
                <a:latin typeface="Verdana" panose="020B0604030504040204" pitchFamily="34" charset="0"/>
              </a:rPr>
              <a:t>Ritm, iletim kusurları</a:t>
            </a:r>
          </a:p>
          <a:p>
            <a:pPr eaLnBrk="1" hangingPunct="1"/>
            <a:r>
              <a:rPr lang="tr-TR" altLang="tr-CX" sz="2000">
                <a:latin typeface="Verdana" panose="020B0604030504040204" pitchFamily="34" charset="0"/>
              </a:rPr>
              <a:t>Göğüs ağrısı</a:t>
            </a:r>
          </a:p>
          <a:p>
            <a:pPr eaLnBrk="1" hangingPunct="1"/>
            <a:r>
              <a:rPr lang="tr-TR" altLang="tr-CX" sz="2000">
                <a:latin typeface="Verdana" panose="020B0604030504040204" pitchFamily="34" charset="0"/>
              </a:rPr>
              <a:t>(Plöroperikardiyal, iskemik )</a:t>
            </a:r>
          </a:p>
          <a:p>
            <a:pPr eaLnBrk="1" hangingPunct="1"/>
            <a:r>
              <a:rPr lang="tr-TR" altLang="tr-CX" sz="2000">
                <a:latin typeface="Verdana" panose="020B0604030504040204" pitchFamily="34" charset="0"/>
              </a:rPr>
              <a:t>Dispne ( KY veya ağır KY )</a:t>
            </a:r>
          </a:p>
          <a:p>
            <a:pPr eaLnBrk="1" hangingPunct="1"/>
            <a:r>
              <a:rPr lang="tr-TR" altLang="tr-CX" sz="2000">
                <a:latin typeface="Verdana" panose="020B0604030504040204" pitchFamily="34" charset="0"/>
              </a:rPr>
              <a:t>Kollaps ( Blok, tamponad, şok )</a:t>
            </a:r>
          </a:p>
          <a:p>
            <a:pPr eaLnBrk="1" hangingPunct="1"/>
            <a:r>
              <a:rPr lang="tr-TR" altLang="tr-CX" sz="2000">
                <a:latin typeface="Verdana" panose="020B0604030504040204" pitchFamily="34" charset="0"/>
              </a:rPr>
              <a:t>Embolizm (Sistemik veya</a:t>
            </a:r>
          </a:p>
          <a:p>
            <a:pPr eaLnBrk="1" hangingPunct="1"/>
            <a:r>
              <a:rPr lang="tr-TR" altLang="tr-CX" sz="2000">
                <a:latin typeface="Verdana" panose="020B0604030504040204" pitchFamily="34" charset="0"/>
              </a:rPr>
              <a:t>Pulmoner)</a:t>
            </a:r>
          </a:p>
          <a:p>
            <a:pPr eaLnBrk="1" hangingPunct="1"/>
            <a:r>
              <a:rPr lang="tr-TR" altLang="tr-CX" sz="2000">
                <a:latin typeface="Verdana" panose="020B0604030504040204" pitchFamily="34" charset="0"/>
              </a:rPr>
              <a:t>MY, TY</a:t>
            </a:r>
          </a:p>
          <a:p>
            <a:pPr eaLnBrk="1" hangingPunct="1"/>
            <a:r>
              <a:rPr lang="tr-TR" altLang="tr-CX" sz="2000">
                <a:latin typeface="Verdana" panose="020B0604030504040204" pitchFamily="34" charset="0"/>
              </a:rPr>
              <a:t>Kronik KY (Kr. Aktif miyokardit)</a:t>
            </a:r>
            <a:endParaRPr lang="en-US" altLang="tr-CX" sz="200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Başlık">
            <a:extLst>
              <a:ext uri="{FF2B5EF4-FFF2-40B4-BE49-F238E27FC236}">
                <a16:creationId xmlns:a16="http://schemas.microsoft.com/office/drawing/2014/main" id="{D69ECDC2-719F-3E3D-C18D-FE90D03741A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7250" y="285750"/>
            <a:ext cx="7772400" cy="914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tr-TR" sz="47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Fizik Muayene</a:t>
            </a:r>
          </a:p>
        </p:txBody>
      </p:sp>
      <p:sp>
        <p:nvSpPr>
          <p:cNvPr id="19459" name="2 İçerik Yer Tutucusu">
            <a:extLst>
              <a:ext uri="{FF2B5EF4-FFF2-40B4-BE49-F238E27FC236}">
                <a16:creationId xmlns:a16="http://schemas.microsoft.com/office/drawing/2014/main" id="{482F0A6B-D1A3-DD2B-B75F-422A5DAA9D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125538"/>
            <a:ext cx="9577388" cy="4927600"/>
          </a:xfrm>
        </p:spPr>
        <p:txBody>
          <a:bodyPr/>
          <a:lstStyle/>
          <a:p>
            <a:pPr marL="365125" indent="-282575" eaLnBrk="1" hangingPunct="1"/>
            <a:r>
              <a:rPr lang="tr-TR" altLang="tr-CX" sz="2800">
                <a:solidFill>
                  <a:srgbClr val="C58D01"/>
                </a:solidFill>
              </a:rPr>
              <a:t>Konjestif kalp yetersizliği bulguları </a:t>
            </a:r>
          </a:p>
          <a:p>
            <a:pPr marL="365125" indent="-282575" eaLnBrk="1" hangingPunct="1">
              <a:buFontTx/>
              <a:buNone/>
            </a:pPr>
            <a:r>
              <a:rPr lang="tr-TR" altLang="tr-CX" sz="2400"/>
              <a:t>     - Takipne, taşikardi</a:t>
            </a:r>
          </a:p>
          <a:p>
            <a:pPr lvl="1" indent="-236538" eaLnBrk="1" hangingPunct="1"/>
            <a:r>
              <a:rPr lang="tr-TR" altLang="tr-CX" sz="2400"/>
              <a:t>Siyanoz (dolaşım kollapsı gelişirse)</a:t>
            </a:r>
          </a:p>
          <a:p>
            <a:pPr lvl="1" indent="-236538" eaLnBrk="1" hangingPunct="1"/>
            <a:r>
              <a:rPr lang="tr-TR" altLang="tr-CX" sz="2400"/>
              <a:t>Periferik nabızlar zayıf</a:t>
            </a:r>
          </a:p>
          <a:p>
            <a:pPr lvl="1" indent="-236538" eaLnBrk="1" hangingPunct="1"/>
            <a:r>
              <a:rPr lang="tr-TR" altLang="tr-CX" sz="2400"/>
              <a:t>N/düşük kan basıncı, nabız basıncında daralma</a:t>
            </a:r>
          </a:p>
          <a:p>
            <a:pPr lvl="1" indent="-236538" eaLnBrk="1" hangingPunct="1"/>
            <a:r>
              <a:rPr lang="tr-TR" altLang="tr-CX" sz="2400"/>
              <a:t>Ekstremiteler soğuk olabilir (azalmış periferik perfüzyon), kapiller dolum zamanında uzama</a:t>
            </a:r>
          </a:p>
          <a:p>
            <a:pPr lvl="1" indent="-236538" eaLnBrk="1" hangingPunct="1"/>
            <a:r>
              <a:rPr lang="tr-TR" altLang="tr-CX" sz="2400"/>
              <a:t>Hepatomegali, boyun venlerinde dolgunluk, periferik ödem</a:t>
            </a:r>
          </a:p>
          <a:p>
            <a:pPr lvl="1" indent="-236538" eaLnBrk="1" hangingPunct="1"/>
            <a:r>
              <a:rPr lang="tr-TR" altLang="tr-CX" sz="2400"/>
              <a:t>S3, frotman, sol veya sağ veya kombine KKY</a:t>
            </a:r>
          </a:p>
          <a:p>
            <a:pPr lvl="1" indent="-236538" eaLnBrk="1" hangingPunct="1"/>
            <a:r>
              <a:rPr lang="tr-TR" altLang="tr-CX" sz="2400"/>
              <a:t>Şok</a:t>
            </a:r>
          </a:p>
          <a:p>
            <a:pPr lvl="1" indent="-236538" eaLnBrk="1" hangingPunct="1"/>
            <a:r>
              <a:rPr lang="tr-TR" altLang="tr-CX" sz="2400"/>
              <a:t>Akciğerde raller</a:t>
            </a:r>
          </a:p>
          <a:p>
            <a:pPr lvl="1" indent="-236538" eaLnBrk="1" hangingPunct="1"/>
            <a:endParaRPr lang="tr-TR" altLang="tr-CX"/>
          </a:p>
          <a:p>
            <a:pPr lvl="1" indent="-236538" eaLnBrk="1" hangingPunct="1"/>
            <a:endParaRPr lang="tr-TR" altLang="tr-CX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>
            <a:extLst>
              <a:ext uri="{FF2B5EF4-FFF2-40B4-BE49-F238E27FC236}">
                <a16:creationId xmlns:a16="http://schemas.microsoft.com/office/drawing/2014/main" id="{CF4064D1-EBD5-1DE6-EBB4-3CD9B7A4A2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Tanı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F3073E1-1372-F5B7-BE52-0924F96D4B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tr-TR" altLang="tr-CX" sz="2000">
                <a:solidFill>
                  <a:srgbClr val="FF3300"/>
                </a:solidFill>
              </a:rPr>
              <a:t>Serolojik bulgular</a:t>
            </a:r>
          </a:p>
          <a:p>
            <a:pPr eaLnBrk="1" hangingPunct="1"/>
            <a:endParaRPr lang="tr-TR" altLang="tr-CX" sz="2000">
              <a:solidFill>
                <a:srgbClr val="FF3300"/>
              </a:solidFill>
            </a:endParaRPr>
          </a:p>
          <a:p>
            <a:pPr eaLnBrk="1" hangingPunct="1"/>
            <a:r>
              <a:rPr lang="tr-TR" altLang="tr-CX" sz="2000"/>
              <a:t>Aktif infeksiyon kanıtı</a:t>
            </a:r>
          </a:p>
          <a:p>
            <a:pPr eaLnBrk="1" hangingPunct="1"/>
            <a:endParaRPr lang="tr-TR" altLang="tr-CX" sz="2000">
              <a:solidFill>
                <a:srgbClr val="FF3300"/>
              </a:solidFill>
            </a:endParaRPr>
          </a:p>
          <a:p>
            <a:pPr eaLnBrk="1" hangingPunct="1"/>
            <a:r>
              <a:rPr lang="tr-TR" altLang="tr-CX" sz="2000">
                <a:solidFill>
                  <a:srgbClr val="FF3300"/>
                </a:solidFill>
              </a:rPr>
              <a:t>İmmünhistolojik ve moleküler kanıtlar</a:t>
            </a:r>
          </a:p>
          <a:p>
            <a:pPr eaLnBrk="1" hangingPunct="1"/>
            <a:endParaRPr lang="tr-TR" altLang="tr-CX" sz="2000">
              <a:solidFill>
                <a:srgbClr val="FF3300"/>
              </a:solidFill>
            </a:endParaRPr>
          </a:p>
          <a:p>
            <a:pPr eaLnBrk="1" hangingPunct="1">
              <a:buFontTx/>
              <a:buNone/>
            </a:pPr>
            <a:r>
              <a:rPr lang="tr-TR" altLang="tr-CX" sz="2000"/>
              <a:t>   * &gt;14/mm</a:t>
            </a:r>
            <a:r>
              <a:rPr lang="tr-TR" altLang="tr-CX" sz="2000" baseline="30000"/>
              <a:t>2</a:t>
            </a:r>
            <a:r>
              <a:rPr lang="tr-TR" altLang="tr-CX" sz="2000"/>
              <a:t>’de İnflamasyon hücresi ve viral antigen varlığı bir arada (virüs etyolojisi)</a:t>
            </a:r>
          </a:p>
          <a:p>
            <a:pPr eaLnBrk="1" hangingPunct="1">
              <a:buFontTx/>
              <a:buNone/>
            </a:pPr>
            <a:r>
              <a:rPr lang="tr-TR" altLang="tr-CX" sz="2000"/>
              <a:t>   *  İnflamasyon tek başına (noninfeksiyöz etyoloji)</a:t>
            </a:r>
          </a:p>
          <a:p>
            <a:pPr eaLnBrk="1" hangingPunct="1">
              <a:buFontTx/>
              <a:buNone/>
            </a:pPr>
            <a:endParaRPr lang="tr-TR" altLang="tr-CX"/>
          </a:p>
          <a:p>
            <a:pPr eaLnBrk="1" hangingPunct="1">
              <a:buFontTx/>
              <a:buNone/>
            </a:pPr>
            <a:endParaRPr lang="en-US" altLang="tr-CX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DC000AB0-EC93-B04D-6344-1C3BF629E2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pPr eaLnBrk="1" hangingPunct="1">
              <a:defRPr/>
            </a:pPr>
            <a:r>
              <a:rPr lang="tr-TR" b="1">
                <a:effectLst>
                  <a:outerShdw blurRad="38100" dist="38100" dir="2700000" algn="tl">
                    <a:srgbClr val="C0C0C0"/>
                  </a:outerShdw>
                </a:effectLst>
              </a:rPr>
              <a:t> Tanı-I</a:t>
            </a:r>
            <a:endParaRPr lang="en-US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5848" name="Date Placeholder 3">
            <a:extLst>
              <a:ext uri="{FF2B5EF4-FFF2-40B4-BE49-F238E27FC236}">
                <a16:creationId xmlns:a16="http://schemas.microsoft.com/office/drawing/2014/main" id="{EF97DF1D-D521-D996-3732-F4917A633C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F9A87517-BCFF-CC4A-8A80-39F499F64891}" type="datetime1">
              <a:rPr lang="tr-TR"/>
              <a:pPr>
                <a:spcAft>
                  <a:spcPts val="600"/>
                </a:spcAft>
                <a:defRPr/>
              </a:pPr>
              <a:t>16.01.2024</a:t>
            </a:fld>
            <a:endParaRPr lang="tr-TR"/>
          </a:p>
        </p:txBody>
      </p:sp>
      <p:graphicFrame>
        <p:nvGraphicFramePr>
          <p:cNvPr id="35844" name="Rectangle 3">
            <a:extLst>
              <a:ext uri="{FF2B5EF4-FFF2-40B4-BE49-F238E27FC236}">
                <a16:creationId xmlns:a16="http://schemas.microsoft.com/office/drawing/2014/main" id="{ED948B13-625B-A174-50FB-411D09A92B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007486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FD47D980-5BFC-0B35-4062-21C1DF19C38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Times New Roman" pitchFamily="18" charset="0"/>
              </a:rPr>
              <a:t>Tanı-II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9176CD87-6E4A-3814-D832-0D46A9FBE2D9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68313" y="1196975"/>
            <a:ext cx="8215312" cy="5661025"/>
          </a:xfrm>
        </p:spPr>
        <p:txBody>
          <a:bodyPr/>
          <a:lstStyle/>
          <a:p>
            <a:pPr marL="365125" indent="-282575" eaLnBrk="1" hangingPunct="1">
              <a:lnSpc>
                <a:spcPct val="90000"/>
              </a:lnSpc>
            </a:pPr>
            <a:r>
              <a:rPr lang="tr-TR" altLang="tr-CX" sz="2500">
                <a:latin typeface="Cambria" panose="02040503050406030204" pitchFamily="18" charset="0"/>
                <a:cs typeface="Times New Roman" panose="02020603050405020304" pitchFamily="18" charset="0"/>
              </a:rPr>
              <a:t>Bir hastada KKY açıklanamıyorsa miyokardit düşün !!</a:t>
            </a:r>
          </a:p>
          <a:p>
            <a:pPr marL="365125" indent="-282575" eaLnBrk="1" hangingPunct="1">
              <a:lnSpc>
                <a:spcPct val="90000"/>
              </a:lnSpc>
            </a:pPr>
            <a:r>
              <a:rPr lang="tr-TR" altLang="tr-CX" sz="2500">
                <a:latin typeface="Cambria" panose="02040503050406030204" pitchFamily="18" charset="0"/>
                <a:cs typeface="Times New Roman" panose="02020603050405020304" pitchFamily="18" charset="0"/>
              </a:rPr>
              <a:t>Hafif ateş, viral</a:t>
            </a:r>
            <a:r>
              <a:rPr lang="tr-TR" altLang="tr-CX" sz="250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tr-TR" altLang="tr-CX" sz="2500">
                <a:latin typeface="Cambria" panose="02040503050406030204" pitchFamily="18" charset="0"/>
                <a:cs typeface="Times New Roman" panose="02020603050405020304" pitchFamily="18" charset="0"/>
              </a:rPr>
              <a:t>enfeksiyon ?</a:t>
            </a:r>
            <a:r>
              <a:rPr lang="tr-TR" altLang="tr-CX" sz="250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enfenfeksiyon geçirilmiş olması</a:t>
            </a:r>
          </a:p>
          <a:p>
            <a:pPr marL="365125" indent="-282575" eaLnBrk="1" hangingPunct="1">
              <a:lnSpc>
                <a:spcPct val="90000"/>
              </a:lnSpc>
            </a:pPr>
            <a:r>
              <a:rPr lang="tr-TR" altLang="tr-CX" sz="2500">
                <a:latin typeface="Cambria" panose="02040503050406030204" pitchFamily="18" charset="0"/>
                <a:cs typeface="Times New Roman" panose="02020603050405020304" pitchFamily="18" charset="0"/>
              </a:rPr>
              <a:t>EKG – Sinüs taşikardisi</a:t>
            </a:r>
          </a:p>
          <a:p>
            <a:pPr marL="365125" indent="-282575" eaLnBrk="1" hangingPunct="1">
              <a:lnSpc>
                <a:spcPct val="90000"/>
              </a:lnSpc>
              <a:buFontTx/>
              <a:buNone/>
            </a:pPr>
            <a:r>
              <a:rPr lang="tr-TR" altLang="tr-CX" sz="2500">
                <a:latin typeface="Cambria" panose="02040503050406030204" pitchFamily="18" charset="0"/>
              </a:rPr>
              <a:t>              - </a:t>
            </a:r>
            <a:r>
              <a:rPr lang="tr-TR" altLang="tr-CX" sz="2500">
                <a:latin typeface="Cambria" panose="02040503050406030204" pitchFamily="18" charset="0"/>
                <a:cs typeface="Times New Roman" panose="02020603050405020304" pitchFamily="18" charset="0"/>
              </a:rPr>
              <a:t>Aritmiler (VES)</a:t>
            </a:r>
          </a:p>
          <a:p>
            <a:pPr marL="365125" indent="-282575" eaLnBrk="1" hangingPunct="1">
              <a:lnSpc>
                <a:spcPct val="90000"/>
              </a:lnSpc>
              <a:buFontTx/>
              <a:buNone/>
            </a:pPr>
            <a:r>
              <a:rPr lang="tr-TR" altLang="tr-CX" sz="2500">
                <a:latin typeface="Cambria" panose="02040503050406030204" pitchFamily="18" charset="0"/>
                <a:cs typeface="Times New Roman" panose="02020603050405020304" pitchFamily="18" charset="0"/>
              </a:rPr>
              <a:t>         </a:t>
            </a:r>
            <a:r>
              <a:rPr lang="tr-TR" altLang="tr-CX" sz="2500">
                <a:latin typeface="Cambria" panose="02040503050406030204" pitchFamily="18" charset="0"/>
              </a:rPr>
              <a:t>     </a:t>
            </a:r>
            <a:r>
              <a:rPr lang="tr-TR" altLang="tr-CX" sz="2500">
                <a:latin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tr-TR" altLang="tr-CX" sz="2500">
                <a:latin typeface="Cambria" panose="02040503050406030204" pitchFamily="18" charset="0"/>
                <a:cs typeface="Times New Roman" panose="02020603050405020304" pitchFamily="18" charset="0"/>
                <a:sym typeface="Symbol" pitchFamily="2" charset="2"/>
              </a:rPr>
              <a:t></a:t>
            </a:r>
            <a:r>
              <a:rPr lang="tr-TR" altLang="tr-CX" sz="2500">
                <a:latin typeface="Cambria" panose="02040503050406030204" pitchFamily="18" charset="0"/>
                <a:cs typeface="Times New Roman" panose="02020603050405020304" pitchFamily="18" charset="0"/>
              </a:rPr>
              <a:t> voltajlı QRS</a:t>
            </a:r>
          </a:p>
          <a:p>
            <a:pPr marL="365125" indent="-282575" eaLnBrk="1" hangingPunct="1">
              <a:lnSpc>
                <a:spcPct val="90000"/>
              </a:lnSpc>
              <a:buFontTx/>
              <a:buNone/>
            </a:pPr>
            <a:r>
              <a:rPr lang="tr-TR" altLang="tr-CX" sz="2500">
                <a:latin typeface="Cambria" panose="02040503050406030204" pitchFamily="18" charset="0"/>
                <a:cs typeface="Times New Roman" panose="02020603050405020304" pitchFamily="18" charset="0"/>
              </a:rPr>
              <a:t>          </a:t>
            </a:r>
            <a:r>
              <a:rPr lang="tr-TR" altLang="tr-CX" sz="2500">
                <a:latin typeface="Cambria" panose="02040503050406030204" pitchFamily="18" charset="0"/>
              </a:rPr>
              <a:t>    </a:t>
            </a:r>
            <a:r>
              <a:rPr lang="tr-TR" altLang="tr-CX" sz="2500">
                <a:latin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tr-TR" altLang="tr-CX" sz="2500">
                <a:latin typeface="Cambria" panose="02040503050406030204" pitchFamily="18" charset="0"/>
                <a:cs typeface="Times New Roman" panose="02020603050405020304" pitchFamily="18" charset="0"/>
                <a:sym typeface="Symbol" pitchFamily="2" charset="2"/>
              </a:rPr>
              <a:t></a:t>
            </a:r>
            <a:r>
              <a:rPr lang="tr-TR" altLang="tr-CX" sz="2500">
                <a:latin typeface="Cambria" panose="02040503050406030204" pitchFamily="18" charset="0"/>
                <a:cs typeface="Times New Roman" panose="02020603050405020304" pitchFamily="18" charset="0"/>
              </a:rPr>
              <a:t> amplitüdlü veya ters dönmüş T</a:t>
            </a:r>
            <a:r>
              <a:rPr lang="tr-TR" altLang="tr-CX" sz="250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(*)</a:t>
            </a:r>
          </a:p>
          <a:p>
            <a:pPr marL="365125" indent="-282575" eaLnBrk="1" hangingPunct="1">
              <a:lnSpc>
                <a:spcPct val="90000"/>
              </a:lnSpc>
              <a:buFontTx/>
              <a:buNone/>
            </a:pPr>
            <a:r>
              <a:rPr lang="tr-TR" altLang="tr-CX" sz="250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         </a:t>
            </a:r>
            <a:r>
              <a:rPr lang="tr-TR" altLang="tr-CX" sz="2500">
                <a:solidFill>
                  <a:schemeClr val="bg1"/>
                </a:solidFill>
                <a:latin typeface="Cambria" panose="02040503050406030204" pitchFamily="18" charset="0"/>
              </a:rPr>
              <a:t>    </a:t>
            </a:r>
            <a:r>
              <a:rPr lang="tr-TR" altLang="tr-CX" sz="250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-V5-V6 ‘da Q olmayışı veya küçük Q</a:t>
            </a:r>
          </a:p>
          <a:p>
            <a:pPr marL="365125" indent="-282575" eaLnBrk="1" hangingPunct="1">
              <a:lnSpc>
                <a:spcPct val="90000"/>
              </a:lnSpc>
            </a:pPr>
            <a:r>
              <a:rPr lang="tr-TR" altLang="tr-CX" sz="2500">
                <a:latin typeface="Cambria" panose="02040503050406030204" pitchFamily="18" charset="0"/>
                <a:cs typeface="Times New Roman" panose="02020603050405020304" pitchFamily="18" charset="0"/>
              </a:rPr>
              <a:t>Tele- kardiyomegali, pulmoner ödem</a:t>
            </a:r>
          </a:p>
          <a:p>
            <a:pPr marL="365125" indent="-282575" eaLnBrk="1" hangingPunct="1">
              <a:lnSpc>
                <a:spcPct val="90000"/>
              </a:lnSpc>
            </a:pPr>
            <a:r>
              <a:rPr lang="tr-TR" altLang="tr-CX" sz="2500">
                <a:latin typeface="Cambria" panose="02040503050406030204" pitchFamily="18" charset="0"/>
                <a:cs typeface="Times New Roman" panose="02020603050405020304" pitchFamily="18" charset="0"/>
              </a:rPr>
              <a:t>Eko-Dilatasyon, fonksiyonlarda azalma</a:t>
            </a:r>
          </a:p>
          <a:p>
            <a:pPr marL="365125" indent="-282575" eaLnBrk="1" hangingPunct="1">
              <a:lnSpc>
                <a:spcPct val="90000"/>
              </a:lnSpc>
            </a:pPr>
            <a:r>
              <a:rPr lang="tr-TR" altLang="tr-CX" sz="2500">
                <a:latin typeface="Cambria" panose="02040503050406030204" pitchFamily="18" charset="0"/>
                <a:cs typeface="Times New Roman" panose="02020603050405020304" pitchFamily="18" charset="0"/>
              </a:rPr>
              <a:t>MRI- Çocuklarda ?</a:t>
            </a:r>
          </a:p>
          <a:p>
            <a:pPr marL="365125" indent="-282575" eaLnBrk="1" hangingPunct="1">
              <a:lnSpc>
                <a:spcPct val="90000"/>
              </a:lnSpc>
              <a:buFontTx/>
              <a:buNone/>
            </a:pPr>
            <a:r>
              <a:rPr lang="en-GB" altLang="tr-CX" sz="2500">
                <a:latin typeface="Cambria" panose="02040503050406030204" pitchFamily="18" charset="0"/>
                <a:cs typeface="Times New Roman" panose="02020603050405020304" pitchFamily="18" charset="0"/>
              </a:rPr>
              <a:t>          Biyopsiye hastayı seçmek için kullanılabilir</a:t>
            </a:r>
            <a:endParaRPr lang="tr-TR" altLang="tr-CX" sz="250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>
              <a:lnSpc>
                <a:spcPct val="90000"/>
              </a:lnSpc>
              <a:buFontTx/>
              <a:buNone/>
            </a:pPr>
            <a:r>
              <a:rPr lang="tr-TR" altLang="tr-CX" sz="2500" b="1">
                <a:latin typeface="Cambria" panose="02040503050406030204" pitchFamily="18" charset="0"/>
              </a:rPr>
              <a:t> </a:t>
            </a:r>
            <a:r>
              <a:rPr lang="tr-TR" altLang="tr-CX" sz="2500" b="1">
                <a:latin typeface="Cambria" panose="02040503050406030204" pitchFamily="18" charset="0"/>
                <a:cs typeface="Times New Roman" panose="02020603050405020304" pitchFamily="18" charset="0"/>
              </a:rPr>
              <a:t>           </a:t>
            </a:r>
            <a:endParaRPr lang="en-US" altLang="tr-CX" sz="2500" b="1"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C6832262-77CD-63BB-D073-BFAD97E09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981075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tr-TR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Miyokardit</a:t>
            </a:r>
            <a:br>
              <a:rPr lang="tr-TR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Tanım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EC6C9F43-BB51-1F9C-D0F0-7A04E354F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2636838"/>
            <a:ext cx="8229600" cy="4525962"/>
          </a:xfrm>
        </p:spPr>
        <p:txBody>
          <a:bodyPr/>
          <a:lstStyle/>
          <a:p>
            <a:r>
              <a:rPr lang="tr-TR" altLang="tr-CX" sz="2400"/>
              <a:t>Enfeksiyöz, bağ dokusu hastalığı, granülomatöz,  toksik veya idiyopatik nedenlerle, miyokardın inflamasyon, nekroz veya miyositolizidir. </a:t>
            </a:r>
          </a:p>
          <a:p>
            <a:r>
              <a:rPr lang="tr-TR" altLang="tr-CX" sz="2400"/>
              <a:t>Endokard ve perikard birlikte etkilenebilir. </a:t>
            </a:r>
          </a:p>
          <a:p>
            <a:r>
              <a:rPr lang="tr-TR" altLang="tr-CX" sz="2400"/>
              <a:t>Sistemik hastalık şeklinde seyredebilir.</a:t>
            </a:r>
          </a:p>
          <a:p>
            <a:endParaRPr lang="en-US" altLang="tr-CX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02AB1CFA-8290-44B0-6D81-4E2D7A41EB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tr-TR" altLang="tr-CX">
                <a:solidFill>
                  <a:srgbClr val="FF3300"/>
                </a:solidFill>
              </a:rPr>
              <a:t>Elektrokardiyografi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E37A8110-A5C8-121B-CDB8-F59E51F8DD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1557338"/>
            <a:ext cx="8229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2400"/>
              <a:t>   Sinüs takikardisi****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2400"/>
              <a:t>   AV Blok ( genellikle geçici 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2400"/>
              <a:t>   Repolarizasyon anomalileri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2400"/>
              <a:t>   MI-benzeri bulgular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2400"/>
              <a:t>   Düşük voltaj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2400"/>
              <a:t>   Dal blokları ( genellikle geçici 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2400"/>
              <a:t>   Sol ventrikül hipertrofisi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2400"/>
              <a:t>   Atriyal fibrilasyon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2400"/>
              <a:t>   Özel olmayan ST-T  değişiklikleri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2400"/>
              <a:t>   VT-VF</a:t>
            </a:r>
            <a:endParaRPr lang="en-US" altLang="tr-CX" sz="2400"/>
          </a:p>
        </p:txBody>
      </p:sp>
      <p:sp>
        <p:nvSpPr>
          <p:cNvPr id="23556" name="Text Box 4">
            <a:extLst>
              <a:ext uri="{FF2B5EF4-FFF2-40B4-BE49-F238E27FC236}">
                <a16:creationId xmlns:a16="http://schemas.microsoft.com/office/drawing/2014/main" id="{9EBA6940-6048-DC4A-8130-1D6D4EBA2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4525" y="6251575"/>
            <a:ext cx="3035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CX">
                <a:latin typeface="Verdana" panose="020B0604030504040204" pitchFamily="34" charset="0"/>
              </a:rPr>
              <a:t>Braunwald ve Chatterjee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6BACEE91-5FA3-6BDD-ECFC-34A17A21E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tr-CX"/>
          </a:p>
        </p:txBody>
      </p:sp>
      <p:sp>
        <p:nvSpPr>
          <p:cNvPr id="24579" name="Content Placeholder 2">
            <a:extLst>
              <a:ext uri="{FF2B5EF4-FFF2-40B4-BE49-F238E27FC236}">
                <a16:creationId xmlns:a16="http://schemas.microsoft.com/office/drawing/2014/main" id="{B97C68C9-DD0C-D61C-08D1-A309E83B7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tr-CX"/>
          </a:p>
        </p:txBody>
      </p:sp>
      <p:sp>
        <p:nvSpPr>
          <p:cNvPr id="24580" name="Date Placeholder 3">
            <a:extLst>
              <a:ext uri="{FF2B5EF4-FFF2-40B4-BE49-F238E27FC236}">
                <a16:creationId xmlns:a16="http://schemas.microsoft.com/office/drawing/2014/main" id="{60CA21C0-4F25-A646-82D6-494E548624E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00904F6-ED27-A644-BFF7-B3A456E5BC5D}" type="datetime1">
              <a:rPr lang="tr-TR" altLang="tr-CX" smtClean="0"/>
              <a:pPr eaLnBrk="1" hangingPunct="1"/>
              <a:t>16.01.2024</a:t>
            </a:fld>
            <a:endParaRPr lang="tr-TR" altLang="tr-CX"/>
          </a:p>
        </p:txBody>
      </p:sp>
      <p:pic>
        <p:nvPicPr>
          <p:cNvPr id="24581" name="Picture 6">
            <a:extLst>
              <a:ext uri="{FF2B5EF4-FFF2-40B4-BE49-F238E27FC236}">
                <a16:creationId xmlns:a16="http://schemas.microsoft.com/office/drawing/2014/main" id="{88D01DC6-7CFC-AB98-4C24-9BE3B0A41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549275"/>
            <a:ext cx="9156700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ECD37555-C9C0-5322-379B-B4088B6D54F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260350"/>
            <a:ext cx="749935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Times New Roman" pitchFamily="18" charset="0"/>
              </a:rPr>
              <a:t>LABORATUVAR</a:t>
            </a:r>
            <a:br>
              <a:rPr lang="tr-TR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Times New Roman" pitchFamily="18" charset="0"/>
              </a:rPr>
            </a:br>
            <a:endParaRPr lang="en-US" sz="4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4ECDA742-27A6-0D48-9B73-7594BB099E91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755650" y="1268413"/>
            <a:ext cx="7954963" cy="4840287"/>
          </a:xfrm>
        </p:spPr>
        <p:txBody>
          <a:bodyPr/>
          <a:lstStyle/>
          <a:p>
            <a:pPr marL="365125" indent="-282575" eaLnBrk="1" hangingPunct="1">
              <a:lnSpc>
                <a:spcPct val="90000"/>
              </a:lnSpc>
            </a:pPr>
            <a:r>
              <a:rPr lang="tr-TR" altLang="tr-CX" sz="3300">
                <a:latin typeface="Cambria" panose="02040503050406030204" pitchFamily="18" charset="0"/>
                <a:cs typeface="Times New Roman" panose="02020603050405020304" pitchFamily="18" charset="0"/>
              </a:rPr>
              <a:t>Gaita, boğaz, kan kültürleri</a:t>
            </a:r>
          </a:p>
          <a:p>
            <a:pPr marL="365125" indent="-282575" eaLnBrk="1" hangingPunct="1">
              <a:lnSpc>
                <a:spcPct val="90000"/>
              </a:lnSpc>
            </a:pPr>
            <a:r>
              <a:rPr lang="tr-TR" altLang="tr-CX" sz="3300">
                <a:latin typeface="Cambria" panose="02040503050406030204" pitchFamily="18" charset="0"/>
                <a:cs typeface="Times New Roman" panose="02020603050405020304" pitchFamily="18" charset="0"/>
              </a:rPr>
              <a:t>CBC (lökomoid reaksiyon)</a:t>
            </a:r>
          </a:p>
          <a:p>
            <a:pPr marL="365125" indent="-282575" eaLnBrk="1" hangingPunct="1">
              <a:lnSpc>
                <a:spcPct val="90000"/>
              </a:lnSpc>
            </a:pPr>
            <a:r>
              <a:rPr lang="tr-TR" altLang="tr-CX" sz="3300">
                <a:latin typeface="Cambria" panose="02040503050406030204" pitchFamily="18" charset="0"/>
                <a:cs typeface="Times New Roman" panose="02020603050405020304" pitchFamily="18" charset="0"/>
              </a:rPr>
              <a:t>ESR </a:t>
            </a:r>
            <a:r>
              <a:rPr lang="tr-TR" altLang="tr-CX" sz="3300">
                <a:latin typeface="Cambria" panose="02040503050406030204" pitchFamily="18" charset="0"/>
                <a:cs typeface="Times New Roman" panose="02020603050405020304" pitchFamily="18" charset="0"/>
                <a:sym typeface="Symbol" pitchFamily="2" charset="2"/>
              </a:rPr>
              <a:t></a:t>
            </a:r>
            <a:endParaRPr lang="tr-TR" altLang="tr-CX" sz="330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>
              <a:lnSpc>
                <a:spcPct val="90000"/>
              </a:lnSpc>
            </a:pPr>
            <a:r>
              <a:rPr lang="tr-TR" altLang="tr-CX" sz="3300">
                <a:latin typeface="Cambria" panose="02040503050406030204" pitchFamily="18" charset="0"/>
                <a:cs typeface="Times New Roman" panose="02020603050405020304" pitchFamily="18" charset="0"/>
              </a:rPr>
              <a:t>KCFT: SGOT ve PT </a:t>
            </a:r>
            <a:r>
              <a:rPr lang="tr-TR" altLang="tr-CX" sz="3300">
                <a:latin typeface="Cambria" panose="02040503050406030204" pitchFamily="18" charset="0"/>
                <a:cs typeface="Times New Roman" panose="02020603050405020304" pitchFamily="18" charset="0"/>
                <a:sym typeface="Symbol" pitchFamily="2" charset="2"/>
              </a:rPr>
              <a:t></a:t>
            </a:r>
            <a:endParaRPr lang="tr-TR" altLang="tr-CX" sz="330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>
              <a:lnSpc>
                <a:spcPct val="90000"/>
              </a:lnSpc>
            </a:pPr>
            <a:r>
              <a:rPr lang="tr-TR" altLang="tr-CX" sz="3300">
                <a:latin typeface="Cambria" panose="02040503050406030204" pitchFamily="18" charset="0"/>
                <a:cs typeface="Times New Roman" panose="02020603050405020304" pitchFamily="18" charset="0"/>
              </a:rPr>
              <a:t>CPK ve LDH (LDH izoenzim 1)</a:t>
            </a:r>
          </a:p>
          <a:p>
            <a:pPr marL="365125" indent="-282575" eaLnBrk="1" hangingPunct="1">
              <a:lnSpc>
                <a:spcPct val="90000"/>
              </a:lnSpc>
            </a:pPr>
            <a:r>
              <a:rPr lang="tr-TR" altLang="tr-CX" sz="3300">
                <a:latin typeface="Cambria" panose="02040503050406030204" pitchFamily="18" charset="0"/>
                <a:cs typeface="Times New Roman" panose="02020603050405020304" pitchFamily="18" charset="0"/>
              </a:rPr>
              <a:t>Kardiyak troponin ( troponin ) düzeylerinde artış</a:t>
            </a:r>
          </a:p>
          <a:p>
            <a:pPr marL="365125" indent="-282575" eaLnBrk="1" hangingPunct="1">
              <a:lnSpc>
                <a:spcPct val="90000"/>
              </a:lnSpc>
              <a:buFontTx/>
              <a:buNone/>
            </a:pPr>
            <a:r>
              <a:rPr lang="tr-TR" altLang="tr-CX" sz="3300">
                <a:latin typeface="Cambria" panose="02040503050406030204" pitchFamily="18" charset="0"/>
                <a:cs typeface="Times New Roman" panose="02020603050405020304" pitchFamily="18" charset="0"/>
              </a:rPr>
              <a:t>-        Viral Ak’lerde 4 kat art</a:t>
            </a:r>
            <a:r>
              <a:rPr lang="tr-TR" altLang="tr-CX" sz="3300">
                <a:latin typeface="Cambria" panose="02040503050406030204" pitchFamily="18" charset="0"/>
              </a:rPr>
              <a:t>ış</a:t>
            </a:r>
            <a:endParaRPr lang="tr-TR" altLang="tr-CX" sz="330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>
              <a:lnSpc>
                <a:spcPct val="90000"/>
              </a:lnSpc>
              <a:buFontTx/>
              <a:buNone/>
            </a:pPr>
            <a:r>
              <a:rPr lang="tr-TR" altLang="tr-CX" sz="3300">
                <a:latin typeface="Cambria" panose="02040503050406030204" pitchFamily="18" charset="0"/>
                <a:cs typeface="Times New Roman" panose="02020603050405020304" pitchFamily="18" charset="0"/>
              </a:rPr>
              <a:t>-        Viral miyokarditte virus izolasyonu</a:t>
            </a:r>
          </a:p>
          <a:p>
            <a:pPr marL="365125" indent="-282575" eaLnBrk="1" hangingPunct="1">
              <a:lnSpc>
                <a:spcPct val="90000"/>
              </a:lnSpc>
              <a:buFontTx/>
              <a:buNone/>
            </a:pPr>
            <a:r>
              <a:rPr lang="tr-TR" altLang="tr-CX" sz="3300">
                <a:latin typeface="Cambria" panose="02040503050406030204" pitchFamily="18" charset="0"/>
                <a:cs typeface="Times New Roman" panose="02020603050405020304" pitchFamily="18" charset="0"/>
              </a:rPr>
              <a:t>          </a:t>
            </a:r>
          </a:p>
          <a:p>
            <a:pPr marL="365125" indent="-282575" eaLnBrk="1" hangingPunct="1">
              <a:lnSpc>
                <a:spcPct val="90000"/>
              </a:lnSpc>
              <a:buFontTx/>
              <a:buNone/>
            </a:pPr>
            <a:r>
              <a:rPr lang="tr-TR" altLang="tr-CX" sz="3300" b="1">
                <a:latin typeface="Cambria" panose="02040503050406030204" pitchFamily="18" charset="0"/>
                <a:cs typeface="Times New Roman" panose="02020603050405020304" pitchFamily="18" charset="0"/>
              </a:rPr>
              <a:t> </a:t>
            </a:r>
          </a:p>
          <a:p>
            <a:pPr marL="365125" indent="-282575" eaLnBrk="1" hangingPunct="1">
              <a:lnSpc>
                <a:spcPct val="90000"/>
              </a:lnSpc>
              <a:buFontTx/>
              <a:buNone/>
            </a:pPr>
            <a:endParaRPr lang="tr-TR" altLang="tr-CX" sz="3300" b="1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>
              <a:lnSpc>
                <a:spcPct val="90000"/>
              </a:lnSpc>
            </a:pPr>
            <a:endParaRPr lang="en-US" altLang="tr-CX"/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B0E38432-28ED-C6CA-DF18-09DF8AD25D3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tr-TR" altLang="tr-CX" sz="3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     Moleküler çalışmalar</a:t>
            </a:r>
            <a:br>
              <a:rPr lang="tr-TR" altLang="tr-CX" sz="3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</a:br>
            <a:endParaRPr lang="en-US" altLang="tr-CX" sz="37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F5A53512-2680-9701-6321-3E44A13E16EB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000125" y="1268413"/>
            <a:ext cx="7954963" cy="5056187"/>
          </a:xfrm>
        </p:spPr>
        <p:txBody>
          <a:bodyPr/>
          <a:lstStyle/>
          <a:p>
            <a:pPr marL="365125" indent="-282575" eaLnBrk="1" hangingPunct="1"/>
            <a:r>
              <a:rPr lang="tr-TR" altLang="tr-CX" sz="3300">
                <a:latin typeface="Cambria" panose="02040503050406030204" pitchFamily="18" charset="0"/>
                <a:cs typeface="Times New Roman" panose="02020603050405020304" pitchFamily="18" charset="0"/>
              </a:rPr>
              <a:t>İnsitu hibridizasyon viral RNA’yı gösterir</a:t>
            </a:r>
          </a:p>
          <a:p>
            <a:pPr marL="365125" indent="-282575" eaLnBrk="1" hangingPunct="1"/>
            <a:r>
              <a:rPr lang="tr-TR" altLang="tr-CX" sz="3300">
                <a:latin typeface="Cambria" panose="02040503050406030204" pitchFamily="18" charset="0"/>
                <a:cs typeface="Times New Roman" panose="02020603050405020304" pitchFamily="18" charset="0"/>
              </a:rPr>
              <a:t>PCR:</a:t>
            </a:r>
            <a:r>
              <a:rPr lang="tr-TR" altLang="tr-CX" sz="3300">
                <a:latin typeface="Cambria" panose="02040503050406030204" pitchFamily="18" charset="0"/>
              </a:rPr>
              <a:t>  </a:t>
            </a:r>
            <a:r>
              <a:rPr lang="tr-TR" altLang="tr-CX" sz="3300">
                <a:latin typeface="Cambria" panose="02040503050406030204" pitchFamily="18" charset="0"/>
                <a:cs typeface="Times New Roman" panose="02020603050405020304" pitchFamily="18" charset="0"/>
              </a:rPr>
              <a:t>Revers transkriptaz PCR ile enteroviral genomu gösterir.</a:t>
            </a:r>
          </a:p>
          <a:p>
            <a:pPr marL="365125" indent="-282575" eaLnBrk="1" hangingPunct="1">
              <a:buFontTx/>
              <a:buNone/>
            </a:pPr>
            <a:endParaRPr lang="tr-TR" altLang="tr-CX" sz="330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>
              <a:buFontTx/>
              <a:buNone/>
            </a:pPr>
            <a:r>
              <a:rPr lang="tr-TR" altLang="tr-CX" sz="3300">
                <a:latin typeface="Cambria" panose="02040503050406030204" pitchFamily="18" charset="0"/>
                <a:cs typeface="Times New Roman" panose="02020603050405020304" pitchFamily="18" charset="0"/>
              </a:rPr>
              <a:t>Miyokardit, postransplant rejeksiyonunda iyi bir metot</a:t>
            </a:r>
          </a:p>
          <a:p>
            <a:pPr marL="365125" indent="-282575" eaLnBrk="1" hangingPunct="1"/>
            <a:endParaRPr lang="en-US" altLang="tr-CX" sz="3300"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3 Veri Yer Tutucusu">
            <a:extLst>
              <a:ext uri="{FF2B5EF4-FFF2-40B4-BE49-F238E27FC236}">
                <a16:creationId xmlns:a16="http://schemas.microsoft.com/office/drawing/2014/main" id="{CE8DF3F5-F150-E84E-5440-E1BA0F3DB2C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04E0934-2B33-5040-B3C0-A9DB5857D9FA}" type="datetime1">
              <a:rPr lang="tr-TR" altLang="tr-CX" smtClean="0"/>
              <a:pPr eaLnBrk="1" hangingPunct="1"/>
              <a:t>16.01.2024</a:t>
            </a:fld>
            <a:endParaRPr lang="tr-TR" altLang="tr-CX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ADC74AAB-A80E-795C-85C3-E3AE4CDF10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CX" sz="1000"/>
              <a:t> </a:t>
            </a:r>
            <a:r>
              <a:rPr lang="tr-TR" altLang="tr-CX">
                <a:solidFill>
                  <a:srgbClr val="FF3300"/>
                </a:solidFill>
              </a:rPr>
              <a:t>Teleradyografi</a:t>
            </a:r>
            <a:endParaRPr lang="en-US" altLang="tr-CX"/>
          </a:p>
        </p:txBody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23886C72-F0C3-CDD4-19D0-27B33B3F75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tr-TR" altLang="tr-CX" sz="3600">
              <a:solidFill>
                <a:srgbClr val="FF33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900"/>
              <a:t>      </a:t>
            </a:r>
            <a:r>
              <a:rPr lang="tr-TR" altLang="tr-CX" sz="2400"/>
              <a:t>- Genellikle kalp büyüklüğü RV-LV’ye bağlı olarak normal veya hafif artmıştır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2400"/>
              <a:t>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2400"/>
              <a:t>  - Perikard sıvısı varlığında glob görünümü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tr-TR" altLang="tr-CX" sz="24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2400"/>
              <a:t>  - Pulmoner venöz konjesyon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tr-TR" altLang="tr-CX" sz="24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2400"/>
              <a:t>  -  İntersitisyel veya alveoler akciğer ödemi ?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TW" sz="2400">
                <a:ea typeface="PMingLiU" panose="02020500000000000000" pitchFamily="18" charset="-120"/>
              </a:rPr>
              <a:t/>
            </a:r>
            <a:br>
              <a:rPr lang="en-US" altLang="zh-TW" sz="2400">
                <a:ea typeface="PMingLiU" panose="02020500000000000000" pitchFamily="18" charset="-120"/>
              </a:rPr>
            </a:br>
            <a:endParaRPr lang="tr-TR" altLang="tr-CX" sz="24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tr-TR" altLang="tr-CX" sz="24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tr-TR" altLang="tr-CX" sz="9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900"/>
              <a:t>    </a:t>
            </a:r>
            <a:endParaRPr lang="en-US" altLang="tr-CX" sz="900"/>
          </a:p>
        </p:txBody>
      </p:sp>
      <p:sp>
        <p:nvSpPr>
          <p:cNvPr id="27653" name="Text Box 4">
            <a:extLst>
              <a:ext uri="{FF2B5EF4-FFF2-40B4-BE49-F238E27FC236}">
                <a16:creationId xmlns:a16="http://schemas.microsoft.com/office/drawing/2014/main" id="{A23A93A6-6DF4-1C5E-7B2C-0A904C0DF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7400" y="5892800"/>
            <a:ext cx="13922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CX">
                <a:latin typeface="Verdana" panose="020B0604030504040204" pitchFamily="34" charset="0"/>
              </a:rPr>
              <a:t>Chatterjee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87AA880A-4C0C-28D3-CE4C-27483EA1B2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Ekokardiyografi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D092FA02-5FBA-19C1-23D1-45A2F38139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557338"/>
            <a:ext cx="8229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2000"/>
              <a:t>   Normal veya kardiyomegali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tr-TR" altLang="tr-CX" sz="20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2000"/>
              <a:t>   Sağ veya sol ventrikülde diffüz  hareket kusuru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tr-TR" altLang="tr-CX" sz="20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2000"/>
              <a:t>   Bölgesel veya global hareket kusurları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tr-TR" altLang="tr-CX" sz="20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2000"/>
              <a:t>   Perikardial effüzyon-Tamponad ,MY, TY, Pulmoner HT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tr-TR" altLang="tr-CX" sz="20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2000"/>
              <a:t>   Sol ventrikül hipertrofisi ( ödeme bağlı ve geri dönebilir 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tr-TR" altLang="tr-CX" sz="20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2000"/>
              <a:t>   Ventrikül diyastolik doluşunda restriktif örnek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tr-TR" altLang="tr-CX" sz="20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2000"/>
              <a:t>   Ventrikül  anevrizması- Mural trombus (%15)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tr-TR" altLang="tr-CX" sz="20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2000"/>
              <a:t>   Hastalığın  seyri ve tedavinin kontrolünde cok etkin bir yöntem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tr-TR" altLang="tr-CX" sz="20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tr-TR" altLang="tr-CX" sz="2800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B737B-7147-9EAF-7523-1C0C324A0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MRG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47" name="Content Placeholder 2">
            <a:extLst>
              <a:ext uri="{FF2B5EF4-FFF2-40B4-BE49-F238E27FC236}">
                <a16:creationId xmlns:a16="http://schemas.microsoft.com/office/drawing/2014/main" id="{F2423CB0-8E33-D749-E2A4-28749E862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609975" cy="4525963"/>
          </a:xfrm>
        </p:spPr>
        <p:txBody>
          <a:bodyPr/>
          <a:lstStyle/>
          <a:p>
            <a:r>
              <a:rPr lang="tr-TR" altLang="tr-CX"/>
              <a:t>Enflamasyonun tanısında altın standart</a:t>
            </a:r>
          </a:p>
          <a:p>
            <a:r>
              <a:rPr lang="tr-TR" altLang="tr-CX"/>
              <a:t>Skar ve aktif miyokardit bölgelerini ayırdedebilir.</a:t>
            </a:r>
          </a:p>
          <a:p>
            <a:endParaRPr lang="en-US" altLang="tr-CX"/>
          </a:p>
        </p:txBody>
      </p:sp>
      <p:sp>
        <p:nvSpPr>
          <p:cNvPr id="31748" name="Date Placeholder 3">
            <a:extLst>
              <a:ext uri="{FF2B5EF4-FFF2-40B4-BE49-F238E27FC236}">
                <a16:creationId xmlns:a16="http://schemas.microsoft.com/office/drawing/2014/main" id="{2AC09CE5-B983-B00B-CA91-51D18520BC6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DDE814D-E563-0446-A1D3-8A6D49C70DD3}" type="datetime1">
              <a:rPr lang="tr-TR" altLang="tr-CX" smtClean="0"/>
              <a:pPr eaLnBrk="1" hangingPunct="1"/>
              <a:t>16.01.2024</a:t>
            </a:fld>
            <a:endParaRPr lang="tr-TR" altLang="tr-CX"/>
          </a:p>
        </p:txBody>
      </p:sp>
      <p:pic>
        <p:nvPicPr>
          <p:cNvPr id="31749" name="Picture 2">
            <a:extLst>
              <a:ext uri="{FF2B5EF4-FFF2-40B4-BE49-F238E27FC236}">
                <a16:creationId xmlns:a16="http://schemas.microsoft.com/office/drawing/2014/main" id="{97B196DE-0998-E082-840A-63A2B1347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557338"/>
            <a:ext cx="4770437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2">
            <a:extLst>
              <a:ext uri="{FF2B5EF4-FFF2-40B4-BE49-F238E27FC236}">
                <a16:creationId xmlns:a16="http://schemas.microsoft.com/office/drawing/2014/main" id="{B7B74DA5-7CB5-71D5-C5F6-710E5FE402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tr-T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Endomiyokardiyal biyopsi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C98CA9EC-277B-82A4-2F79-996E1332B0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tr-TR" altLang="tr-CX" sz="2400"/>
              <a:t>Tanıda eger pozitif ise altın standard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CX" sz="2400">
                <a:solidFill>
                  <a:srgbClr val="FF0000"/>
                </a:solidFill>
              </a:rPr>
              <a:t>Dallas kriterleri </a:t>
            </a:r>
            <a:r>
              <a:rPr lang="tr-TR" altLang="tr-CX" sz="2400">
                <a:latin typeface="Verdana" panose="020B0604030504040204" pitchFamily="34" charset="0"/>
              </a:rPr>
              <a:t>Braunwald ve Chatterjee</a:t>
            </a:r>
            <a:endParaRPr lang="tr-TR" altLang="tr-CX" sz="240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r-TR" altLang="tr-CX" sz="2400"/>
              <a:t>   Miyosit nekrozu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r-TR" altLang="tr-CX" sz="2400"/>
              <a:t>   Koyu boyanan sitoplazma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r-TR" altLang="tr-CX" sz="2400"/>
              <a:t>   Mononükleer hücre infiltrasyonu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r-TR" altLang="tr-CX" sz="2400"/>
              <a:t>   *</a:t>
            </a:r>
            <a:r>
              <a:rPr lang="tr-TR" altLang="tr-CX" sz="2400">
                <a:solidFill>
                  <a:srgbClr val="FF0000"/>
                </a:solidFill>
              </a:rPr>
              <a:t>WHF konsensus (1999) immünhistolojik kriteri</a:t>
            </a:r>
          </a:p>
          <a:p>
            <a:pPr>
              <a:buFontTx/>
              <a:buNone/>
            </a:pPr>
            <a:r>
              <a:rPr lang="tr-TR" altLang="tr-CX" sz="2400"/>
              <a:t>    &gt;14 /mm2  inflamasyon hücresi (lenfosit) bulunması (</a:t>
            </a:r>
            <a:r>
              <a:rPr lang="fr-FR" altLang="tr-CX" sz="2400"/>
              <a:t>CD3-, CD4-[</a:t>
            </a:r>
            <a:r>
              <a:rPr lang="tr-TR" altLang="tr-CX" sz="2400"/>
              <a:t> T </a:t>
            </a:r>
            <a:r>
              <a:rPr lang="fr-FR" altLang="tr-CX" sz="2400"/>
              <a:t>Helper  </a:t>
            </a:r>
            <a:r>
              <a:rPr lang="tr-TR" altLang="tr-CX" sz="2400"/>
              <a:t>hücre</a:t>
            </a:r>
            <a:r>
              <a:rPr lang="fr-FR" altLang="tr-CX" sz="2400"/>
              <a:t>], CD8-[</a:t>
            </a:r>
            <a:r>
              <a:rPr lang="tr-TR" altLang="tr-CX" sz="2400"/>
              <a:t>T </a:t>
            </a:r>
            <a:r>
              <a:rPr lang="fr-FR" altLang="tr-CX" sz="2400"/>
              <a:t>Suppressor </a:t>
            </a:r>
            <a:r>
              <a:rPr lang="tr-TR" altLang="tr-CX" sz="2400"/>
              <a:t> hücre]) veya CD45R0  T aktive hücre)</a:t>
            </a:r>
            <a:endParaRPr lang="en-US" altLang="tr-CX" sz="2400"/>
          </a:p>
        </p:txBody>
      </p:sp>
      <p:sp>
        <p:nvSpPr>
          <p:cNvPr id="32772" name="Text Box 4">
            <a:extLst>
              <a:ext uri="{FF2B5EF4-FFF2-40B4-BE49-F238E27FC236}">
                <a16:creationId xmlns:a16="http://schemas.microsoft.com/office/drawing/2014/main" id="{C23394AB-E8E7-97EC-48FE-378F44AA2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7400" y="6180138"/>
            <a:ext cx="1841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tr-TR" altLang="tr-CX">
              <a:latin typeface="Verdana" panose="020B0604030504040204" pitchFamily="34" charset="0"/>
            </a:endParaRPr>
          </a:p>
          <a:p>
            <a:pPr eaLnBrk="1" hangingPunct="1"/>
            <a:endParaRPr lang="tr-TR" altLang="tr-CX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2">
            <a:extLst>
              <a:ext uri="{FF2B5EF4-FFF2-40B4-BE49-F238E27FC236}">
                <a16:creationId xmlns:a16="http://schemas.microsoft.com/office/drawing/2014/main" id="{7C350081-9AC5-726F-BAA7-2FC94284EB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Miyokardit için duyarlık artıran nedenler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A019DC26-3D13-0E29-B39C-C505EBD9EC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tr-TR" altLang="tr-CX" sz="2800"/>
              <a:t>Hipoksi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CX" sz="2800"/>
              <a:t>Takikardi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CX" sz="2800"/>
              <a:t>Beslenme bozukluğu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CX" sz="2800"/>
              <a:t>Kronik alkolizm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CX" sz="2800"/>
              <a:t>Aşırı egzersiz ve afterload artışı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CX" sz="2800"/>
              <a:t>Kortikosteroidler ve NSAİ ilaçlar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CX" sz="2800"/>
              <a:t>Radyasyon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CX" sz="2800"/>
              <a:t>Etkenin kardiyotropik olması ?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CX" sz="2800"/>
              <a:t>Genetik yatkınlık ?</a:t>
            </a:r>
            <a:endParaRPr lang="en-US" altLang="tr-CX" sz="28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Başlık">
            <a:extLst>
              <a:ext uri="{FF2B5EF4-FFF2-40B4-BE49-F238E27FC236}">
                <a16:creationId xmlns:a16="http://schemas.microsoft.com/office/drawing/2014/main" id="{16761058-EF12-F63F-56F9-F69EA84613B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0113" y="260350"/>
            <a:ext cx="7343775" cy="914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tr-TR" sz="47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TEDAVİ-I</a:t>
            </a:r>
          </a:p>
        </p:txBody>
      </p:sp>
      <p:sp>
        <p:nvSpPr>
          <p:cNvPr id="38915" name="2 İçerik Yer Tutucusu">
            <a:extLst>
              <a:ext uri="{FF2B5EF4-FFF2-40B4-BE49-F238E27FC236}">
                <a16:creationId xmlns:a16="http://schemas.microsoft.com/office/drawing/2014/main" id="{1813E835-1293-9E87-6306-FA4B3154F3E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57250" y="1143000"/>
            <a:ext cx="7772400" cy="5356225"/>
          </a:xfrm>
        </p:spPr>
        <p:txBody>
          <a:bodyPr/>
          <a:lstStyle/>
          <a:p>
            <a:pPr marL="365125" indent="-282575" eaLnBrk="1" hangingPunct="1"/>
            <a:r>
              <a:rPr lang="tr-TR" altLang="tr-CX" sz="2000">
                <a:solidFill>
                  <a:srgbClr val="C58D01"/>
                </a:solidFill>
              </a:rPr>
              <a:t>Akut dönemde </a:t>
            </a:r>
          </a:p>
          <a:p>
            <a:pPr lvl="1" indent="-236538" eaLnBrk="1" hangingPunct="1"/>
            <a:r>
              <a:rPr lang="tr-TR" altLang="tr-CX" sz="2000"/>
              <a:t>Yatak istirahati</a:t>
            </a:r>
          </a:p>
          <a:p>
            <a:pPr lvl="1" indent="-236538" eaLnBrk="1" hangingPunct="1"/>
            <a:r>
              <a:rPr lang="tr-TR" altLang="tr-CX" sz="2000"/>
              <a:t>Su ve tuz kısıtlaması</a:t>
            </a:r>
          </a:p>
          <a:p>
            <a:pPr lvl="1" indent="-236538" eaLnBrk="1" hangingPunct="1"/>
            <a:r>
              <a:rPr lang="tr-TR" altLang="tr-CX" sz="2000"/>
              <a:t>İ.V. Dopamin, Dobutamin ve/veya Fosfodiesteraz inhibitörleri, diüretikler</a:t>
            </a:r>
          </a:p>
          <a:p>
            <a:pPr marL="365125" indent="-282575" eaLnBrk="1" hangingPunct="1"/>
            <a:r>
              <a:rPr lang="tr-TR" altLang="tr-CX" sz="2000">
                <a:solidFill>
                  <a:srgbClr val="C58D01"/>
                </a:solidFill>
              </a:rPr>
              <a:t>Oral tedavi alabilecek duruma gelirse</a:t>
            </a:r>
          </a:p>
          <a:p>
            <a:pPr lvl="1" indent="-236538" eaLnBrk="1" hangingPunct="1"/>
            <a:r>
              <a:rPr lang="tr-TR" altLang="tr-CX" sz="2000"/>
              <a:t>ACE inhibitörleri, diüretikler </a:t>
            </a:r>
          </a:p>
          <a:p>
            <a:pPr lvl="1" indent="-236538" eaLnBrk="1" hangingPunct="1"/>
            <a:r>
              <a:rPr lang="tr-TR" altLang="tr-CX" sz="2000"/>
              <a:t>Digoksin</a:t>
            </a:r>
          </a:p>
          <a:p>
            <a:pPr lvl="1" indent="-236538" eaLnBrk="1" hangingPunct="1"/>
            <a:r>
              <a:rPr lang="tr-TR" altLang="tr-CX" sz="2000"/>
              <a:t>Hidralazin, nitroprussid</a:t>
            </a:r>
          </a:p>
          <a:p>
            <a:pPr lvl="1" indent="-236538" eaLnBrk="1" hangingPunct="1"/>
            <a:r>
              <a:rPr lang="tr-TR" altLang="tr-CX" sz="2000"/>
              <a:t>Başlangıçta ağır hemodimaik bozulma olan KTO artmamış hastalar aslında uzun dönemde daha iyi seyirli oluyor, kronik miyokardit daha kötü px)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C923A93F-746C-F70E-615F-4FB54E4B7DB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68313" y="15875"/>
            <a:ext cx="7772400" cy="1828800"/>
          </a:xfrm>
        </p:spPr>
        <p:txBody>
          <a:bodyPr/>
          <a:lstStyle/>
          <a:p>
            <a:pPr eaLnBrk="1" hangingPunct="1"/>
            <a:r>
              <a:rPr lang="tr-TR" altLang="tr-CX" sz="3400"/>
              <a:t>Miyokardit etyolojisi</a:t>
            </a:r>
            <a:endParaRPr lang="en-US" altLang="tr-CX" sz="3400"/>
          </a:p>
        </p:txBody>
      </p:sp>
      <p:sp>
        <p:nvSpPr>
          <p:cNvPr id="5123" name="Text Box 4">
            <a:extLst>
              <a:ext uri="{FF2B5EF4-FFF2-40B4-BE49-F238E27FC236}">
                <a16:creationId xmlns:a16="http://schemas.microsoft.com/office/drawing/2014/main" id="{632186F0-01BE-251A-95AB-0DD0856EC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7175" y="1611313"/>
            <a:ext cx="490220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CX" sz="2400">
                <a:latin typeface="Verdana" panose="020B0604030504040204" pitchFamily="34" charset="0"/>
              </a:rPr>
              <a:t>İnfeksiyöz ve paraziter</a:t>
            </a:r>
          </a:p>
          <a:p>
            <a:pPr eaLnBrk="1" hangingPunct="1"/>
            <a:endParaRPr lang="tr-TR" altLang="tr-CX" sz="2400">
              <a:latin typeface="Verdana" panose="020B0604030504040204" pitchFamily="34" charset="0"/>
            </a:endParaRPr>
          </a:p>
          <a:p>
            <a:pPr eaLnBrk="1" hangingPunct="1"/>
            <a:r>
              <a:rPr lang="tr-TR" altLang="tr-CX" sz="2400">
                <a:latin typeface="Verdana" panose="020B0604030504040204" pitchFamily="34" charset="0"/>
              </a:rPr>
              <a:t>Kardiyotoksik ilaçlar</a:t>
            </a:r>
          </a:p>
          <a:p>
            <a:pPr eaLnBrk="1" hangingPunct="1"/>
            <a:endParaRPr lang="tr-TR" altLang="tr-CX" sz="2400">
              <a:latin typeface="Verdana" panose="020B0604030504040204" pitchFamily="34" charset="0"/>
            </a:endParaRPr>
          </a:p>
          <a:p>
            <a:pPr eaLnBrk="1" hangingPunct="1"/>
            <a:r>
              <a:rPr lang="tr-TR" altLang="tr-CX" sz="2400">
                <a:latin typeface="Verdana" panose="020B0604030504040204" pitchFamily="34" charset="0"/>
              </a:rPr>
              <a:t>Sistemik ve kollagen vasküler </a:t>
            </a:r>
          </a:p>
          <a:p>
            <a:pPr eaLnBrk="1" hangingPunct="1"/>
            <a:r>
              <a:rPr lang="tr-TR" altLang="tr-CX" sz="2400">
                <a:latin typeface="Verdana" panose="020B0604030504040204" pitchFamily="34" charset="0"/>
              </a:rPr>
              <a:t>Hastalıklar</a:t>
            </a:r>
          </a:p>
          <a:p>
            <a:pPr eaLnBrk="1" hangingPunct="1"/>
            <a:endParaRPr lang="tr-TR" altLang="tr-CX" sz="2400">
              <a:latin typeface="Verdana" panose="020B0604030504040204" pitchFamily="34" charset="0"/>
            </a:endParaRPr>
          </a:p>
          <a:p>
            <a:pPr eaLnBrk="1" hangingPunct="1"/>
            <a:r>
              <a:rPr lang="tr-TR" altLang="tr-CX" sz="2400">
                <a:latin typeface="Verdana" panose="020B0604030504040204" pitchFamily="34" charset="0"/>
              </a:rPr>
              <a:t>Aşırı duyarlık yapan ilaçlar</a:t>
            </a:r>
            <a:endParaRPr lang="en-US" altLang="tr-CX" sz="240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2351F2EB-DDFF-0858-D3E0-B427B1CAB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268413"/>
            <a:ext cx="8820150" cy="4525962"/>
          </a:xfrm>
        </p:spPr>
        <p:txBody>
          <a:bodyPr/>
          <a:lstStyle/>
          <a:p>
            <a:pPr marL="365125" indent="-282575" eaLnBrk="1" hangingPunct="1">
              <a:lnSpc>
                <a:spcPct val="90000"/>
              </a:lnSpc>
            </a:pPr>
            <a:r>
              <a:rPr lang="tr-TR" altLang="tr-CX" sz="2400">
                <a:cs typeface="Times New Roman" panose="02020603050405020304" pitchFamily="18" charset="0"/>
              </a:rPr>
              <a:t>Yatak istirahati: Viral replikasyonu önler</a:t>
            </a:r>
          </a:p>
          <a:p>
            <a:pPr marL="365125" indent="-282575" eaLnBrk="1" hangingPunct="1">
              <a:lnSpc>
                <a:spcPct val="90000"/>
              </a:lnSpc>
            </a:pPr>
            <a:r>
              <a:rPr lang="tr-TR" altLang="tr-CX" sz="2400">
                <a:cs typeface="Times New Roman" panose="02020603050405020304" pitchFamily="18" charset="0"/>
              </a:rPr>
              <a:t>Digital : 0.03 mg/kg ( </a:t>
            </a:r>
            <a:r>
              <a:rPr lang="tr-TR" altLang="tr-CX" sz="2400">
                <a:cs typeface="Times New Roman" panose="02020603050405020304" pitchFamily="18" charset="0"/>
                <a:sym typeface="Symbol" pitchFamily="2" charset="2"/>
              </a:rPr>
              <a:t></a:t>
            </a:r>
            <a:r>
              <a:rPr lang="tr-TR" altLang="tr-CX" sz="2400">
                <a:cs typeface="Times New Roman" panose="02020603050405020304" pitchFamily="18" charset="0"/>
              </a:rPr>
              <a:t> doz ve yavaş dig.)</a:t>
            </a:r>
          </a:p>
          <a:p>
            <a:pPr marL="365125" indent="-282575" eaLnBrk="1" hangingPunct="1">
              <a:lnSpc>
                <a:spcPct val="90000"/>
              </a:lnSpc>
            </a:pPr>
            <a:r>
              <a:rPr lang="tr-TR" altLang="tr-CX" sz="2400">
                <a:cs typeface="Times New Roman" panose="02020603050405020304" pitchFamily="18" charset="0"/>
              </a:rPr>
              <a:t>Diüretikler: Furosemid 1 mg/kg ( 2 mg/kg/gün)</a:t>
            </a:r>
          </a:p>
          <a:p>
            <a:pPr marL="365125" indent="-282575" eaLnBrk="1" hangingPunct="1">
              <a:lnSpc>
                <a:spcPct val="90000"/>
              </a:lnSpc>
            </a:pPr>
            <a:r>
              <a:rPr lang="tr-TR" altLang="tr-CX" sz="2400">
                <a:cs typeface="Times New Roman" panose="02020603050405020304" pitchFamily="18" charset="0"/>
              </a:rPr>
              <a:t>Şok varsa:     Dopamin+ dobutamin</a:t>
            </a:r>
          </a:p>
          <a:p>
            <a:pPr marL="365125" indent="-282575" eaLnBrk="1" hangingPunct="1">
              <a:lnSpc>
                <a:spcPct val="90000"/>
              </a:lnSpc>
              <a:buFontTx/>
              <a:buNone/>
            </a:pPr>
            <a:r>
              <a:rPr lang="tr-TR" altLang="tr-CX" sz="2400">
                <a:cs typeface="Times New Roman" panose="02020603050405020304" pitchFamily="18" charset="0"/>
              </a:rPr>
              <a:t>                         Na nitroprussit</a:t>
            </a:r>
          </a:p>
          <a:p>
            <a:pPr marL="365125" indent="-282575" eaLnBrk="1" hangingPunct="1">
              <a:lnSpc>
                <a:spcPct val="90000"/>
              </a:lnSpc>
            </a:pPr>
            <a:r>
              <a:rPr lang="tr-TR" altLang="tr-CX" sz="2400">
                <a:cs typeface="Times New Roman" panose="02020603050405020304" pitchFamily="18" charset="0"/>
              </a:rPr>
              <a:t>Aritmilerin tedavisi: SVT</a:t>
            </a:r>
          </a:p>
          <a:p>
            <a:pPr marL="365125" indent="-282575" eaLnBrk="1" hangingPunct="1">
              <a:lnSpc>
                <a:spcPct val="90000"/>
              </a:lnSpc>
              <a:buFontTx/>
              <a:buNone/>
            </a:pPr>
            <a:r>
              <a:rPr lang="tr-TR" altLang="tr-CX" sz="2400">
                <a:cs typeface="Times New Roman" panose="02020603050405020304" pitchFamily="18" charset="0"/>
              </a:rPr>
              <a:t>                                   V. Aritmi</a:t>
            </a:r>
          </a:p>
          <a:p>
            <a:pPr marL="365125" indent="-282575" eaLnBrk="1" hangingPunct="1">
              <a:lnSpc>
                <a:spcPct val="90000"/>
              </a:lnSpc>
              <a:buFontTx/>
              <a:buNone/>
            </a:pPr>
            <a:r>
              <a:rPr lang="tr-TR" altLang="tr-CX" sz="2400">
                <a:cs typeface="Times New Roman" panose="02020603050405020304" pitchFamily="18" charset="0"/>
              </a:rPr>
              <a:t>                                   AV blok-pil</a:t>
            </a:r>
          </a:p>
          <a:p>
            <a:pPr marL="365125" indent="-282575" eaLnBrk="1" hangingPunct="1">
              <a:lnSpc>
                <a:spcPct val="90000"/>
              </a:lnSpc>
            </a:pPr>
            <a:r>
              <a:rPr lang="tr-TR" altLang="tr-CX" sz="2400" b="1">
                <a:cs typeface="Times New Roman" panose="02020603050405020304" pitchFamily="18" charset="0"/>
              </a:rPr>
              <a:t>İmmünsupresif tedavi: Azotiopirin</a:t>
            </a:r>
            <a:r>
              <a:rPr lang="tr-TR" altLang="tr-CX" sz="2400" b="1"/>
              <a:t>, </a:t>
            </a:r>
            <a:r>
              <a:rPr lang="tr-TR" altLang="tr-CX" sz="2400" b="1">
                <a:cs typeface="Times New Roman" panose="02020603050405020304" pitchFamily="18" charset="0"/>
              </a:rPr>
              <a:t>siklosporin</a:t>
            </a:r>
            <a:r>
              <a:rPr lang="tr-TR" altLang="tr-CX" sz="2400" b="1"/>
              <a:t>, s</a:t>
            </a:r>
            <a:r>
              <a:rPr lang="tr-TR" altLang="tr-CX" sz="2400" b="1">
                <a:cs typeface="Times New Roman" panose="02020603050405020304" pitchFamily="18" charset="0"/>
              </a:rPr>
              <a:t>teroid***</a:t>
            </a:r>
          </a:p>
          <a:p>
            <a:pPr marL="365125" indent="-282575" eaLnBrk="1" hangingPunct="1">
              <a:lnSpc>
                <a:spcPct val="90000"/>
              </a:lnSpc>
            </a:pPr>
            <a:r>
              <a:rPr lang="tr-TR" altLang="tr-CX" sz="2400" b="1">
                <a:cs typeface="Times New Roman" panose="02020603050405020304" pitchFamily="18" charset="0"/>
                <a:sym typeface="Symbol" pitchFamily="2" charset="2"/>
              </a:rPr>
              <a:t>IV </a:t>
            </a:r>
            <a:r>
              <a:rPr lang="tr-TR" altLang="tr-CX" sz="2400" b="1">
                <a:cs typeface="Times New Roman" panose="02020603050405020304" pitchFamily="18" charset="0"/>
              </a:rPr>
              <a:t> -globulin, interferon***</a:t>
            </a:r>
          </a:p>
          <a:p>
            <a:pPr marL="365125" indent="-282575" eaLnBrk="1" hangingPunct="1">
              <a:lnSpc>
                <a:spcPct val="90000"/>
              </a:lnSpc>
            </a:pPr>
            <a:r>
              <a:rPr lang="tr-TR" altLang="tr-CX" sz="2400" b="1">
                <a:cs typeface="Times New Roman" panose="02020603050405020304" pitchFamily="18" charset="0"/>
              </a:rPr>
              <a:t>Immünadsorpsiyon tedavisi (plazmaferez)</a:t>
            </a:r>
          </a:p>
          <a:p>
            <a:pPr marL="365125" indent="-282575" eaLnBrk="1" hangingPunct="1">
              <a:lnSpc>
                <a:spcPct val="90000"/>
              </a:lnSpc>
            </a:pPr>
            <a:r>
              <a:rPr lang="tr-TR" altLang="tr-CX" sz="2400" b="1">
                <a:cs typeface="Times New Roman" panose="02020603050405020304" pitchFamily="18" charset="0"/>
              </a:rPr>
              <a:t>Hemodinamik destek cihazları (IABP, ECMO, VAD)</a:t>
            </a:r>
          </a:p>
          <a:p>
            <a:pPr marL="365125" indent="-282575" eaLnBrk="1" hangingPunct="1">
              <a:lnSpc>
                <a:spcPct val="90000"/>
              </a:lnSpc>
            </a:pPr>
            <a:r>
              <a:rPr lang="tr-TR" altLang="tr-CX" sz="2400" b="1">
                <a:cs typeface="Times New Roman" panose="02020603050405020304" pitchFamily="18" charset="0"/>
              </a:rPr>
              <a:t>Aşılama (kabakulak***)</a:t>
            </a:r>
          </a:p>
          <a:p>
            <a:pPr marL="365125" indent="-282575" eaLnBrk="1" hangingPunct="1">
              <a:lnSpc>
                <a:spcPct val="90000"/>
              </a:lnSpc>
            </a:pPr>
            <a:endParaRPr lang="tr-TR" altLang="tr-CX" sz="2400" b="1">
              <a:cs typeface="Times New Roman" panose="02020603050405020304" pitchFamily="18" charset="0"/>
            </a:endParaRPr>
          </a:p>
        </p:txBody>
      </p:sp>
      <p:sp>
        <p:nvSpPr>
          <p:cNvPr id="6" name="1 Başlık">
            <a:extLst>
              <a:ext uri="{FF2B5EF4-FFF2-40B4-BE49-F238E27FC236}">
                <a16:creationId xmlns:a16="http://schemas.microsoft.com/office/drawing/2014/main" id="{9963ABB7-2E0A-4AF0-B54F-8718EF5982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0113" y="260350"/>
            <a:ext cx="7343775" cy="914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tr-TR" sz="47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TEDAVİ-II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80E20F1C-FE4A-6A59-046B-6C68F081E7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Viral Miyokardit/ Viral Kardiyomiyopati</a:t>
            </a:r>
            <a:endParaRPr lang="tr-T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4C8B1892-8320-1716-651E-53629B21AA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916113"/>
            <a:ext cx="8229600" cy="4525962"/>
          </a:xfrm>
        </p:spPr>
        <p:txBody>
          <a:bodyPr/>
          <a:lstStyle/>
          <a:p>
            <a:r>
              <a:rPr lang="tr-TR" altLang="tr-CX" sz="2400">
                <a:solidFill>
                  <a:srgbClr val="FF3300"/>
                </a:solidFill>
              </a:rPr>
              <a:t>Miyokardit</a:t>
            </a:r>
            <a:r>
              <a:rPr lang="tr-TR" altLang="tr-CX" sz="2400"/>
              <a:t>; Miyokart’da inflamatuvar infiltrasyon</a:t>
            </a:r>
          </a:p>
          <a:p>
            <a:pPr>
              <a:buFontTx/>
              <a:buNone/>
            </a:pPr>
            <a:r>
              <a:rPr lang="tr-TR" altLang="tr-CX" sz="2400"/>
              <a:t>    (Akut/aktif veya Kronik)</a:t>
            </a:r>
          </a:p>
          <a:p>
            <a:pPr>
              <a:buFontTx/>
              <a:buNone/>
            </a:pPr>
            <a:endParaRPr lang="tr-TR" altLang="tr-CX" sz="2400"/>
          </a:p>
          <a:p>
            <a:r>
              <a:rPr lang="tr-TR" altLang="tr-CX" sz="2400">
                <a:solidFill>
                  <a:srgbClr val="FF3300"/>
                </a:solidFill>
              </a:rPr>
              <a:t>İnflamatuvar Kardiyomiyopati</a:t>
            </a:r>
            <a:r>
              <a:rPr lang="tr-TR" altLang="tr-CX" sz="2400"/>
              <a:t>; Kardiyak işlev bozukluğu ile birlikte miyokardit</a:t>
            </a:r>
          </a:p>
          <a:p>
            <a:endParaRPr lang="tr-TR" altLang="tr-CX" sz="2400"/>
          </a:p>
          <a:p>
            <a:r>
              <a:rPr lang="tr-TR" altLang="tr-CX" sz="2400">
                <a:solidFill>
                  <a:srgbClr val="FF3300"/>
                </a:solidFill>
              </a:rPr>
              <a:t>Viral Kardiyomiyopati</a:t>
            </a:r>
            <a:r>
              <a:rPr lang="tr-TR" altLang="tr-CX" sz="2400"/>
              <a:t>; Dilate kalpte inflamasyon olmaksızın virüs persistansı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2">
            <a:extLst>
              <a:ext uri="{FF2B5EF4-FFF2-40B4-BE49-F238E27FC236}">
                <a16:creationId xmlns:a16="http://schemas.microsoft.com/office/drawing/2014/main" id="{ABDF77E8-9064-2697-D766-E72591C7C1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7002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tr-TR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Kardiyomiyopati</a:t>
            </a:r>
          </a:p>
        </p:txBody>
      </p:sp>
      <p:sp>
        <p:nvSpPr>
          <p:cNvPr id="41987" name="Text Box 4">
            <a:extLst>
              <a:ext uri="{FF2B5EF4-FFF2-40B4-BE49-F238E27FC236}">
                <a16:creationId xmlns:a16="http://schemas.microsoft.com/office/drawing/2014/main" id="{DC761F8D-65B2-8405-E4D1-851AFB4CE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" y="3213100"/>
            <a:ext cx="8388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altLang="tr-CX" sz="2400">
                <a:latin typeface="Verdana" panose="020B0604030504040204" pitchFamily="34" charset="0"/>
              </a:rPr>
              <a:t>  Kalp kasının kendisinden kaynaklanan (PRİMER) veya başka nedenlerle sonradan gelişen (SEKONDER) işlev bozukluğudur.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>
            <a:extLst>
              <a:ext uri="{FF2B5EF4-FFF2-40B4-BE49-F238E27FC236}">
                <a16:creationId xmlns:a16="http://schemas.microsoft.com/office/drawing/2014/main" id="{590AE0E4-0CC3-4003-F2C4-543CB5DC3C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3333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Sınıflandırma</a:t>
            </a:r>
          </a:p>
        </p:txBody>
      </p:sp>
      <p:sp>
        <p:nvSpPr>
          <p:cNvPr id="43011" name="Text Box 4">
            <a:extLst>
              <a:ext uri="{FF2B5EF4-FFF2-40B4-BE49-F238E27FC236}">
                <a16:creationId xmlns:a16="http://schemas.microsoft.com/office/drawing/2014/main" id="{234DBAB0-141C-F634-1526-A0A6FBEA5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1622425"/>
            <a:ext cx="2762250" cy="366713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CX">
                <a:solidFill>
                  <a:schemeClr val="bg1"/>
                </a:solidFill>
              </a:rPr>
              <a:t>Primer kardiyomiyopatiler</a:t>
            </a:r>
          </a:p>
        </p:txBody>
      </p:sp>
      <p:sp>
        <p:nvSpPr>
          <p:cNvPr id="43012" name="Text Box 8">
            <a:extLst>
              <a:ext uri="{FF2B5EF4-FFF2-40B4-BE49-F238E27FC236}">
                <a16:creationId xmlns:a16="http://schemas.microsoft.com/office/drawing/2014/main" id="{841EB855-B86B-C94E-F8D6-5B2D38DD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5888" y="2368550"/>
            <a:ext cx="717550" cy="366713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CX">
                <a:solidFill>
                  <a:schemeClr val="bg1"/>
                </a:solidFill>
              </a:rPr>
              <a:t>Mikst</a:t>
            </a:r>
          </a:p>
        </p:txBody>
      </p:sp>
      <p:sp>
        <p:nvSpPr>
          <p:cNvPr id="43013" name="Text Box 10">
            <a:extLst>
              <a:ext uri="{FF2B5EF4-FFF2-40B4-BE49-F238E27FC236}">
                <a16:creationId xmlns:a16="http://schemas.microsoft.com/office/drawing/2014/main" id="{A9C70287-580E-68D2-BCF8-BE7CA67C0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6838" y="2297113"/>
            <a:ext cx="933450" cy="366712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CX">
                <a:solidFill>
                  <a:schemeClr val="bg1"/>
                </a:solidFill>
              </a:rPr>
              <a:t>Edinsel</a:t>
            </a:r>
          </a:p>
        </p:txBody>
      </p:sp>
      <p:sp>
        <p:nvSpPr>
          <p:cNvPr id="43014" name="Line 15">
            <a:extLst>
              <a:ext uri="{FF2B5EF4-FFF2-40B4-BE49-F238E27FC236}">
                <a16:creationId xmlns:a16="http://schemas.microsoft.com/office/drawing/2014/main" id="{D082C0E8-2BC7-5229-1DED-2D9F20B80EE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11413" y="2060575"/>
            <a:ext cx="431800" cy="288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CX"/>
          </a:p>
        </p:txBody>
      </p:sp>
      <p:sp>
        <p:nvSpPr>
          <p:cNvPr id="43015" name="Line 17">
            <a:extLst>
              <a:ext uri="{FF2B5EF4-FFF2-40B4-BE49-F238E27FC236}">
                <a16:creationId xmlns:a16="http://schemas.microsoft.com/office/drawing/2014/main" id="{BBEF8BED-2412-30B0-2DBD-208D5E16CB29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2060575"/>
            <a:ext cx="0" cy="288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CX"/>
          </a:p>
        </p:txBody>
      </p:sp>
      <p:sp>
        <p:nvSpPr>
          <p:cNvPr id="43016" name="Line 18">
            <a:extLst>
              <a:ext uri="{FF2B5EF4-FFF2-40B4-BE49-F238E27FC236}">
                <a16:creationId xmlns:a16="http://schemas.microsoft.com/office/drawing/2014/main" id="{55811771-7CE0-32E3-5743-DAC0D55F4897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4525" y="2060575"/>
            <a:ext cx="647700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CX"/>
          </a:p>
        </p:txBody>
      </p:sp>
      <p:sp>
        <p:nvSpPr>
          <p:cNvPr id="43017" name="Text Box 19">
            <a:extLst>
              <a:ext uri="{FF2B5EF4-FFF2-40B4-BE49-F238E27FC236}">
                <a16:creationId xmlns:a16="http://schemas.microsoft.com/office/drawing/2014/main" id="{FC12C617-E21B-390B-8566-FA3EE178C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3149600"/>
            <a:ext cx="1487487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CX" sz="1400" b="1">
                <a:solidFill>
                  <a:srgbClr val="FF0000"/>
                </a:solidFill>
              </a:rPr>
              <a:t>HKMP</a:t>
            </a:r>
          </a:p>
          <a:p>
            <a:pPr eaLnBrk="1" hangingPunct="1"/>
            <a:endParaRPr lang="tr-TR" altLang="tr-CX" sz="1400" b="1">
              <a:solidFill>
                <a:srgbClr val="FF0000"/>
              </a:solidFill>
            </a:endParaRPr>
          </a:p>
          <a:p>
            <a:pPr eaLnBrk="1" hangingPunct="1"/>
            <a:r>
              <a:rPr lang="tr-TR" altLang="tr-CX" sz="1400" b="1">
                <a:solidFill>
                  <a:srgbClr val="FF0000"/>
                </a:solidFill>
              </a:rPr>
              <a:t>ARVD</a:t>
            </a:r>
          </a:p>
          <a:p>
            <a:pPr eaLnBrk="1" hangingPunct="1"/>
            <a:endParaRPr lang="tr-TR" altLang="tr-CX" sz="1400"/>
          </a:p>
          <a:p>
            <a:pPr eaLnBrk="1" hangingPunct="1"/>
            <a:r>
              <a:rPr lang="tr-TR" altLang="tr-CX" sz="1400"/>
              <a:t>Non-compaction</a:t>
            </a:r>
          </a:p>
          <a:p>
            <a:pPr eaLnBrk="1" hangingPunct="1"/>
            <a:endParaRPr lang="tr-TR" altLang="tr-CX" sz="1400"/>
          </a:p>
          <a:p>
            <a:pPr eaLnBrk="1" hangingPunct="1"/>
            <a:r>
              <a:rPr lang="tr-TR" altLang="tr-CX" sz="1400"/>
              <a:t>Glikojen depo</a:t>
            </a:r>
          </a:p>
          <a:p>
            <a:pPr eaLnBrk="1" hangingPunct="1"/>
            <a:endParaRPr lang="tr-TR" altLang="tr-CX" sz="1400"/>
          </a:p>
          <a:p>
            <a:pPr eaLnBrk="1" hangingPunct="1"/>
            <a:r>
              <a:rPr lang="tr-TR" altLang="tr-CX" sz="1400"/>
              <a:t>İletim defektleri</a:t>
            </a:r>
          </a:p>
          <a:p>
            <a:pPr eaLnBrk="1" hangingPunct="1"/>
            <a:endParaRPr lang="tr-TR" altLang="tr-CX" sz="1400"/>
          </a:p>
          <a:p>
            <a:pPr eaLnBrk="1" hangingPunct="1"/>
            <a:r>
              <a:rPr lang="tr-TR" altLang="tr-CX" sz="1400"/>
              <a:t>Mitokondriyal</a:t>
            </a:r>
          </a:p>
          <a:p>
            <a:pPr eaLnBrk="1" hangingPunct="1"/>
            <a:r>
              <a:rPr lang="tr-TR" altLang="tr-CX" sz="1400"/>
              <a:t>miyopatiler</a:t>
            </a:r>
          </a:p>
          <a:p>
            <a:pPr eaLnBrk="1" hangingPunct="1"/>
            <a:endParaRPr lang="tr-TR" altLang="tr-CX" sz="1400"/>
          </a:p>
          <a:p>
            <a:pPr eaLnBrk="1" hangingPunct="1"/>
            <a:r>
              <a:rPr lang="tr-TR" altLang="tr-CX" sz="1400"/>
              <a:t>İyon kanal hast.</a:t>
            </a:r>
          </a:p>
          <a:p>
            <a:pPr eaLnBrk="1" hangingPunct="1"/>
            <a:endParaRPr lang="tr-TR" altLang="tr-CX" sz="1400"/>
          </a:p>
          <a:p>
            <a:pPr eaLnBrk="1" hangingPunct="1"/>
            <a:endParaRPr lang="tr-TR" altLang="tr-CX" sz="1400"/>
          </a:p>
        </p:txBody>
      </p:sp>
      <p:sp>
        <p:nvSpPr>
          <p:cNvPr id="43018" name="Text Box 20">
            <a:extLst>
              <a:ext uri="{FF2B5EF4-FFF2-40B4-BE49-F238E27FC236}">
                <a16:creationId xmlns:a16="http://schemas.microsoft.com/office/drawing/2014/main" id="{09F7F56E-E483-E747-CA98-8402734EF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4554538"/>
            <a:ext cx="6969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CX" sz="1000"/>
              <a:t>PRKAG2</a:t>
            </a:r>
          </a:p>
          <a:p>
            <a:pPr eaLnBrk="1" hangingPunct="1"/>
            <a:r>
              <a:rPr lang="tr-TR" altLang="tr-CX" sz="1000"/>
              <a:t>Danon</a:t>
            </a:r>
          </a:p>
        </p:txBody>
      </p:sp>
      <p:sp>
        <p:nvSpPr>
          <p:cNvPr id="43019" name="Text Box 22">
            <a:extLst>
              <a:ext uri="{FF2B5EF4-FFF2-40B4-BE49-F238E27FC236}">
                <a16:creationId xmlns:a16="http://schemas.microsoft.com/office/drawing/2014/main" id="{1DAEDE3B-6EDD-0562-1848-FC096A96F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388" y="4581525"/>
            <a:ext cx="317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CX"/>
              <a:t>&gt;</a:t>
            </a:r>
          </a:p>
        </p:txBody>
      </p:sp>
      <p:sp>
        <p:nvSpPr>
          <p:cNvPr id="43020" name="Text Box 23">
            <a:extLst>
              <a:ext uri="{FF2B5EF4-FFF2-40B4-BE49-F238E27FC236}">
                <a16:creationId xmlns:a16="http://schemas.microsoft.com/office/drawing/2014/main" id="{4247FB64-2C5A-E5B6-B81C-85F8F7F08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163" y="5815013"/>
            <a:ext cx="230981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CX" sz="1000"/>
              <a:t>Uzun QTS</a:t>
            </a:r>
          </a:p>
          <a:p>
            <a:pPr eaLnBrk="1" hangingPunct="1"/>
            <a:r>
              <a:rPr lang="tr-TR" altLang="tr-CX" sz="1000"/>
              <a:t>Brugada S</a:t>
            </a:r>
          </a:p>
          <a:p>
            <a:pPr eaLnBrk="1" hangingPunct="1"/>
            <a:r>
              <a:rPr lang="tr-TR" altLang="tr-CX" sz="1000"/>
              <a:t>Kısa QTS</a:t>
            </a:r>
          </a:p>
          <a:p>
            <a:pPr eaLnBrk="1" hangingPunct="1"/>
            <a:r>
              <a:rPr lang="tr-TR" altLang="tr-CX" sz="1000"/>
              <a:t>Katekolaminerjik polimorfik VT</a:t>
            </a:r>
          </a:p>
          <a:p>
            <a:pPr eaLnBrk="1" hangingPunct="1"/>
            <a:r>
              <a:rPr lang="tr-TR" altLang="tr-CX" sz="1000"/>
              <a:t>Asya açıklanamayan  ani gece ölümü </a:t>
            </a:r>
          </a:p>
        </p:txBody>
      </p:sp>
      <p:sp>
        <p:nvSpPr>
          <p:cNvPr id="43021" name="Text Box 24">
            <a:extLst>
              <a:ext uri="{FF2B5EF4-FFF2-40B4-BE49-F238E27FC236}">
                <a16:creationId xmlns:a16="http://schemas.microsoft.com/office/drawing/2014/main" id="{56D7F16E-03C6-EB31-E419-E04054FA5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6015038"/>
            <a:ext cx="317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CX"/>
              <a:t>&lt;</a:t>
            </a:r>
          </a:p>
        </p:txBody>
      </p:sp>
      <p:sp>
        <p:nvSpPr>
          <p:cNvPr id="43022" name="Text Box 25">
            <a:extLst>
              <a:ext uri="{FF2B5EF4-FFF2-40B4-BE49-F238E27FC236}">
                <a16:creationId xmlns:a16="http://schemas.microsoft.com/office/drawing/2014/main" id="{28F3F653-7B0B-8718-A704-DA361A143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2225" y="3122613"/>
            <a:ext cx="172402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CX" sz="1400" b="1">
                <a:solidFill>
                  <a:srgbClr val="FF0000"/>
                </a:solidFill>
              </a:rPr>
              <a:t>DKMP</a:t>
            </a:r>
          </a:p>
          <a:p>
            <a:pPr eaLnBrk="1" hangingPunct="1"/>
            <a:endParaRPr lang="tr-TR" altLang="tr-CX" sz="1400" b="1">
              <a:solidFill>
                <a:srgbClr val="FF0000"/>
              </a:solidFill>
            </a:endParaRPr>
          </a:p>
          <a:p>
            <a:pPr eaLnBrk="1" hangingPunct="1"/>
            <a:r>
              <a:rPr lang="tr-TR" altLang="tr-CX" sz="1400" b="1">
                <a:solidFill>
                  <a:srgbClr val="FF0000"/>
                </a:solidFill>
              </a:rPr>
              <a:t>Restriktif KMP</a:t>
            </a:r>
          </a:p>
          <a:p>
            <a:pPr eaLnBrk="1" hangingPunct="1"/>
            <a:r>
              <a:rPr lang="tr-TR" altLang="tr-CX" sz="1000"/>
              <a:t>(Nondilate, nonhipertrofiye)</a:t>
            </a:r>
          </a:p>
        </p:txBody>
      </p:sp>
      <p:sp>
        <p:nvSpPr>
          <p:cNvPr id="43023" name="Text Box 26">
            <a:extLst>
              <a:ext uri="{FF2B5EF4-FFF2-40B4-BE49-F238E27FC236}">
                <a16:creationId xmlns:a16="http://schemas.microsoft.com/office/drawing/2014/main" id="{4803A67A-2810-0889-E865-DF6BA9D73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4613" y="3051175"/>
            <a:ext cx="2095500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CX" sz="1400" dirty="0" err="1">
                <a:solidFill>
                  <a:srgbClr val="FF0000"/>
                </a:solidFill>
              </a:rPr>
              <a:t>İ</a:t>
            </a:r>
            <a:r>
              <a:rPr lang="tr-TR" altLang="tr-CX" sz="1400" b="1" dirty="0" err="1">
                <a:solidFill>
                  <a:srgbClr val="FF0000"/>
                </a:solidFill>
              </a:rPr>
              <a:t>nflamatuvar</a:t>
            </a:r>
            <a:endParaRPr lang="tr-TR" altLang="tr-CX" sz="1400" b="1" dirty="0">
              <a:solidFill>
                <a:srgbClr val="FF0000"/>
              </a:solidFill>
            </a:endParaRPr>
          </a:p>
          <a:p>
            <a:pPr eaLnBrk="1" hangingPunct="1"/>
            <a:r>
              <a:rPr lang="tr-TR" altLang="tr-CX" sz="1000" dirty="0">
                <a:solidFill>
                  <a:srgbClr val="FF0000"/>
                </a:solidFill>
              </a:rPr>
              <a:t>(</a:t>
            </a:r>
            <a:r>
              <a:rPr lang="tr-TR" altLang="tr-CX" sz="1000" dirty="0" err="1">
                <a:solidFill>
                  <a:srgbClr val="FF0000"/>
                </a:solidFill>
              </a:rPr>
              <a:t>Miyokardit</a:t>
            </a:r>
            <a:r>
              <a:rPr lang="tr-TR" altLang="tr-CX" sz="1000" dirty="0">
                <a:solidFill>
                  <a:srgbClr val="FF0000"/>
                </a:solidFill>
              </a:rPr>
              <a:t>)</a:t>
            </a:r>
          </a:p>
          <a:p>
            <a:pPr eaLnBrk="1" hangingPunct="1"/>
            <a:endParaRPr lang="tr-TR" altLang="tr-CX" sz="1000" dirty="0"/>
          </a:p>
          <a:p>
            <a:pPr eaLnBrk="1" hangingPunct="1"/>
            <a:r>
              <a:rPr lang="tr-TR" altLang="tr-CX" sz="1400" dirty="0"/>
              <a:t>Stres KMP</a:t>
            </a:r>
          </a:p>
          <a:p>
            <a:pPr eaLnBrk="1" hangingPunct="1"/>
            <a:r>
              <a:rPr lang="tr-TR" altLang="tr-CX" sz="1000" dirty="0"/>
              <a:t>(</a:t>
            </a:r>
            <a:r>
              <a:rPr lang="tr-TR" altLang="tr-CX" sz="1000" dirty="0" err="1"/>
              <a:t>Takotsubo</a:t>
            </a:r>
            <a:r>
              <a:rPr lang="tr-TR" altLang="tr-CX" sz="1000" dirty="0"/>
              <a:t>)</a:t>
            </a:r>
          </a:p>
          <a:p>
            <a:pPr eaLnBrk="1" hangingPunct="1"/>
            <a:endParaRPr lang="tr-TR" altLang="tr-CX" sz="1000" dirty="0"/>
          </a:p>
          <a:p>
            <a:pPr eaLnBrk="1" hangingPunct="1"/>
            <a:r>
              <a:rPr lang="tr-TR" altLang="tr-CX" sz="1400" dirty="0"/>
              <a:t>Peri veya </a:t>
            </a:r>
            <a:r>
              <a:rPr lang="tr-TR" altLang="tr-CX" sz="1400" dirty="0" err="1"/>
              <a:t>postpartum</a:t>
            </a:r>
            <a:endParaRPr lang="tr-TR" altLang="tr-CX" sz="1400" dirty="0"/>
          </a:p>
          <a:p>
            <a:pPr eaLnBrk="1" hangingPunct="1"/>
            <a:endParaRPr lang="tr-TR" altLang="tr-CX" sz="1400" dirty="0"/>
          </a:p>
          <a:p>
            <a:pPr eaLnBrk="1" hangingPunct="1"/>
            <a:r>
              <a:rPr lang="tr-TR" altLang="tr-CX" sz="1400" dirty="0" err="1"/>
              <a:t>Takikardi’nin</a:t>
            </a:r>
            <a:r>
              <a:rPr lang="tr-TR" altLang="tr-CX" sz="1400" dirty="0"/>
              <a:t> neden</a:t>
            </a:r>
          </a:p>
          <a:p>
            <a:pPr eaLnBrk="1" hangingPunct="1"/>
            <a:r>
              <a:rPr lang="tr-TR" altLang="tr-CX" sz="1400" dirty="0"/>
              <a:t>Olduğu</a:t>
            </a:r>
          </a:p>
          <a:p>
            <a:pPr eaLnBrk="1" hangingPunct="1"/>
            <a:endParaRPr lang="tr-TR" altLang="tr-CX" sz="1400" dirty="0"/>
          </a:p>
          <a:p>
            <a:pPr eaLnBrk="1" hangingPunct="1"/>
            <a:r>
              <a:rPr lang="tr-TR" altLang="tr-CX" sz="1400" dirty="0"/>
              <a:t>İnsülin bağımlı diyabetik</a:t>
            </a:r>
          </a:p>
          <a:p>
            <a:pPr eaLnBrk="1" hangingPunct="1"/>
            <a:r>
              <a:rPr lang="tr-TR" altLang="tr-CX" sz="1400" dirty="0" err="1"/>
              <a:t>Anne’nin</a:t>
            </a:r>
            <a:r>
              <a:rPr lang="tr-TR" altLang="tr-CX" sz="1400" dirty="0"/>
              <a:t> bebeklerinde</a:t>
            </a:r>
          </a:p>
          <a:p>
            <a:pPr eaLnBrk="1" hangingPunct="1"/>
            <a:r>
              <a:rPr lang="tr-TR" altLang="tr-CX" sz="1400" dirty="0"/>
              <a:t>olabilen</a:t>
            </a:r>
          </a:p>
          <a:p>
            <a:pPr eaLnBrk="1" hangingPunct="1"/>
            <a:endParaRPr lang="tr-TR" altLang="tr-CX" sz="1400" dirty="0"/>
          </a:p>
        </p:txBody>
      </p:sp>
      <p:sp>
        <p:nvSpPr>
          <p:cNvPr id="43024" name="Text Box 27">
            <a:extLst>
              <a:ext uri="{FF2B5EF4-FFF2-40B4-BE49-F238E27FC236}">
                <a16:creationId xmlns:a16="http://schemas.microsoft.com/office/drawing/2014/main" id="{116A5D7B-A61F-95ED-AFFB-F22DC44F1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4388" y="2224088"/>
            <a:ext cx="273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CX"/>
              <a:t>*</a:t>
            </a:r>
          </a:p>
        </p:txBody>
      </p:sp>
      <p:sp>
        <p:nvSpPr>
          <p:cNvPr id="43025" name="Text Box 28">
            <a:extLst>
              <a:ext uri="{FF2B5EF4-FFF2-40B4-BE49-F238E27FC236}">
                <a16:creationId xmlns:a16="http://schemas.microsoft.com/office/drawing/2014/main" id="{C8594B60-BBDC-F296-1FD8-DC8894D64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3663" y="4286250"/>
            <a:ext cx="273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CX"/>
              <a:t>*</a:t>
            </a:r>
          </a:p>
        </p:txBody>
      </p:sp>
      <p:sp>
        <p:nvSpPr>
          <p:cNvPr id="43026" name="Text Box 29">
            <a:extLst>
              <a:ext uri="{FF2B5EF4-FFF2-40B4-BE49-F238E27FC236}">
                <a16:creationId xmlns:a16="http://schemas.microsoft.com/office/drawing/2014/main" id="{24362978-BD85-281D-39B9-55328A0A8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3663" y="4464050"/>
            <a:ext cx="18811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CX" sz="1000"/>
              <a:t>Genellikle genetik değil.</a:t>
            </a:r>
          </a:p>
          <a:p>
            <a:pPr eaLnBrk="1" hangingPunct="1"/>
            <a:r>
              <a:rPr lang="tr-TR" altLang="tr-CX" sz="1000"/>
              <a:t>Ancak, küçük bir gurup olguda</a:t>
            </a:r>
          </a:p>
          <a:p>
            <a:pPr eaLnBrk="1" hangingPunct="1"/>
            <a:r>
              <a:rPr lang="tr-TR" altLang="tr-CX" sz="1000"/>
              <a:t>genetik  çıkışlı  ailesel hastalık</a:t>
            </a:r>
          </a:p>
        </p:txBody>
      </p:sp>
      <p:sp>
        <p:nvSpPr>
          <p:cNvPr id="43027" name="Text Box 30">
            <a:extLst>
              <a:ext uri="{FF2B5EF4-FFF2-40B4-BE49-F238E27FC236}">
                <a16:creationId xmlns:a16="http://schemas.microsoft.com/office/drawing/2014/main" id="{C6A341B4-9C9C-1CCA-2CF9-083452BA4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2349500"/>
            <a:ext cx="971550" cy="366713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CX">
                <a:solidFill>
                  <a:schemeClr val="bg1"/>
                </a:solidFill>
              </a:rPr>
              <a:t>Genetik</a:t>
            </a:r>
          </a:p>
        </p:txBody>
      </p:sp>
      <p:sp>
        <p:nvSpPr>
          <p:cNvPr id="43028" name="Rectangle 25">
            <a:extLst>
              <a:ext uri="{FF2B5EF4-FFF2-40B4-BE49-F238E27FC236}">
                <a16:creationId xmlns:a16="http://schemas.microsoft.com/office/drawing/2014/main" id="{505F4695-11ED-6353-AC8A-50A55DAE1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225" y="3573463"/>
            <a:ext cx="1871663" cy="5032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tr-CX"/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4">
            <a:extLst>
              <a:ext uri="{FF2B5EF4-FFF2-40B4-BE49-F238E27FC236}">
                <a16:creationId xmlns:a16="http://schemas.microsoft.com/office/drawing/2014/main" id="{2B554E87-70C9-37A3-F64E-C0C649000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981075"/>
            <a:ext cx="3067050" cy="366713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CX">
                <a:solidFill>
                  <a:schemeClr val="bg1"/>
                </a:solidFill>
              </a:rPr>
              <a:t>Sekonder kardiyomiyopatiler</a:t>
            </a:r>
          </a:p>
        </p:txBody>
      </p:sp>
      <p:sp>
        <p:nvSpPr>
          <p:cNvPr id="44035" name="Text Box 5">
            <a:extLst>
              <a:ext uri="{FF2B5EF4-FFF2-40B4-BE49-F238E27FC236}">
                <a16:creationId xmlns:a16="http://schemas.microsoft.com/office/drawing/2014/main" id="{EA6CC5F0-109F-C567-8E33-6FCB0F322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913" y="1916113"/>
            <a:ext cx="2014537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CX"/>
              <a:t>İnfiltratif </a:t>
            </a:r>
          </a:p>
          <a:p>
            <a:pPr eaLnBrk="1" hangingPunct="1"/>
            <a:r>
              <a:rPr lang="tr-TR" altLang="tr-CX" sz="1000"/>
              <a:t>(anormal madde birikimi </a:t>
            </a:r>
          </a:p>
          <a:p>
            <a:pPr eaLnBrk="1" hangingPunct="1"/>
            <a:r>
              <a:rPr lang="tr-TR" altLang="tr-CX" sz="1000"/>
              <a:t>miyositlerin arasında)</a:t>
            </a:r>
            <a:endParaRPr lang="tr-TR" altLang="tr-CX"/>
          </a:p>
          <a:p>
            <a:pPr eaLnBrk="1" hangingPunct="1"/>
            <a:r>
              <a:rPr lang="tr-TR" altLang="tr-CX" sz="1200"/>
              <a:t>Amiloidoz </a:t>
            </a:r>
          </a:p>
          <a:p>
            <a:pPr eaLnBrk="1" hangingPunct="1"/>
            <a:r>
              <a:rPr lang="tr-TR" altLang="tr-CX" sz="1000"/>
              <a:t>(Birincil, ailesel </a:t>
            </a:r>
          </a:p>
          <a:p>
            <a:pPr eaLnBrk="1" hangingPunct="1"/>
            <a:r>
              <a:rPr lang="tr-TR" altLang="tr-CX" sz="1000"/>
              <a:t>otozomal baskın, </a:t>
            </a:r>
          </a:p>
          <a:p>
            <a:pPr eaLnBrk="1" hangingPunct="1"/>
            <a:r>
              <a:rPr lang="tr-TR" altLang="tr-CX" sz="1000"/>
              <a:t>senil, ikincil tipleri)</a:t>
            </a:r>
          </a:p>
          <a:p>
            <a:pPr eaLnBrk="1" hangingPunct="1"/>
            <a:r>
              <a:rPr lang="tr-TR" altLang="tr-CX" sz="1200">
                <a:solidFill>
                  <a:srgbClr val="FF0000"/>
                </a:solidFill>
              </a:rPr>
              <a:t>Gaucher hastalığı *</a:t>
            </a:r>
          </a:p>
          <a:p>
            <a:pPr eaLnBrk="1" hangingPunct="1"/>
            <a:r>
              <a:rPr lang="tr-TR" altLang="tr-CX" sz="1200">
                <a:solidFill>
                  <a:srgbClr val="FF0000"/>
                </a:solidFill>
              </a:rPr>
              <a:t>Hurler hastalığı *</a:t>
            </a:r>
          </a:p>
          <a:p>
            <a:pPr eaLnBrk="1" hangingPunct="1"/>
            <a:r>
              <a:rPr lang="tr-TR" altLang="tr-CX" sz="1200">
                <a:solidFill>
                  <a:srgbClr val="FF0000"/>
                </a:solidFill>
              </a:rPr>
              <a:t>Hunter hastalığı *</a:t>
            </a:r>
          </a:p>
          <a:p>
            <a:pPr eaLnBrk="1" hangingPunct="1"/>
            <a:r>
              <a:rPr lang="tr-TR" altLang="tr-CX"/>
              <a:t>Depo</a:t>
            </a:r>
          </a:p>
          <a:p>
            <a:pPr eaLnBrk="1" hangingPunct="1"/>
            <a:r>
              <a:rPr lang="tr-TR" altLang="tr-CX" sz="1000"/>
              <a:t>(anormal madde birikimi</a:t>
            </a:r>
          </a:p>
          <a:p>
            <a:pPr eaLnBrk="1" hangingPunct="1"/>
            <a:r>
              <a:rPr lang="tr-TR" altLang="tr-CX" sz="1000"/>
              <a:t>Miyosit içinde)</a:t>
            </a:r>
          </a:p>
          <a:p>
            <a:pPr eaLnBrk="1" hangingPunct="1"/>
            <a:r>
              <a:rPr lang="tr-TR" altLang="tr-CX" sz="1200"/>
              <a:t>Hemokromatoz</a:t>
            </a:r>
          </a:p>
          <a:p>
            <a:pPr eaLnBrk="1" hangingPunct="1"/>
            <a:r>
              <a:rPr lang="tr-TR" altLang="tr-CX" sz="1200">
                <a:solidFill>
                  <a:srgbClr val="FF0000"/>
                </a:solidFill>
              </a:rPr>
              <a:t>Fabry hastalığı *</a:t>
            </a:r>
          </a:p>
          <a:p>
            <a:pPr eaLnBrk="1" hangingPunct="1"/>
            <a:r>
              <a:rPr lang="tr-TR" altLang="tr-CX" sz="1200">
                <a:solidFill>
                  <a:srgbClr val="FF0000"/>
                </a:solidFill>
              </a:rPr>
              <a:t>Glikojen depo </a:t>
            </a:r>
            <a:r>
              <a:rPr lang="tr-TR" altLang="tr-CX" sz="1000">
                <a:solidFill>
                  <a:srgbClr val="FF0000"/>
                </a:solidFill>
              </a:rPr>
              <a:t>(tip 2, Pompe)*</a:t>
            </a:r>
          </a:p>
          <a:p>
            <a:pPr eaLnBrk="1" hangingPunct="1"/>
            <a:r>
              <a:rPr lang="tr-TR" altLang="tr-CX" sz="1200">
                <a:solidFill>
                  <a:srgbClr val="FF0000"/>
                </a:solidFill>
              </a:rPr>
              <a:t>Niemann-Pick hastalığı *</a:t>
            </a:r>
          </a:p>
          <a:p>
            <a:pPr eaLnBrk="1" hangingPunct="1"/>
            <a:r>
              <a:rPr lang="tr-TR" altLang="tr-CX"/>
              <a:t>Toksisite</a:t>
            </a:r>
          </a:p>
          <a:p>
            <a:pPr eaLnBrk="1" hangingPunct="1"/>
            <a:r>
              <a:rPr lang="tr-TR" altLang="tr-CX" sz="1200"/>
              <a:t>İlaçlar, ağır metaller,</a:t>
            </a:r>
          </a:p>
          <a:p>
            <a:pPr eaLnBrk="1" hangingPunct="1"/>
            <a:r>
              <a:rPr lang="tr-TR" altLang="tr-CX" sz="1200"/>
              <a:t>kimyasal ajanlar</a:t>
            </a:r>
          </a:p>
          <a:p>
            <a:pPr eaLnBrk="1" hangingPunct="1"/>
            <a:r>
              <a:rPr lang="tr-TR" altLang="tr-CX"/>
              <a:t>Endomiyokardiyal</a:t>
            </a:r>
          </a:p>
          <a:p>
            <a:pPr eaLnBrk="1" hangingPunct="1"/>
            <a:r>
              <a:rPr lang="tr-TR" altLang="tr-CX" sz="1200"/>
              <a:t>EMF</a:t>
            </a:r>
          </a:p>
          <a:p>
            <a:pPr eaLnBrk="1" hangingPunct="1"/>
            <a:r>
              <a:rPr lang="tr-TR" altLang="tr-CX" sz="1200"/>
              <a:t>Hipereozinofilik sendrom</a:t>
            </a:r>
          </a:p>
          <a:p>
            <a:pPr eaLnBrk="1" hangingPunct="1"/>
            <a:r>
              <a:rPr lang="tr-TR" altLang="tr-CX" sz="1000"/>
              <a:t>(Löeffler endokarditi)</a:t>
            </a:r>
          </a:p>
        </p:txBody>
      </p:sp>
      <p:sp>
        <p:nvSpPr>
          <p:cNvPr id="44036" name="Text Box 6">
            <a:extLst>
              <a:ext uri="{FF2B5EF4-FFF2-40B4-BE49-F238E27FC236}">
                <a16:creationId xmlns:a16="http://schemas.microsoft.com/office/drawing/2014/main" id="{6F38F898-3314-1E2F-B654-1F5E9FDFF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500" y="1882775"/>
            <a:ext cx="2608263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CX"/>
              <a:t>İnflamatuvar</a:t>
            </a:r>
          </a:p>
          <a:p>
            <a:pPr eaLnBrk="1" hangingPunct="1"/>
            <a:r>
              <a:rPr lang="tr-TR" altLang="tr-CX" sz="1000"/>
              <a:t>(Granülomatöz)</a:t>
            </a:r>
          </a:p>
          <a:p>
            <a:pPr eaLnBrk="1" hangingPunct="1"/>
            <a:r>
              <a:rPr lang="tr-TR" altLang="tr-CX" sz="1200"/>
              <a:t>Sarkoidoz</a:t>
            </a:r>
          </a:p>
          <a:p>
            <a:pPr eaLnBrk="1" hangingPunct="1"/>
            <a:r>
              <a:rPr lang="tr-TR" altLang="tr-CX"/>
              <a:t>Endokrin</a:t>
            </a:r>
          </a:p>
          <a:p>
            <a:pPr eaLnBrk="1" hangingPunct="1"/>
            <a:r>
              <a:rPr lang="tr-TR" altLang="tr-CX" sz="1200"/>
              <a:t>D.Mellitus *</a:t>
            </a:r>
          </a:p>
          <a:p>
            <a:pPr eaLnBrk="1" hangingPunct="1"/>
            <a:r>
              <a:rPr lang="tr-TR" altLang="tr-CX" sz="1200"/>
              <a:t>Hipertiroidi</a:t>
            </a:r>
          </a:p>
          <a:p>
            <a:pPr eaLnBrk="1" hangingPunct="1"/>
            <a:r>
              <a:rPr lang="tr-TR" altLang="tr-CX" sz="1200"/>
              <a:t>Hipotiroidi</a:t>
            </a:r>
          </a:p>
          <a:p>
            <a:pPr eaLnBrk="1" hangingPunct="1"/>
            <a:r>
              <a:rPr lang="tr-TR" altLang="tr-CX" sz="1200"/>
              <a:t>Hiperparatiroidi</a:t>
            </a:r>
          </a:p>
          <a:p>
            <a:pPr eaLnBrk="1" hangingPunct="1"/>
            <a:r>
              <a:rPr lang="tr-TR" altLang="tr-CX" sz="1200"/>
              <a:t>Feokromositoma</a:t>
            </a:r>
          </a:p>
          <a:p>
            <a:pPr eaLnBrk="1" hangingPunct="1"/>
            <a:r>
              <a:rPr lang="tr-TR" altLang="tr-CX" sz="1200"/>
              <a:t>Akromegali</a:t>
            </a:r>
          </a:p>
          <a:p>
            <a:pPr eaLnBrk="1" hangingPunct="1"/>
            <a:r>
              <a:rPr lang="tr-TR" altLang="tr-CX"/>
              <a:t>Kardiyofasiyal</a:t>
            </a:r>
          </a:p>
          <a:p>
            <a:pPr eaLnBrk="1" hangingPunct="1"/>
            <a:r>
              <a:rPr lang="tr-TR" altLang="tr-CX" sz="1200">
                <a:solidFill>
                  <a:srgbClr val="FF0000"/>
                </a:solidFill>
              </a:rPr>
              <a:t>Noonan sendromu *</a:t>
            </a:r>
          </a:p>
          <a:p>
            <a:pPr eaLnBrk="1" hangingPunct="1"/>
            <a:r>
              <a:rPr lang="tr-TR" altLang="tr-CX" sz="1200">
                <a:solidFill>
                  <a:srgbClr val="FF0000"/>
                </a:solidFill>
              </a:rPr>
              <a:t>Lentiginozis *</a:t>
            </a:r>
          </a:p>
          <a:p>
            <a:pPr eaLnBrk="1" hangingPunct="1"/>
            <a:r>
              <a:rPr lang="tr-TR" altLang="tr-CX"/>
              <a:t>Nöromüsküler/ nörolojik</a:t>
            </a:r>
          </a:p>
          <a:p>
            <a:pPr eaLnBrk="1" hangingPunct="1"/>
            <a:r>
              <a:rPr lang="tr-TR" altLang="tr-CX" sz="1200">
                <a:solidFill>
                  <a:srgbClr val="FF0000"/>
                </a:solidFill>
              </a:rPr>
              <a:t>Friedreich ataksisi *</a:t>
            </a:r>
          </a:p>
          <a:p>
            <a:pPr eaLnBrk="1" hangingPunct="1"/>
            <a:r>
              <a:rPr lang="tr-TR" altLang="tr-CX" sz="1200">
                <a:solidFill>
                  <a:srgbClr val="FF0000"/>
                </a:solidFill>
              </a:rPr>
              <a:t>Duchenne-Becker distrofisi *</a:t>
            </a:r>
          </a:p>
          <a:p>
            <a:pPr eaLnBrk="1" hangingPunct="1"/>
            <a:r>
              <a:rPr lang="tr-TR" altLang="tr-CX" sz="1200">
                <a:solidFill>
                  <a:srgbClr val="FF0000"/>
                </a:solidFill>
              </a:rPr>
              <a:t>Emery-Dreifuss distrofisi *</a:t>
            </a:r>
          </a:p>
          <a:p>
            <a:pPr eaLnBrk="1" hangingPunct="1"/>
            <a:r>
              <a:rPr lang="tr-TR" altLang="tr-CX" sz="1200">
                <a:solidFill>
                  <a:srgbClr val="FF0000"/>
                </a:solidFill>
              </a:rPr>
              <a:t>Miyotonik distrofi *</a:t>
            </a:r>
          </a:p>
          <a:p>
            <a:pPr eaLnBrk="1" hangingPunct="1"/>
            <a:r>
              <a:rPr lang="tr-TR" altLang="tr-CX" sz="1200">
                <a:solidFill>
                  <a:srgbClr val="FF0000"/>
                </a:solidFill>
              </a:rPr>
              <a:t>Nörofibromatoz *</a:t>
            </a:r>
          </a:p>
          <a:p>
            <a:pPr eaLnBrk="1" hangingPunct="1"/>
            <a:r>
              <a:rPr lang="tr-TR" altLang="tr-CX" sz="1200">
                <a:solidFill>
                  <a:srgbClr val="FF0000"/>
                </a:solidFill>
              </a:rPr>
              <a:t>Tüberoz skleroz *</a:t>
            </a:r>
          </a:p>
          <a:p>
            <a:pPr eaLnBrk="1" hangingPunct="1"/>
            <a:endParaRPr lang="tr-TR" altLang="tr-CX"/>
          </a:p>
        </p:txBody>
      </p:sp>
      <p:sp>
        <p:nvSpPr>
          <p:cNvPr id="44037" name="Text Box 7">
            <a:extLst>
              <a:ext uri="{FF2B5EF4-FFF2-40B4-BE49-F238E27FC236}">
                <a16:creationId xmlns:a16="http://schemas.microsoft.com/office/drawing/2014/main" id="{98DDE1FE-EAD8-4B9F-D956-9F067485E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9788" y="1936750"/>
            <a:ext cx="2711450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CX"/>
              <a:t>Besinsel eksiklik</a:t>
            </a:r>
          </a:p>
          <a:p>
            <a:pPr eaLnBrk="1" hangingPunct="1"/>
            <a:r>
              <a:rPr lang="tr-TR" altLang="tr-CX" sz="1200"/>
              <a:t>Beriberi </a:t>
            </a:r>
            <a:r>
              <a:rPr lang="tr-TR" altLang="tr-CX" sz="1000"/>
              <a:t>(tiyamin), </a:t>
            </a:r>
            <a:r>
              <a:rPr lang="tr-TR" altLang="tr-CX" sz="1200"/>
              <a:t>pellagra, skorbüt,</a:t>
            </a:r>
          </a:p>
          <a:p>
            <a:pPr eaLnBrk="1" hangingPunct="1"/>
            <a:r>
              <a:rPr lang="tr-TR" altLang="tr-CX" sz="1200"/>
              <a:t>selenyum </a:t>
            </a:r>
            <a:r>
              <a:rPr lang="tr-TR" altLang="tr-CX" sz="1000"/>
              <a:t>(Keshan hast.), karnitin, </a:t>
            </a:r>
          </a:p>
          <a:p>
            <a:pPr eaLnBrk="1" hangingPunct="1"/>
            <a:r>
              <a:rPr lang="tr-TR" altLang="tr-CX" sz="1000"/>
              <a:t>kwashiorkor</a:t>
            </a:r>
          </a:p>
          <a:p>
            <a:pPr eaLnBrk="1" hangingPunct="1"/>
            <a:r>
              <a:rPr lang="tr-TR" altLang="tr-CX" sz="1000"/>
              <a:t> </a:t>
            </a:r>
            <a:r>
              <a:rPr lang="tr-TR" altLang="tr-CX"/>
              <a:t>otoimmün/kollajen</a:t>
            </a:r>
          </a:p>
          <a:p>
            <a:pPr eaLnBrk="1" hangingPunct="1"/>
            <a:r>
              <a:rPr lang="tr-TR" altLang="tr-CX" sz="1200"/>
              <a:t>SLE</a:t>
            </a:r>
          </a:p>
          <a:p>
            <a:pPr eaLnBrk="1" hangingPunct="1"/>
            <a:r>
              <a:rPr lang="tr-TR" altLang="tr-CX" sz="1200"/>
              <a:t>Dermatomiyozit</a:t>
            </a:r>
          </a:p>
          <a:p>
            <a:pPr eaLnBrk="1" hangingPunct="1"/>
            <a:r>
              <a:rPr lang="tr-TR" altLang="tr-CX" sz="1200"/>
              <a:t>Rumatoid artrit</a:t>
            </a:r>
          </a:p>
          <a:p>
            <a:pPr eaLnBrk="1" hangingPunct="1"/>
            <a:r>
              <a:rPr lang="tr-TR" altLang="tr-CX" sz="1200"/>
              <a:t>Skleroderma</a:t>
            </a:r>
          </a:p>
          <a:p>
            <a:pPr eaLnBrk="1" hangingPunct="1"/>
            <a:r>
              <a:rPr lang="tr-TR" altLang="tr-CX" sz="1200"/>
              <a:t>Poliarteritis nodoza</a:t>
            </a:r>
          </a:p>
          <a:p>
            <a:pPr eaLnBrk="1" hangingPunct="1"/>
            <a:r>
              <a:rPr lang="tr-TR" altLang="tr-CX"/>
              <a:t>Elektrolit dengesizliği</a:t>
            </a:r>
          </a:p>
          <a:p>
            <a:pPr eaLnBrk="1" hangingPunct="1"/>
            <a:r>
              <a:rPr lang="tr-TR" altLang="tr-CX"/>
              <a:t>Kanser tedavisi sonrası</a:t>
            </a:r>
          </a:p>
          <a:p>
            <a:pPr eaLnBrk="1" hangingPunct="1"/>
            <a:r>
              <a:rPr lang="tr-TR" altLang="tr-CX" sz="1200"/>
              <a:t>Antrasiklinler </a:t>
            </a:r>
            <a:r>
              <a:rPr lang="tr-TR" altLang="tr-CX" sz="1000"/>
              <a:t>doksurubisin (= adriyamisin),</a:t>
            </a:r>
          </a:p>
          <a:p>
            <a:pPr eaLnBrk="1" hangingPunct="1"/>
            <a:r>
              <a:rPr lang="tr-TR" altLang="tr-CX" sz="1000"/>
              <a:t>daunorubisin</a:t>
            </a:r>
          </a:p>
          <a:p>
            <a:pPr eaLnBrk="1" hangingPunct="1"/>
            <a:r>
              <a:rPr lang="tr-TR" altLang="tr-CX" sz="1200"/>
              <a:t>Siklofosfamid</a:t>
            </a:r>
          </a:p>
          <a:p>
            <a:pPr eaLnBrk="1" hangingPunct="1"/>
            <a:r>
              <a:rPr lang="tr-TR" altLang="tr-CX" sz="1200"/>
              <a:t>Trastuzumab</a:t>
            </a:r>
          </a:p>
          <a:p>
            <a:pPr eaLnBrk="1" hangingPunct="1"/>
            <a:r>
              <a:rPr lang="tr-TR" altLang="tr-CX" sz="1200"/>
              <a:t>Radyasyon</a:t>
            </a:r>
          </a:p>
          <a:p>
            <a:pPr eaLnBrk="1" hangingPunct="1"/>
            <a:endParaRPr lang="tr-TR" altLang="tr-CX" sz="1000"/>
          </a:p>
          <a:p>
            <a:pPr eaLnBrk="1" hangingPunct="1"/>
            <a:endParaRPr lang="tr-TR" altLang="tr-CX" sz="1200"/>
          </a:p>
          <a:p>
            <a:pPr eaLnBrk="1" hangingPunct="1"/>
            <a:endParaRPr lang="tr-TR" altLang="tr-CX" sz="1200"/>
          </a:p>
          <a:p>
            <a:pPr eaLnBrk="1" hangingPunct="1"/>
            <a:endParaRPr lang="tr-TR" altLang="tr-CX" sz="1200"/>
          </a:p>
        </p:txBody>
      </p:sp>
      <p:sp>
        <p:nvSpPr>
          <p:cNvPr id="44038" name="Text Box 8">
            <a:extLst>
              <a:ext uri="{FF2B5EF4-FFF2-40B4-BE49-F238E27FC236}">
                <a16:creationId xmlns:a16="http://schemas.microsoft.com/office/drawing/2014/main" id="{B8D1ABEE-8AF1-5B00-02D5-209D78379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9163" y="6034088"/>
            <a:ext cx="1787525" cy="27463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CX" sz="1200">
                <a:solidFill>
                  <a:schemeClr val="bg1"/>
                </a:solidFill>
              </a:rPr>
              <a:t>*  Genetik (ailesel) orijin</a:t>
            </a: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24575BE9-7282-53EC-2075-BCA8C67FD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765175"/>
            <a:ext cx="8434387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>
            <a:extLst>
              <a:ext uri="{FF2B5EF4-FFF2-40B4-BE49-F238E27FC236}">
                <a16:creationId xmlns:a16="http://schemas.microsoft.com/office/drawing/2014/main" id="{896977BC-2F8B-E775-8036-2F47F7CAC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213" y="5608638"/>
            <a:ext cx="19335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Dikdörtgen">
            <a:extLst>
              <a:ext uri="{FF2B5EF4-FFF2-40B4-BE49-F238E27FC236}">
                <a16:creationId xmlns:a16="http://schemas.microsoft.com/office/drawing/2014/main" id="{78F86664-5BD0-F1C5-E324-0B22641731EE}"/>
              </a:ext>
            </a:extLst>
          </p:cNvPr>
          <p:cNvSpPr/>
          <p:nvPr/>
        </p:nvSpPr>
        <p:spPr>
          <a:xfrm>
            <a:off x="3995738" y="2636838"/>
            <a:ext cx="576262" cy="2159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800" dirty="0" err="1"/>
              <a:t>Dilate</a:t>
            </a:r>
            <a:endParaRPr lang="tr-TR" sz="800" dirty="0"/>
          </a:p>
        </p:txBody>
      </p:sp>
      <p:sp>
        <p:nvSpPr>
          <p:cNvPr id="5" name="4 Dikdörtgen">
            <a:extLst>
              <a:ext uri="{FF2B5EF4-FFF2-40B4-BE49-F238E27FC236}">
                <a16:creationId xmlns:a16="http://schemas.microsoft.com/office/drawing/2014/main" id="{EC1CDF8A-98AC-67BC-D0E4-8E642A69D869}"/>
              </a:ext>
            </a:extLst>
          </p:cNvPr>
          <p:cNvSpPr/>
          <p:nvPr/>
        </p:nvSpPr>
        <p:spPr>
          <a:xfrm>
            <a:off x="7164388" y="2636838"/>
            <a:ext cx="576262" cy="2159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1000" dirty="0"/>
              <a:t>HKM</a:t>
            </a:r>
          </a:p>
        </p:txBody>
      </p:sp>
      <p:sp>
        <p:nvSpPr>
          <p:cNvPr id="6" name="5 Dikdörtgen">
            <a:extLst>
              <a:ext uri="{FF2B5EF4-FFF2-40B4-BE49-F238E27FC236}">
                <a16:creationId xmlns:a16="http://schemas.microsoft.com/office/drawing/2014/main" id="{9479226B-FC93-DDA2-E6D3-F4AE1EC9A79E}"/>
              </a:ext>
            </a:extLst>
          </p:cNvPr>
          <p:cNvSpPr/>
          <p:nvPr/>
        </p:nvSpPr>
        <p:spPr>
          <a:xfrm>
            <a:off x="1116013" y="4941888"/>
            <a:ext cx="503237" cy="28733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1000" dirty="0"/>
              <a:t>RKM</a:t>
            </a:r>
          </a:p>
        </p:txBody>
      </p:sp>
      <p:sp>
        <p:nvSpPr>
          <p:cNvPr id="7" name="6 Dikdörtgen">
            <a:extLst>
              <a:ext uri="{FF2B5EF4-FFF2-40B4-BE49-F238E27FC236}">
                <a16:creationId xmlns:a16="http://schemas.microsoft.com/office/drawing/2014/main" id="{F6560F37-9689-3202-EB92-98CC44A1CCDD}"/>
              </a:ext>
            </a:extLst>
          </p:cNvPr>
          <p:cNvSpPr/>
          <p:nvPr/>
        </p:nvSpPr>
        <p:spPr>
          <a:xfrm>
            <a:off x="4211638" y="4941888"/>
            <a:ext cx="936625" cy="28733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1000" dirty="0"/>
              <a:t>ARVD</a:t>
            </a:r>
          </a:p>
        </p:txBody>
      </p:sp>
      <p:sp>
        <p:nvSpPr>
          <p:cNvPr id="8" name="7 Dikdörtgen">
            <a:extLst>
              <a:ext uri="{FF2B5EF4-FFF2-40B4-BE49-F238E27FC236}">
                <a16:creationId xmlns:a16="http://schemas.microsoft.com/office/drawing/2014/main" id="{C3E19106-7181-B587-7758-072AF406EBB7}"/>
              </a:ext>
            </a:extLst>
          </p:cNvPr>
          <p:cNvSpPr/>
          <p:nvPr/>
        </p:nvSpPr>
        <p:spPr>
          <a:xfrm>
            <a:off x="7380288" y="5013325"/>
            <a:ext cx="1439862" cy="28733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1000" dirty="0"/>
              <a:t>Sınıflandırılamayan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3 Veri Yer Tutucusu">
            <a:extLst>
              <a:ext uri="{FF2B5EF4-FFF2-40B4-BE49-F238E27FC236}">
                <a16:creationId xmlns:a16="http://schemas.microsoft.com/office/drawing/2014/main" id="{8631D781-3459-B646-6995-E7C54DFE54D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8076DCE-6868-0848-B5A9-B00AB4EC01C3}" type="datetime1">
              <a:rPr lang="tr-TR" altLang="tr-CX" smtClean="0"/>
              <a:pPr eaLnBrk="1" hangingPunct="1"/>
              <a:t>16.01.2024</a:t>
            </a:fld>
            <a:endParaRPr lang="tr-TR" altLang="tr-CX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1F021343-E9CD-BE91-3BC8-43554F322A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CX"/>
              <a:t>Dilate kardiyomiyopati</a:t>
            </a:r>
            <a:endParaRPr lang="en-US" altLang="tr-CX"/>
          </a:p>
        </p:txBody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6BA01940-F94F-50A8-3627-DCC8908D8C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tr-TR" altLang="tr-CX" sz="2400">
                <a:solidFill>
                  <a:srgbClr val="FF3300"/>
                </a:solidFill>
              </a:rPr>
              <a:t>Klinik tanım</a:t>
            </a:r>
            <a:r>
              <a:rPr lang="tr-TR" altLang="tr-CX" sz="2400"/>
              <a:t>;</a:t>
            </a:r>
          </a:p>
          <a:p>
            <a:pPr eaLnBrk="1" hangingPunct="1">
              <a:buFontTx/>
              <a:buNone/>
            </a:pPr>
            <a:r>
              <a:rPr lang="tr-TR" altLang="tr-CX" sz="2400"/>
              <a:t>   Gerek primer ve gerekse sekonder DKMP, kronik kalp yetersizliği klinik sendromunun en büyük nedenidir (miyokart hastalığına bağlı) ve kendisi;</a:t>
            </a:r>
          </a:p>
          <a:p>
            <a:pPr eaLnBrk="1" hangingPunct="1"/>
            <a:endParaRPr lang="tr-TR" altLang="tr-CX" sz="2400"/>
          </a:p>
          <a:p>
            <a:pPr eaLnBrk="1" hangingPunct="1">
              <a:buFontTx/>
              <a:buNone/>
            </a:pPr>
            <a:r>
              <a:rPr lang="tr-TR" altLang="tr-CX" sz="2400"/>
              <a:t>   İlerleyici kalp yetersizliği, tekrarlayan tromboemboliler ve fatal aritmiler ile seyreden bir sendrom”dur</a:t>
            </a:r>
            <a:r>
              <a:rPr lang="tr-TR" altLang="tr-CX"/>
              <a:t>.</a:t>
            </a:r>
            <a:endParaRPr lang="en-US" altLang="tr-CX"/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 descr="tablo içeren bir resim&#10;&#10;Açıklama otomatik olarak oluşturuldu">
            <a:extLst>
              <a:ext uri="{FF2B5EF4-FFF2-40B4-BE49-F238E27FC236}">
                <a16:creationId xmlns:a16="http://schemas.microsoft.com/office/drawing/2014/main" id="{AC5DB16D-8B65-CB40-9B3D-5E84B11EE0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4996" y="1339850"/>
            <a:ext cx="8074009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63541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328BF45-F407-714B-8F15-CBA702D7B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7" y="1296162"/>
            <a:ext cx="3796883" cy="1124712"/>
          </a:xfrm>
        </p:spPr>
        <p:txBody>
          <a:bodyPr>
            <a:normAutofit/>
          </a:bodyPr>
          <a:lstStyle/>
          <a:p>
            <a:r>
              <a:rPr lang="tr-C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Etiyoloji</a:t>
            </a:r>
          </a:p>
        </p:txBody>
      </p:sp>
      <p:sp>
        <p:nvSpPr>
          <p:cNvPr id="11" name="İçerik Yer Tutucusu 10">
            <a:extLst>
              <a:ext uri="{FF2B5EF4-FFF2-40B4-BE49-F238E27FC236}">
                <a16:creationId xmlns:a16="http://schemas.microsoft.com/office/drawing/2014/main" id="{ED4DE450-9E1B-854C-8846-52D5FB04F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7" y="2571750"/>
            <a:ext cx="3810924" cy="2948940"/>
          </a:xfrm>
        </p:spPr>
        <p:txBody>
          <a:bodyPr>
            <a:normAutofit/>
          </a:bodyPr>
          <a:lstStyle/>
          <a:p>
            <a:r>
              <a:rPr lang="tr-CX" sz="12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Genetik: titin, nöromusküler hastalıklar,Sendromlar</a:t>
            </a:r>
          </a:p>
          <a:p>
            <a:r>
              <a:rPr lang="tr-CX" sz="12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Enfeksiyon:  Viral,bakteriyel,mantar,parazit</a:t>
            </a:r>
          </a:p>
          <a:p>
            <a:r>
              <a:rPr lang="tr-CX" sz="12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Toksik: etanol, kokain,demir</a:t>
            </a:r>
          </a:p>
          <a:p>
            <a:r>
              <a:rPr lang="tr-CX" sz="12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Elektrolit bozuklukları: Hipokalsemi</a:t>
            </a:r>
          </a:p>
          <a:p>
            <a:r>
              <a:rPr lang="tr-CX" sz="12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Endokrin bozukluk: Akromegali</a:t>
            </a:r>
          </a:p>
          <a:p>
            <a:r>
              <a:rPr lang="tr-CX" sz="12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Beslenme bozuklukları: selenyum,tiamin,karnitin esksikliği</a:t>
            </a:r>
          </a:p>
          <a:p>
            <a:r>
              <a:rPr lang="tr-CX" sz="12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Otoimmün: Organ-spesifik ( inflamatuar)</a:t>
            </a:r>
          </a:p>
          <a:p>
            <a:r>
              <a:rPr lang="tr-CX" sz="12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İlaç: Antineoplasitk,psikiatrik</a:t>
            </a:r>
          </a:p>
          <a:p>
            <a:r>
              <a:rPr lang="tr-CX" sz="12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Taşikardiyomiytopati</a:t>
            </a:r>
          </a:p>
          <a:p>
            <a:r>
              <a:rPr lang="tr-CX" sz="12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Peripartum kardiyomiyopati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11FBA17-CF1B-054A-B0AD-B1D956737E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97" b="4828"/>
          <a:stretch/>
        </p:blipFill>
        <p:spPr>
          <a:xfrm>
            <a:off x="5658013" y="2605325"/>
            <a:ext cx="3005928" cy="164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37028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CAF9FF8-04F7-A1E3-4B59-18E2F6AE7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CX"/>
          </a:p>
        </p:txBody>
      </p:sp>
      <p:pic>
        <p:nvPicPr>
          <p:cNvPr id="6" name="İçerik Yer Tutucusu 5" descr="metin, anten içeren bir resim&#10;&#10;Açıklama otomatik olarak oluşturuldu">
            <a:extLst>
              <a:ext uri="{FF2B5EF4-FFF2-40B4-BE49-F238E27FC236}">
                <a16:creationId xmlns:a16="http://schemas.microsoft.com/office/drawing/2014/main" id="{6D9CD300-4EB7-5121-8EFD-0031CF7BD3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62702"/>
            <a:ext cx="8229600" cy="3800959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0805F40-4192-2C5C-BC95-4416E3676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A87517-BCFF-CC4A-8A80-39F499F64891}" type="datetime1">
              <a:rPr lang="tr-TR" smtClean="0"/>
              <a:pPr>
                <a:defRPr/>
              </a:pPr>
              <a:t>16.01.2024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8257511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>
            <a:extLst>
              <a:ext uri="{FF2B5EF4-FFF2-40B4-BE49-F238E27FC236}">
                <a16:creationId xmlns:a16="http://schemas.microsoft.com/office/drawing/2014/main" id="{3EFCE4D7-C92B-56D2-F107-290D1CA5BD8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066800" y="857250"/>
            <a:ext cx="7772400" cy="5543550"/>
          </a:xfrm>
        </p:spPr>
        <p:txBody>
          <a:bodyPr/>
          <a:lstStyle/>
          <a:p>
            <a:pPr marL="365125" indent="-282575" eaLnBrk="1" hangingPunct="1">
              <a:lnSpc>
                <a:spcPct val="80000"/>
              </a:lnSpc>
              <a:buFontTx/>
              <a:buNone/>
            </a:pPr>
            <a:r>
              <a:rPr lang="tr-TR" altLang="tr-CX" sz="2200" b="1">
                <a:solidFill>
                  <a:srgbClr val="FF0000"/>
                </a:solidFill>
                <a:latin typeface="Cambria" panose="02040503050406030204" pitchFamily="18" charset="0"/>
              </a:rPr>
              <a:t>                          </a:t>
            </a:r>
            <a:r>
              <a:rPr lang="tr-TR" altLang="tr-CX" sz="22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         </a:t>
            </a:r>
            <a:r>
              <a:rPr lang="tr-TR" altLang="tr-CX" sz="3500" b="1">
                <a:solidFill>
                  <a:srgbClr val="FF0000"/>
                </a:solidFill>
                <a:latin typeface="Cambria" panose="02040503050406030204" pitchFamily="18" charset="0"/>
              </a:rPr>
              <a:t>VİRAL</a:t>
            </a:r>
            <a:endParaRPr lang="en-GB" altLang="tr-CX" sz="3500" b="1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marL="365125" indent="-282575" eaLnBrk="1" hangingPunct="1">
              <a:lnSpc>
                <a:spcPct val="80000"/>
              </a:lnSpc>
            </a:pPr>
            <a:r>
              <a:rPr lang="tr-TR" altLang="tr-CX" sz="2200" b="1">
                <a:latin typeface="Cambria" panose="02040503050406030204" pitchFamily="18" charset="0"/>
                <a:cs typeface="Times New Roman" panose="02020603050405020304" pitchFamily="18" charset="0"/>
              </a:rPr>
              <a:t>Coxsackie virus A                     </a:t>
            </a:r>
            <a:r>
              <a:rPr lang="tr-TR" altLang="tr-CX" sz="2200">
                <a:latin typeface="Cambria" panose="02040503050406030204" pitchFamily="18" charset="0"/>
                <a:cs typeface="Times New Roman" panose="02020603050405020304" pitchFamily="18" charset="0"/>
              </a:rPr>
              <a:t>Arboviruslar</a:t>
            </a:r>
            <a:endParaRPr lang="en-GB" altLang="tr-CX" sz="220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>
              <a:lnSpc>
                <a:spcPct val="80000"/>
              </a:lnSpc>
            </a:pPr>
            <a:r>
              <a:rPr lang="tr-TR" altLang="tr-CX" sz="2200" b="1">
                <a:latin typeface="Cambria" panose="02040503050406030204" pitchFamily="18" charset="0"/>
                <a:cs typeface="Times New Roman" panose="02020603050405020304" pitchFamily="18" charset="0"/>
              </a:rPr>
              <a:t>Coxsackie virus B</a:t>
            </a:r>
            <a:r>
              <a:rPr lang="tr-TR" altLang="tr-CX" sz="2200">
                <a:latin typeface="Cambria" panose="02040503050406030204" pitchFamily="18" charset="0"/>
                <a:cs typeface="Times New Roman" panose="02020603050405020304" pitchFamily="18" charset="0"/>
              </a:rPr>
              <a:t>                     Hepatit virusları</a:t>
            </a:r>
            <a:endParaRPr lang="en-GB" altLang="tr-CX" sz="220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>
              <a:lnSpc>
                <a:spcPct val="80000"/>
              </a:lnSpc>
            </a:pPr>
            <a:r>
              <a:rPr lang="tr-TR" altLang="tr-CX" sz="2200" b="1">
                <a:latin typeface="Cambria" panose="02040503050406030204" pitchFamily="18" charset="0"/>
                <a:cs typeface="Times New Roman" panose="02020603050405020304" pitchFamily="18" charset="0"/>
              </a:rPr>
              <a:t>Echovirus</a:t>
            </a:r>
            <a:r>
              <a:rPr lang="tr-TR" altLang="tr-CX" sz="2200">
                <a:latin typeface="Cambria" panose="02040503050406030204" pitchFamily="18" charset="0"/>
                <a:cs typeface="Times New Roman" panose="02020603050405020304" pitchFamily="18" charset="0"/>
              </a:rPr>
              <a:t>                                     İnfluenza </a:t>
            </a:r>
            <a:endParaRPr lang="en-GB" altLang="tr-CX" sz="220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>
              <a:lnSpc>
                <a:spcPct val="80000"/>
              </a:lnSpc>
            </a:pPr>
            <a:r>
              <a:rPr lang="tr-TR" altLang="tr-CX" sz="2200" b="1">
                <a:latin typeface="Cambria" panose="02040503050406030204" pitchFamily="18" charset="0"/>
                <a:cs typeface="Times New Roman" panose="02020603050405020304" pitchFamily="18" charset="0"/>
              </a:rPr>
              <a:t>Adenoviruslar                            </a:t>
            </a:r>
            <a:r>
              <a:rPr lang="tr-TR" altLang="tr-CX" sz="2200">
                <a:latin typeface="Cambria" panose="02040503050406030204" pitchFamily="18" charset="0"/>
                <a:cs typeface="Times New Roman" panose="02020603050405020304" pitchFamily="18" charset="0"/>
              </a:rPr>
              <a:t>HIV</a:t>
            </a:r>
            <a:endParaRPr lang="tr-TR" altLang="tr-CX" sz="2200" b="1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>
              <a:lnSpc>
                <a:spcPct val="80000"/>
              </a:lnSpc>
            </a:pPr>
            <a:r>
              <a:rPr lang="tr-TR" altLang="tr-CX" sz="2200">
                <a:latin typeface="Cambria" panose="02040503050406030204" pitchFamily="18" charset="0"/>
                <a:cs typeface="Times New Roman" panose="02020603050405020304" pitchFamily="18" charset="0"/>
              </a:rPr>
              <a:t>Rubella</a:t>
            </a:r>
            <a:endParaRPr lang="en-GB" altLang="tr-CX" sz="220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>
              <a:lnSpc>
                <a:spcPct val="80000"/>
              </a:lnSpc>
            </a:pPr>
            <a:r>
              <a:rPr lang="tr-TR" altLang="tr-CX" sz="2200">
                <a:latin typeface="Cambria" panose="02040503050406030204" pitchFamily="18" charset="0"/>
                <a:cs typeface="Times New Roman" panose="02020603050405020304" pitchFamily="18" charset="0"/>
              </a:rPr>
              <a:t>Varicella</a:t>
            </a:r>
            <a:endParaRPr lang="en-GB" altLang="tr-CX" sz="220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>
              <a:lnSpc>
                <a:spcPct val="80000"/>
              </a:lnSpc>
            </a:pPr>
            <a:r>
              <a:rPr lang="tr-TR" altLang="tr-CX" sz="2200">
                <a:latin typeface="Cambria" panose="02040503050406030204" pitchFamily="18" charset="0"/>
                <a:cs typeface="Times New Roman" panose="02020603050405020304" pitchFamily="18" charset="0"/>
              </a:rPr>
              <a:t>Kızamık</a:t>
            </a:r>
            <a:endParaRPr lang="en-GB" altLang="tr-CX" sz="220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>
              <a:lnSpc>
                <a:spcPct val="80000"/>
              </a:lnSpc>
            </a:pPr>
            <a:r>
              <a:rPr lang="tr-TR" altLang="tr-CX" sz="2200">
                <a:latin typeface="Cambria" panose="02040503050406030204" pitchFamily="18" charset="0"/>
                <a:cs typeface="Times New Roman" panose="02020603050405020304" pitchFamily="18" charset="0"/>
              </a:rPr>
              <a:t>Kabakulak</a:t>
            </a:r>
            <a:endParaRPr lang="en-GB" altLang="tr-CX" sz="220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>
              <a:lnSpc>
                <a:spcPct val="80000"/>
              </a:lnSpc>
            </a:pPr>
            <a:r>
              <a:rPr lang="tr-TR" altLang="tr-CX" sz="2200">
                <a:latin typeface="Cambria" panose="02040503050406030204" pitchFamily="18" charset="0"/>
                <a:cs typeface="Times New Roman" panose="02020603050405020304" pitchFamily="18" charset="0"/>
              </a:rPr>
              <a:t>EBV</a:t>
            </a:r>
            <a:endParaRPr lang="en-GB" altLang="tr-CX" sz="220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>
              <a:lnSpc>
                <a:spcPct val="80000"/>
              </a:lnSpc>
            </a:pPr>
            <a:r>
              <a:rPr lang="tr-TR" altLang="tr-CX" sz="2200">
                <a:latin typeface="Cambria" panose="02040503050406030204" pitchFamily="18" charset="0"/>
                <a:cs typeface="Times New Roman" panose="02020603050405020304" pitchFamily="18" charset="0"/>
              </a:rPr>
              <a:t>CMV</a:t>
            </a:r>
            <a:endParaRPr lang="en-GB" altLang="tr-CX" sz="220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>
              <a:lnSpc>
                <a:spcPct val="80000"/>
              </a:lnSpc>
            </a:pPr>
            <a:r>
              <a:rPr lang="tr-TR" altLang="tr-CX" sz="2200">
                <a:latin typeface="Cambria" panose="02040503050406030204" pitchFamily="18" charset="0"/>
                <a:cs typeface="Times New Roman" panose="02020603050405020304" pitchFamily="18" charset="0"/>
              </a:rPr>
              <a:t>Rhinoviruslar</a:t>
            </a:r>
            <a:endParaRPr lang="en-GB" altLang="tr-CX" sz="220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>
              <a:lnSpc>
                <a:spcPct val="80000"/>
              </a:lnSpc>
            </a:pPr>
            <a:endParaRPr lang="en-US" altLang="tr-CX" sz="2200"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91715474-54A8-8C48-B4AE-B467C3DAF0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600" y="1691005"/>
            <a:ext cx="8178800" cy="3475988"/>
          </a:xfrm>
          <a:prstGeom prst="rect">
            <a:avLst/>
          </a:prstGeom>
        </p:spPr>
      </p:pic>
      <p:sp>
        <p:nvSpPr>
          <p:cNvPr id="7" name="6 Köşeli Yıldız 6">
            <a:extLst>
              <a:ext uri="{FF2B5EF4-FFF2-40B4-BE49-F238E27FC236}">
                <a16:creationId xmlns:a16="http://schemas.microsoft.com/office/drawing/2014/main" id="{036A0138-EE09-F54C-A013-09D195EE647B}"/>
              </a:ext>
            </a:extLst>
          </p:cNvPr>
          <p:cNvSpPr/>
          <p:nvPr/>
        </p:nvSpPr>
        <p:spPr>
          <a:xfrm>
            <a:off x="7975600" y="3714341"/>
            <a:ext cx="685800" cy="685800"/>
          </a:xfrm>
          <a:prstGeom prst="star6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CX"/>
          </a:p>
        </p:txBody>
      </p:sp>
    </p:spTree>
    <p:extLst>
      <p:ext uri="{BB962C8B-B14F-4D97-AF65-F5344CB8AC3E}">
        <p14:creationId xmlns:p14="http://schemas.microsoft.com/office/powerpoint/2010/main" val="342806691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5A885E6-D7D2-5247-991B-19026B4CB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CX" dirty="0"/>
          </a:p>
        </p:txBody>
      </p:sp>
      <p:pic>
        <p:nvPicPr>
          <p:cNvPr id="6" name="İçerik Yer Tutucusu 5" descr="tablo içeren bir resim&#10;&#10;Açıklama otomatik olarak oluşturuldu">
            <a:extLst>
              <a:ext uri="{FF2B5EF4-FFF2-40B4-BE49-F238E27FC236}">
                <a16:creationId xmlns:a16="http://schemas.microsoft.com/office/drawing/2014/main" id="{0C279E1D-5D19-2347-AC7B-73DA32B924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4777" y="1368028"/>
            <a:ext cx="6379535" cy="4358879"/>
          </a:xfrm>
        </p:spPr>
      </p:pic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3CF5368E-D419-F145-B2AB-68370CB4474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CX" dirty="0"/>
          </a:p>
        </p:txBody>
      </p:sp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41D40153-6BEA-BF43-BBB3-5B59224BF1C1}"/>
              </a:ext>
            </a:extLst>
          </p:cNvPr>
          <p:cNvCxnSpPr>
            <a:cxnSpLocks/>
          </p:cNvCxnSpPr>
          <p:nvPr/>
        </p:nvCxnSpPr>
        <p:spPr>
          <a:xfrm>
            <a:off x="3581401" y="2597150"/>
            <a:ext cx="14224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Düz Bağlayıcı 15">
            <a:extLst>
              <a:ext uri="{FF2B5EF4-FFF2-40B4-BE49-F238E27FC236}">
                <a16:creationId xmlns:a16="http://schemas.microsoft.com/office/drawing/2014/main" id="{5568AFA6-1767-7E4C-B70B-C079B3ED9D48}"/>
              </a:ext>
            </a:extLst>
          </p:cNvPr>
          <p:cNvCxnSpPr>
            <a:cxnSpLocks/>
          </p:cNvCxnSpPr>
          <p:nvPr/>
        </p:nvCxnSpPr>
        <p:spPr>
          <a:xfrm>
            <a:off x="3587751" y="2724149"/>
            <a:ext cx="14224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Düz Bağlayıcı 17">
            <a:extLst>
              <a:ext uri="{FF2B5EF4-FFF2-40B4-BE49-F238E27FC236}">
                <a16:creationId xmlns:a16="http://schemas.microsoft.com/office/drawing/2014/main" id="{9040C369-FF4B-8145-8B24-09FF79C3774C}"/>
              </a:ext>
            </a:extLst>
          </p:cNvPr>
          <p:cNvCxnSpPr>
            <a:cxnSpLocks/>
          </p:cNvCxnSpPr>
          <p:nvPr/>
        </p:nvCxnSpPr>
        <p:spPr>
          <a:xfrm>
            <a:off x="3587751" y="3016250"/>
            <a:ext cx="14224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Düz Bağlayıcı 18">
            <a:extLst>
              <a:ext uri="{FF2B5EF4-FFF2-40B4-BE49-F238E27FC236}">
                <a16:creationId xmlns:a16="http://schemas.microsoft.com/office/drawing/2014/main" id="{9E314075-922A-9C43-8CB2-8E2C3E10C5C9}"/>
              </a:ext>
            </a:extLst>
          </p:cNvPr>
          <p:cNvCxnSpPr>
            <a:cxnSpLocks/>
          </p:cNvCxnSpPr>
          <p:nvPr/>
        </p:nvCxnSpPr>
        <p:spPr>
          <a:xfrm>
            <a:off x="3581401" y="3790949"/>
            <a:ext cx="2540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Düz Bağlayıcı 19">
            <a:extLst>
              <a:ext uri="{FF2B5EF4-FFF2-40B4-BE49-F238E27FC236}">
                <a16:creationId xmlns:a16="http://schemas.microsoft.com/office/drawing/2014/main" id="{A895C006-2EC1-C545-8E9F-DFD0281EFA77}"/>
              </a:ext>
            </a:extLst>
          </p:cNvPr>
          <p:cNvCxnSpPr>
            <a:cxnSpLocks/>
          </p:cNvCxnSpPr>
          <p:nvPr/>
        </p:nvCxnSpPr>
        <p:spPr>
          <a:xfrm>
            <a:off x="3632201" y="4298950"/>
            <a:ext cx="224789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Düz Bağlayıcı 23">
            <a:extLst>
              <a:ext uri="{FF2B5EF4-FFF2-40B4-BE49-F238E27FC236}">
                <a16:creationId xmlns:a16="http://schemas.microsoft.com/office/drawing/2014/main" id="{CDF78CCB-F982-D34B-A50A-84093F37F05B}"/>
              </a:ext>
            </a:extLst>
          </p:cNvPr>
          <p:cNvCxnSpPr>
            <a:cxnSpLocks/>
          </p:cNvCxnSpPr>
          <p:nvPr/>
        </p:nvCxnSpPr>
        <p:spPr>
          <a:xfrm>
            <a:off x="3581401" y="4464050"/>
            <a:ext cx="209549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Düz Bağlayıcı 25">
            <a:extLst>
              <a:ext uri="{FF2B5EF4-FFF2-40B4-BE49-F238E27FC236}">
                <a16:creationId xmlns:a16="http://schemas.microsoft.com/office/drawing/2014/main" id="{57E90F6D-1611-D546-893F-EC1E17BE36D1}"/>
              </a:ext>
            </a:extLst>
          </p:cNvPr>
          <p:cNvCxnSpPr>
            <a:cxnSpLocks/>
          </p:cNvCxnSpPr>
          <p:nvPr/>
        </p:nvCxnSpPr>
        <p:spPr>
          <a:xfrm>
            <a:off x="3594101" y="4718049"/>
            <a:ext cx="25273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Düz Bağlayıcı 27">
            <a:extLst>
              <a:ext uri="{FF2B5EF4-FFF2-40B4-BE49-F238E27FC236}">
                <a16:creationId xmlns:a16="http://schemas.microsoft.com/office/drawing/2014/main" id="{0D277CA4-7ADB-D04E-8F53-2B2B8EE3FF04}"/>
              </a:ext>
            </a:extLst>
          </p:cNvPr>
          <p:cNvCxnSpPr>
            <a:cxnSpLocks/>
          </p:cNvCxnSpPr>
          <p:nvPr/>
        </p:nvCxnSpPr>
        <p:spPr>
          <a:xfrm>
            <a:off x="3594101" y="5022850"/>
            <a:ext cx="228599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Düz Bağlayıcı 28">
            <a:extLst>
              <a:ext uri="{FF2B5EF4-FFF2-40B4-BE49-F238E27FC236}">
                <a16:creationId xmlns:a16="http://schemas.microsoft.com/office/drawing/2014/main" id="{D5790659-98DD-044E-A76A-36606B1C220A}"/>
              </a:ext>
            </a:extLst>
          </p:cNvPr>
          <p:cNvCxnSpPr>
            <a:cxnSpLocks/>
          </p:cNvCxnSpPr>
          <p:nvPr/>
        </p:nvCxnSpPr>
        <p:spPr>
          <a:xfrm>
            <a:off x="3536951" y="5264150"/>
            <a:ext cx="30035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6453907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3 Veri Yer Tutucusu">
            <a:extLst>
              <a:ext uri="{FF2B5EF4-FFF2-40B4-BE49-F238E27FC236}">
                <a16:creationId xmlns:a16="http://schemas.microsoft.com/office/drawing/2014/main" id="{FA045BB0-C40D-B4BB-75BE-E15DB4DAB59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63B33C4-02EB-2447-A7A1-18A8A8CCD55F}" type="datetime1">
              <a:rPr lang="tr-TR" altLang="tr-CX" smtClean="0"/>
              <a:pPr eaLnBrk="1" hangingPunct="1"/>
              <a:t>16.01.2024</a:t>
            </a:fld>
            <a:endParaRPr lang="tr-TR" altLang="tr-CX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B2628226-B208-0B6D-427F-9F326E0F80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CX" sz="3200"/>
              <a:t>Dünyada dilate KMP nedenleri ?</a:t>
            </a:r>
          </a:p>
        </p:txBody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9B43C4CB-F2F4-59E1-D464-123971753E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tr-TR" altLang="tr-CX" sz="1800"/>
              <a:t>A.B.D.de en sık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1400"/>
              <a:t>    .İskemik DKMP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1400"/>
              <a:t>    .Hipertansif DKMP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1400"/>
              <a:t>    .Valvüler (dejeneratif) DKMP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1400"/>
              <a:t>    .Toksik (Alkol, kokain)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tr-TR" altLang="tr-CX" sz="14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1400"/>
              <a:t>    .İdyopatik DKMP ( Ailesel tipleri dahil)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tr-TR" altLang="tr-CX" sz="14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tr-TR" altLang="tr-CX" sz="1400"/>
          </a:p>
          <a:p>
            <a:pPr eaLnBrk="1" hangingPunct="1">
              <a:lnSpc>
                <a:spcPct val="80000"/>
              </a:lnSpc>
            </a:pPr>
            <a:r>
              <a:rPr lang="tr-TR" altLang="tr-CX" sz="1800"/>
              <a:t>Orta ve Güney Amerikada en sık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1400"/>
              <a:t>    .Chagas DKMP (T.cruzi’ye karşı oluşan antikorların miyosit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1400"/>
              <a:t>      -miyozin-antijenleriyle olası çapraz reaksiyonu)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tr-TR" altLang="tr-CX" sz="1400"/>
          </a:p>
          <a:p>
            <a:pPr eaLnBrk="1" hangingPunct="1">
              <a:lnSpc>
                <a:spcPct val="80000"/>
              </a:lnSpc>
            </a:pPr>
            <a:r>
              <a:rPr lang="tr-TR" altLang="tr-CX" sz="1800"/>
              <a:t>Ülkemizde (olasılıkla) en sık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1400"/>
              <a:t>    .İskemik DKMP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1400"/>
              <a:t>    .Hipertansif DKMP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1400"/>
              <a:t>    .Valvüler (rumatik ve dejeneratif) DKMP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1400"/>
              <a:t>    .Peri veya postpartum DKMP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1400"/>
              <a:t>    .İnflamatuvar (Bakteri, Toksoplazma, Brusella, Virüsler)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tr-TR" altLang="tr-CX" sz="14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1400"/>
              <a:t>    .İdyopatik (Ailesel tipleri dahil)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1200"/>
              <a:t>    </a:t>
            </a:r>
          </a:p>
          <a:p>
            <a:pPr eaLnBrk="1" hangingPunct="1">
              <a:lnSpc>
                <a:spcPct val="80000"/>
              </a:lnSpc>
            </a:pPr>
            <a:endParaRPr lang="tr-TR" altLang="tr-CX" sz="12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1200"/>
              <a:t>    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tr-TR" altLang="tr-CX" sz="12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tr-TR" altLang="tr-CX" sz="1200"/>
          </a:p>
        </p:txBody>
      </p:sp>
      <p:sp>
        <p:nvSpPr>
          <p:cNvPr id="7" name="6 Dikdörtgen">
            <a:extLst>
              <a:ext uri="{FF2B5EF4-FFF2-40B4-BE49-F238E27FC236}">
                <a16:creationId xmlns:a16="http://schemas.microsoft.com/office/drawing/2014/main" id="{9D2B4854-ED3B-4012-1C4E-689F960694E9}"/>
              </a:ext>
            </a:extLst>
          </p:cNvPr>
          <p:cNvSpPr/>
          <p:nvPr/>
        </p:nvSpPr>
        <p:spPr>
          <a:xfrm>
            <a:off x="684213" y="1844675"/>
            <a:ext cx="2447925" cy="863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8" name="7 Dikdörtgen">
            <a:extLst>
              <a:ext uri="{FF2B5EF4-FFF2-40B4-BE49-F238E27FC236}">
                <a16:creationId xmlns:a16="http://schemas.microsoft.com/office/drawing/2014/main" id="{EA85436A-DA04-B42C-F63A-8456ABE12809}"/>
              </a:ext>
            </a:extLst>
          </p:cNvPr>
          <p:cNvSpPr/>
          <p:nvPr/>
        </p:nvSpPr>
        <p:spPr>
          <a:xfrm>
            <a:off x="755650" y="4724400"/>
            <a:ext cx="4392613" cy="11525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cxnSp>
        <p:nvCxnSpPr>
          <p:cNvPr id="10" name="9 Düz Ok Bağlayıcısı">
            <a:extLst>
              <a:ext uri="{FF2B5EF4-FFF2-40B4-BE49-F238E27FC236}">
                <a16:creationId xmlns:a16="http://schemas.microsoft.com/office/drawing/2014/main" id="{A14F2EA1-5260-C8BD-0F42-F24F9ACB81AE}"/>
              </a:ext>
            </a:extLst>
          </p:cNvPr>
          <p:cNvCxnSpPr>
            <a:stCxn id="7" idx="3"/>
          </p:cNvCxnSpPr>
          <p:nvPr/>
        </p:nvCxnSpPr>
        <p:spPr>
          <a:xfrm>
            <a:off x="3132138" y="2276475"/>
            <a:ext cx="8636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Düz Ok Bağlayıcısı">
            <a:extLst>
              <a:ext uri="{FF2B5EF4-FFF2-40B4-BE49-F238E27FC236}">
                <a16:creationId xmlns:a16="http://schemas.microsoft.com/office/drawing/2014/main" id="{D103116E-7B01-A71B-EC79-64CE94934415}"/>
              </a:ext>
            </a:extLst>
          </p:cNvPr>
          <p:cNvCxnSpPr/>
          <p:nvPr/>
        </p:nvCxnSpPr>
        <p:spPr>
          <a:xfrm>
            <a:off x="5148263" y="5300663"/>
            <a:ext cx="8636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61" name="11 Metin kutusu">
            <a:extLst>
              <a:ext uri="{FF2B5EF4-FFF2-40B4-BE49-F238E27FC236}">
                <a16:creationId xmlns:a16="http://schemas.microsoft.com/office/drawing/2014/main" id="{C5DE1084-033A-6E18-EC8A-5DDD088BC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2060575"/>
            <a:ext cx="1171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CX"/>
              <a:t>Sekonder</a:t>
            </a:r>
          </a:p>
        </p:txBody>
      </p:sp>
      <p:sp>
        <p:nvSpPr>
          <p:cNvPr id="49162" name="12 Metin kutusu">
            <a:extLst>
              <a:ext uri="{FF2B5EF4-FFF2-40B4-BE49-F238E27FC236}">
                <a16:creationId xmlns:a16="http://schemas.microsoft.com/office/drawing/2014/main" id="{C0CF2F37-A622-38BE-B939-0F679294E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5084763"/>
            <a:ext cx="1173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CX"/>
              <a:t>Sekonder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3 Veri Yer Tutucusu">
            <a:extLst>
              <a:ext uri="{FF2B5EF4-FFF2-40B4-BE49-F238E27FC236}">
                <a16:creationId xmlns:a16="http://schemas.microsoft.com/office/drawing/2014/main" id="{B5FB1A78-4530-4FF7-6C67-7021AF1CC2F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BE88D9A-C8C1-174D-B9C3-29642ADAAF60}" type="datetime1">
              <a:rPr lang="tr-TR" altLang="tr-CX" smtClean="0"/>
              <a:pPr eaLnBrk="1" hangingPunct="1"/>
              <a:t>16.01.2024</a:t>
            </a:fld>
            <a:endParaRPr lang="tr-TR" altLang="tr-CX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C08B6A8A-468D-7DB1-023F-2A24DB74BE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CX" sz="4000"/>
              <a:t>Kardiyomiyopatilerde semptomlar ve nedenleri</a:t>
            </a:r>
            <a:endParaRPr lang="en-US" altLang="tr-CX" sz="4000"/>
          </a:p>
        </p:txBody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D1D6C29C-598B-7882-F504-A8728ED4AA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851025"/>
            <a:ext cx="8229600" cy="3738563"/>
          </a:xfrm>
        </p:spPr>
        <p:txBody>
          <a:bodyPr/>
          <a:lstStyle/>
          <a:p>
            <a:pPr eaLnBrk="1" hangingPunct="1"/>
            <a:r>
              <a:rPr lang="tr-TR" altLang="tr-CX" sz="2400"/>
              <a:t>YORGUNLUK    ( DÜŞÜK DEBİ )</a:t>
            </a:r>
          </a:p>
          <a:p>
            <a:pPr eaLnBrk="1" hangingPunct="1"/>
            <a:endParaRPr lang="tr-TR" altLang="tr-CX" sz="2400"/>
          </a:p>
          <a:p>
            <a:pPr eaLnBrk="1" hangingPunct="1"/>
            <a:r>
              <a:rPr lang="tr-TR" altLang="tr-CX" sz="2400"/>
              <a:t>NEFES DARLIĞI ( PULMONER KAPİLLER UÇ BASINCINDA ARTIŞ )</a:t>
            </a:r>
          </a:p>
          <a:p>
            <a:pPr eaLnBrk="1" hangingPunct="1"/>
            <a:endParaRPr lang="tr-TR" altLang="tr-CX" sz="2400"/>
          </a:p>
          <a:p>
            <a:pPr eaLnBrk="1" hangingPunct="1"/>
            <a:r>
              <a:rPr lang="tr-TR" altLang="tr-CX" sz="2400"/>
              <a:t>PERİFERİK ÖDEM, ABDOMİNAL SEMPTOMLAR (SANTRAL VEN BASINCI ARTIŞI )</a:t>
            </a:r>
          </a:p>
          <a:p>
            <a:pPr eaLnBrk="1" hangingPunct="1"/>
            <a:endParaRPr lang="tr-TR" altLang="tr-CX"/>
          </a:p>
          <a:p>
            <a:pPr eaLnBrk="1" hangingPunct="1">
              <a:buFontTx/>
              <a:buNone/>
            </a:pPr>
            <a:endParaRPr lang="tr-TR" altLang="tr-CX"/>
          </a:p>
          <a:p>
            <a:pPr eaLnBrk="1" hangingPunct="1"/>
            <a:endParaRPr lang="tr-TR" altLang="tr-CX"/>
          </a:p>
          <a:p>
            <a:pPr eaLnBrk="1" hangingPunct="1"/>
            <a:endParaRPr lang="tr-TR" altLang="tr-CX"/>
          </a:p>
          <a:p>
            <a:pPr eaLnBrk="1" hangingPunct="1">
              <a:buFontTx/>
              <a:buNone/>
            </a:pPr>
            <a:endParaRPr lang="tr-TR" altLang="tr-CX"/>
          </a:p>
          <a:p>
            <a:pPr eaLnBrk="1" hangingPunct="1"/>
            <a:endParaRPr lang="tr-TR" altLang="tr-CX"/>
          </a:p>
          <a:p>
            <a:pPr eaLnBrk="1" hangingPunct="1"/>
            <a:endParaRPr lang="tr-TR" altLang="tr-CX"/>
          </a:p>
          <a:p>
            <a:pPr eaLnBrk="1" hangingPunct="1"/>
            <a:endParaRPr lang="tr-TR" altLang="tr-CX"/>
          </a:p>
          <a:p>
            <a:pPr eaLnBrk="1" hangingPunct="1"/>
            <a:endParaRPr lang="tr-TR" altLang="tr-CX"/>
          </a:p>
          <a:p>
            <a:pPr eaLnBrk="1" hangingPunct="1"/>
            <a:endParaRPr lang="tr-TR" altLang="tr-CX"/>
          </a:p>
          <a:p>
            <a:pPr eaLnBrk="1" hangingPunct="1">
              <a:buFontTx/>
              <a:buNone/>
            </a:pPr>
            <a:endParaRPr lang="en-US" altLang="tr-CX"/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3 Veri Yer Tutucusu">
            <a:extLst>
              <a:ext uri="{FF2B5EF4-FFF2-40B4-BE49-F238E27FC236}">
                <a16:creationId xmlns:a16="http://schemas.microsoft.com/office/drawing/2014/main" id="{25F05A72-911A-6C71-7E43-520DEB8451B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6116589-15E4-0A40-8310-344B946A802C}" type="datetime1">
              <a:rPr lang="tr-TR" altLang="tr-CX" smtClean="0"/>
              <a:pPr eaLnBrk="1" hangingPunct="1"/>
              <a:t>16.01.2024</a:t>
            </a:fld>
            <a:endParaRPr lang="tr-TR" altLang="tr-CX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A0958D4B-6B7B-2139-DA45-794C05A118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CX" sz="4000"/>
              <a:t>Normal  kalp debisinde organ payları ( İstirahat )</a:t>
            </a:r>
            <a:endParaRPr lang="en-US" altLang="tr-CX" sz="4000"/>
          </a:p>
        </p:txBody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4122C086-13A0-B9E3-C0E0-0AF0F9F4F9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851025"/>
            <a:ext cx="8229600" cy="4530725"/>
          </a:xfrm>
        </p:spPr>
        <p:txBody>
          <a:bodyPr/>
          <a:lstStyle/>
          <a:p>
            <a:pPr eaLnBrk="1" hangingPunct="1"/>
            <a:r>
              <a:rPr lang="tr-TR" altLang="tr-CX" sz="2800"/>
              <a:t>Karaciğer ve GIS </a:t>
            </a:r>
            <a:r>
              <a:rPr lang="tr-TR" altLang="tr-CX" sz="2800">
                <a:solidFill>
                  <a:srgbClr val="FF3300"/>
                </a:solidFill>
              </a:rPr>
              <a:t>% 27</a:t>
            </a:r>
            <a:r>
              <a:rPr lang="tr-TR" altLang="tr-CX" sz="2800"/>
              <a:t> ( 1350 ml)</a:t>
            </a:r>
          </a:p>
          <a:p>
            <a:pPr eaLnBrk="1" hangingPunct="1"/>
            <a:r>
              <a:rPr lang="tr-TR" altLang="tr-CX" sz="2800"/>
              <a:t>Böbrek </a:t>
            </a:r>
            <a:r>
              <a:rPr lang="tr-TR" altLang="tr-CX" sz="2800">
                <a:solidFill>
                  <a:srgbClr val="FF3300"/>
                </a:solidFill>
              </a:rPr>
              <a:t>% 22</a:t>
            </a:r>
            <a:r>
              <a:rPr lang="tr-TR" altLang="tr-CX" sz="2800"/>
              <a:t> (1100 ml)</a:t>
            </a:r>
          </a:p>
          <a:p>
            <a:pPr eaLnBrk="1" hangingPunct="1"/>
            <a:r>
              <a:rPr lang="tr-TR" altLang="tr-CX" sz="2800"/>
              <a:t>İskelet kasları </a:t>
            </a:r>
            <a:r>
              <a:rPr lang="tr-TR" altLang="tr-CX" sz="2800">
                <a:solidFill>
                  <a:srgbClr val="FF3300"/>
                </a:solidFill>
              </a:rPr>
              <a:t>% 20</a:t>
            </a:r>
            <a:r>
              <a:rPr lang="tr-TR" altLang="tr-CX" sz="2800"/>
              <a:t> (1000 ml)</a:t>
            </a:r>
          </a:p>
          <a:p>
            <a:pPr eaLnBrk="1" hangingPunct="1"/>
            <a:r>
              <a:rPr lang="tr-TR" altLang="tr-CX" sz="2800"/>
              <a:t>Beyin </a:t>
            </a:r>
            <a:r>
              <a:rPr lang="tr-TR" altLang="tr-CX" sz="2800">
                <a:solidFill>
                  <a:srgbClr val="FF3300"/>
                </a:solidFill>
              </a:rPr>
              <a:t>% 13</a:t>
            </a:r>
            <a:r>
              <a:rPr lang="tr-TR" altLang="tr-CX" sz="2800"/>
              <a:t> (700 ml)</a:t>
            </a:r>
          </a:p>
          <a:p>
            <a:pPr eaLnBrk="1" hangingPunct="1"/>
            <a:r>
              <a:rPr lang="tr-TR" altLang="tr-CX" sz="2800"/>
              <a:t>Deri </a:t>
            </a:r>
            <a:r>
              <a:rPr lang="tr-TR" altLang="tr-CX" sz="2800">
                <a:solidFill>
                  <a:srgbClr val="FF3300"/>
                </a:solidFill>
              </a:rPr>
              <a:t>% 6</a:t>
            </a:r>
            <a:r>
              <a:rPr lang="tr-TR" altLang="tr-CX" sz="2800"/>
              <a:t> (300 ml)</a:t>
            </a:r>
          </a:p>
          <a:p>
            <a:pPr eaLnBrk="1" hangingPunct="1"/>
            <a:r>
              <a:rPr lang="tr-TR" altLang="tr-CX" sz="2800"/>
              <a:t>Kalp </a:t>
            </a:r>
            <a:r>
              <a:rPr lang="tr-TR" altLang="tr-CX" sz="2800">
                <a:solidFill>
                  <a:srgbClr val="FF3300"/>
                </a:solidFill>
              </a:rPr>
              <a:t>% 4</a:t>
            </a:r>
            <a:r>
              <a:rPr lang="tr-TR" altLang="tr-CX" sz="2800"/>
              <a:t> (200 ml)</a:t>
            </a:r>
          </a:p>
          <a:p>
            <a:pPr eaLnBrk="1" hangingPunct="1"/>
            <a:r>
              <a:rPr lang="tr-TR" altLang="tr-CX" sz="2800"/>
              <a:t>Diğer </a:t>
            </a:r>
            <a:r>
              <a:rPr lang="tr-TR" altLang="tr-CX" sz="2800">
                <a:solidFill>
                  <a:srgbClr val="FF3300"/>
                </a:solidFill>
              </a:rPr>
              <a:t>% 7</a:t>
            </a:r>
            <a:r>
              <a:rPr lang="tr-TR" altLang="tr-CX" sz="2800"/>
              <a:t> (350 ml)</a:t>
            </a:r>
            <a:endParaRPr lang="en-US" altLang="tr-CX" sz="2800"/>
          </a:p>
        </p:txBody>
      </p:sp>
      <p:sp>
        <p:nvSpPr>
          <p:cNvPr id="52229" name="Text Box 4">
            <a:extLst>
              <a:ext uri="{FF2B5EF4-FFF2-40B4-BE49-F238E27FC236}">
                <a16:creationId xmlns:a16="http://schemas.microsoft.com/office/drawing/2014/main" id="{F91CF154-D876-0CCC-539B-31A238491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0775" y="6078538"/>
            <a:ext cx="1631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CX" sz="2800">
                <a:latin typeface="Times New Roman" panose="02020603050405020304" pitchFamily="18" charset="0"/>
              </a:rPr>
              <a:t>Mc Ardle</a:t>
            </a:r>
            <a:r>
              <a:rPr lang="tr-TR" altLang="tr-CX" sz="2400"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2">
            <a:extLst>
              <a:ext uri="{FF2B5EF4-FFF2-40B4-BE49-F238E27FC236}">
                <a16:creationId xmlns:a16="http://schemas.microsoft.com/office/drawing/2014/main" id="{E3702BFC-9C4C-A14E-FC9F-9C0984BF0C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Fizik Muayene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3CED61E2-44C4-A014-1956-7247CA38E9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773238"/>
            <a:ext cx="8229600" cy="2873375"/>
          </a:xfrm>
        </p:spPr>
        <p:txBody>
          <a:bodyPr/>
          <a:lstStyle/>
          <a:p>
            <a:pPr eaLnBrk="1" hangingPunct="1"/>
            <a:r>
              <a:rPr lang="tr-TR" altLang="tr-CX" sz="2400"/>
              <a:t>Disfonksiyonun kompanse olduğu dönemde KY belirti ve bulgusu yok</a:t>
            </a:r>
          </a:p>
          <a:p>
            <a:pPr eaLnBrk="1" hangingPunct="1"/>
            <a:r>
              <a:rPr lang="tr-TR" altLang="tr-CX" sz="2400"/>
              <a:t>Disfonksiyonun dekompanse olduğu dönemde  kalp yetersizliği belirti ve bulguları</a:t>
            </a:r>
          </a:p>
          <a:p>
            <a:pPr eaLnBrk="1" hangingPunct="1"/>
            <a:r>
              <a:rPr lang="tr-TR" altLang="tr-CX" sz="2400"/>
              <a:t>Her iki dönemde de MY üfürümü duyulabilir</a:t>
            </a:r>
            <a:endParaRPr lang="en-US" altLang="tr-CX" sz="2400"/>
          </a:p>
        </p:txBody>
      </p:sp>
      <p:pic>
        <p:nvPicPr>
          <p:cNvPr id="53252" name="Picture 2" descr="f027-005-X4107">
            <a:extLst>
              <a:ext uri="{FF2B5EF4-FFF2-40B4-BE49-F238E27FC236}">
                <a16:creationId xmlns:a16="http://schemas.microsoft.com/office/drawing/2014/main" id="{8A8204D8-E52B-8E4A-D753-1C9275C2F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165600"/>
            <a:ext cx="2665412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>
            <a:extLst>
              <a:ext uri="{FF2B5EF4-FFF2-40B4-BE49-F238E27FC236}">
                <a16:creationId xmlns:a16="http://schemas.microsoft.com/office/drawing/2014/main" id="{27DF87EC-C190-2B94-4FC2-1900F0662D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tr-TR" altLang="tr-CX" sz="3600">
              <a:solidFill>
                <a:srgbClr val="FF33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900"/>
              <a:t>        </a:t>
            </a:r>
            <a:r>
              <a:rPr lang="tr-TR" altLang="tr-CX" sz="2400"/>
              <a:t>Genellikle kalp büyüklüğü artmıştır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2400"/>
              <a:t>    ( perikart sıvısı ? KY ? 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tr-TR" altLang="tr-CX" sz="24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2400"/>
              <a:t>    Pulmoner venöz belirginlik ?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tr-TR" altLang="tr-CX" sz="24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2400"/>
              <a:t>    İntersitisyel veya alveoler akciğer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2400"/>
              <a:t>    ödemi ?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tr-TR" altLang="tr-CX" sz="24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tr-TR" altLang="tr-CX" sz="24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tr-TR" altLang="tr-CX" sz="9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900"/>
              <a:t>    </a:t>
            </a:r>
            <a:endParaRPr lang="en-US" altLang="tr-CX" sz="900"/>
          </a:p>
        </p:txBody>
      </p:sp>
      <p:sp>
        <p:nvSpPr>
          <p:cNvPr id="54275" name="Text Box 4">
            <a:extLst>
              <a:ext uri="{FF2B5EF4-FFF2-40B4-BE49-F238E27FC236}">
                <a16:creationId xmlns:a16="http://schemas.microsoft.com/office/drawing/2014/main" id="{7C2A936A-354E-AA2D-3652-140339E08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7400" y="5892800"/>
            <a:ext cx="13922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CX">
                <a:latin typeface="Verdana" panose="020B0604030504040204" pitchFamily="34" charset="0"/>
              </a:rPr>
              <a:t>Chatterjee</a:t>
            </a:r>
          </a:p>
        </p:txBody>
      </p:sp>
      <p:sp>
        <p:nvSpPr>
          <p:cNvPr id="54276" name="Title 5">
            <a:extLst>
              <a:ext uri="{FF2B5EF4-FFF2-40B4-BE49-F238E27FC236}">
                <a16:creationId xmlns:a16="http://schemas.microsoft.com/office/drawing/2014/main" id="{72BE004A-B8B0-09D1-8D6B-7652E4168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CX" sz="1000"/>
              <a:t> </a:t>
            </a:r>
            <a:r>
              <a:rPr lang="tr-TR" altLang="tr-CX">
                <a:solidFill>
                  <a:srgbClr val="FF3300"/>
                </a:solidFill>
              </a:rPr>
              <a:t>Teleradyografi</a:t>
            </a:r>
            <a:endParaRPr lang="en-US" altLang="tr-CX"/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893878AB-D29A-C92F-1817-D0217E290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5800"/>
            <a:ext cx="7696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 Box 3">
            <a:extLst>
              <a:ext uri="{FF2B5EF4-FFF2-40B4-BE49-F238E27FC236}">
                <a16:creationId xmlns:a16="http://schemas.microsoft.com/office/drawing/2014/main" id="{D24A34A4-663A-7443-31B5-BF3F8293F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706813"/>
            <a:ext cx="7185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CX" sz="2000"/>
              <a:t>Pulmoner venöz HT	İnterstisiyel ödem		Alveoler ödem</a:t>
            </a:r>
            <a:endParaRPr lang="en-US" altLang="tr-CX" sz="2000"/>
          </a:p>
        </p:txBody>
      </p:sp>
      <p:sp>
        <p:nvSpPr>
          <p:cNvPr id="55300" name="Rectangle 4">
            <a:extLst>
              <a:ext uri="{FF2B5EF4-FFF2-40B4-BE49-F238E27FC236}">
                <a16:creationId xmlns:a16="http://schemas.microsoft.com/office/drawing/2014/main" id="{8C82889E-E1D3-1B6C-424F-5320A07AF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5029200"/>
            <a:ext cx="77724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70000"/>
              </a:lnSpc>
              <a:buFontTx/>
              <a:buAutoNum type="alphaUcParenR"/>
            </a:pPr>
            <a:r>
              <a:rPr lang="tr-TR" altLang="tr-CX" sz="1200" b="1">
                <a:cs typeface="Times New Roman" panose="02020603050405020304" pitchFamily="18" charset="0"/>
              </a:rPr>
              <a:t>Pulmoner venöz hipertansiyon sonucu üst loblarda damarlar geniş gözükmekte. </a:t>
            </a:r>
            <a:endParaRPr lang="tr-TR" altLang="tr-CX" sz="1200" b="1"/>
          </a:p>
          <a:p>
            <a:pPr algn="just" eaLnBrk="1" hangingPunct="1">
              <a:lnSpc>
                <a:spcPct val="170000"/>
              </a:lnSpc>
              <a:buFontTx/>
              <a:buAutoNum type="alphaUcParenR"/>
            </a:pPr>
            <a:r>
              <a:rPr lang="tr-TR" altLang="tr-CX" sz="1200" b="1">
                <a:cs typeface="Times New Roman" panose="02020603050405020304" pitchFamily="18" charset="0"/>
              </a:rPr>
              <a:t>Pulmoner interstisiyel ödem. Pulmoner damarlar geniş ancak sınırları net izlenmiyor (Buzlu cam manzarası). </a:t>
            </a:r>
            <a:endParaRPr lang="tr-TR" altLang="tr-CX" sz="1200" b="1"/>
          </a:p>
          <a:p>
            <a:pPr algn="just" eaLnBrk="1" hangingPunct="1">
              <a:lnSpc>
                <a:spcPct val="170000"/>
              </a:lnSpc>
              <a:buFontTx/>
              <a:buAutoNum type="alphaUcParenR"/>
            </a:pPr>
            <a:r>
              <a:rPr lang="tr-TR" altLang="tr-CX" sz="1200" b="1">
                <a:cs typeface="Times New Roman" panose="02020603050405020304" pitchFamily="18" charset="0"/>
              </a:rPr>
              <a:t>Pulmoner alveoler ödem. Ödemin santral parahiler  yoğunluk gösterdiği tipik “kelebek kanadı” görünümü.</a:t>
            </a:r>
          </a:p>
          <a:p>
            <a:pPr>
              <a:lnSpc>
                <a:spcPct val="170000"/>
              </a:lnSpc>
            </a:pPr>
            <a:endParaRPr lang="tr-TR" altLang="tr-CX"/>
          </a:p>
        </p:txBody>
      </p:sp>
      <p:sp>
        <p:nvSpPr>
          <p:cNvPr id="55301" name="Rectangle 5">
            <a:extLst>
              <a:ext uri="{FF2B5EF4-FFF2-40B4-BE49-F238E27FC236}">
                <a16:creationId xmlns:a16="http://schemas.microsoft.com/office/drawing/2014/main" id="{07D80C92-8EE6-B6FB-8798-EA2C517CF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4267200"/>
            <a:ext cx="5400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CX" b="1">
                <a:cs typeface="Times New Roman" panose="02020603050405020304" pitchFamily="18" charset="0"/>
              </a:rPr>
              <a:t>Pulmoner kan akımında redistribüsyon.</a:t>
            </a:r>
            <a:endParaRPr lang="en-US" altLang="tr-CX" b="1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>
            <a:extLst>
              <a:ext uri="{FF2B5EF4-FFF2-40B4-BE49-F238E27FC236}">
                <a16:creationId xmlns:a16="http://schemas.microsoft.com/office/drawing/2014/main" id="{B07CF6EB-12D0-E66C-4744-7047071B5E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2800"/>
              <a:t>   Sinüs takikardisi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2800"/>
              <a:t>   Atriyal fibrilasyon (% 25-33)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2800"/>
              <a:t>   AV Blok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2800"/>
              <a:t>   Repolarizasyon anomalileri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2800"/>
              <a:t>   Mİ bulguları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2800"/>
              <a:t>   Düşük voltaj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2800"/>
              <a:t>   Dal blokları ( genellikle sol 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2800"/>
              <a:t>   Sol ventrikül hipertrofisi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2800"/>
              <a:t>   Özel olmayan ST-T  değişiklikleri   </a:t>
            </a:r>
            <a:endParaRPr lang="en-US" altLang="tr-CX" sz="2800"/>
          </a:p>
        </p:txBody>
      </p:sp>
      <p:sp>
        <p:nvSpPr>
          <p:cNvPr id="57347" name="Text Box 4">
            <a:extLst>
              <a:ext uri="{FF2B5EF4-FFF2-40B4-BE49-F238E27FC236}">
                <a16:creationId xmlns:a16="http://schemas.microsoft.com/office/drawing/2014/main" id="{762CA787-B1E5-C17A-41A3-6E2219D63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4525" y="6251575"/>
            <a:ext cx="3035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CX">
                <a:latin typeface="Verdana" panose="020B0604030504040204" pitchFamily="34" charset="0"/>
              </a:rPr>
              <a:t>Braunwald ve Chatterjee</a:t>
            </a:r>
          </a:p>
        </p:txBody>
      </p:sp>
      <p:sp>
        <p:nvSpPr>
          <p:cNvPr id="57348" name="Title 5">
            <a:extLst>
              <a:ext uri="{FF2B5EF4-FFF2-40B4-BE49-F238E27FC236}">
                <a16:creationId xmlns:a16="http://schemas.microsoft.com/office/drawing/2014/main" id="{9340E44F-A876-6CC7-D2D3-B8EA8B07E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CX">
                <a:solidFill>
                  <a:srgbClr val="FF3300"/>
                </a:solidFill>
              </a:rPr>
              <a:t>Elektrokardiyografi</a:t>
            </a:r>
            <a:endParaRPr lang="en-US" altLang="tr-CX"/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FBFBFC47-1DF3-8B74-5639-17F1EE649F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CX">
                <a:solidFill>
                  <a:srgbClr val="FF3300"/>
                </a:solidFill>
              </a:rPr>
              <a:t>Ekokardiyografi</a:t>
            </a:r>
            <a:endParaRPr lang="en-US" altLang="tr-CX"/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ED246AD5-426D-5F84-1EE3-31961BCF26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tr-TR" altLang="tr-CX">
              <a:solidFill>
                <a:srgbClr val="FF33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2000">
                <a:solidFill>
                  <a:srgbClr val="FF9900"/>
                </a:solidFill>
              </a:rPr>
              <a:t>   </a:t>
            </a:r>
            <a:r>
              <a:rPr lang="tr-TR" altLang="tr-CX" sz="2000"/>
              <a:t>Sol kalp boşluklarında dilatasyon (E-İVS artışı)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tr-TR" altLang="tr-CX" sz="20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2000"/>
              <a:t>   Minyatür mitral kapak görünümü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tr-TR" altLang="tr-CX" sz="20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2000"/>
              <a:t>   Genellikle diffüz   hareket kusuru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tr-TR" altLang="tr-CX" sz="20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2000"/>
              <a:t>   Bazen bölgesel hareket kusurları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200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2000"/>
              <a:t>   Ventrikül  anevrizması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2000"/>
              <a:t>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1400"/>
              <a:t>   </a:t>
            </a:r>
            <a:endParaRPr lang="en-US" altLang="tr-CX" sz="1400"/>
          </a:p>
        </p:txBody>
      </p:sp>
      <p:sp>
        <p:nvSpPr>
          <p:cNvPr id="58372" name="Text Box 4">
            <a:extLst>
              <a:ext uri="{FF2B5EF4-FFF2-40B4-BE49-F238E27FC236}">
                <a16:creationId xmlns:a16="http://schemas.microsoft.com/office/drawing/2014/main" id="{74F396E0-2600-5CE5-9531-DC97F3C75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0425" y="6035675"/>
            <a:ext cx="3035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CX">
                <a:latin typeface="Verdana" panose="020B0604030504040204" pitchFamily="34" charset="0"/>
              </a:rPr>
              <a:t>Braunwald ve Chatterjee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0339E079-DE50-3A33-C8BB-AC9A877717BC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827088" y="692150"/>
            <a:ext cx="7772400" cy="4913313"/>
          </a:xfrm>
        </p:spPr>
        <p:txBody>
          <a:bodyPr/>
          <a:lstStyle/>
          <a:p>
            <a:pPr marL="365125" indent="-282575" eaLnBrk="1" hangingPunct="1">
              <a:lnSpc>
                <a:spcPct val="90000"/>
              </a:lnSpc>
              <a:buFontTx/>
              <a:buNone/>
            </a:pPr>
            <a:r>
              <a:rPr lang="tr-TR" altLang="tr-CX" sz="3000">
                <a:solidFill>
                  <a:srgbClr val="C58D01"/>
                </a:solidFill>
                <a:latin typeface="Cambria" panose="02040503050406030204" pitchFamily="18" charset="0"/>
              </a:rPr>
              <a:t>                              </a:t>
            </a:r>
            <a:r>
              <a:rPr lang="tr-TR" altLang="tr-CX" sz="3600">
                <a:solidFill>
                  <a:srgbClr val="FF0000"/>
                </a:solidFill>
                <a:latin typeface="Cambria" panose="02040503050406030204" pitchFamily="18" charset="0"/>
              </a:rPr>
              <a:t>Bakteriyel</a:t>
            </a:r>
          </a:p>
          <a:p>
            <a:pPr marL="365125" indent="-282575" eaLnBrk="1" hangingPunct="1">
              <a:lnSpc>
                <a:spcPct val="90000"/>
              </a:lnSpc>
              <a:buFontTx/>
              <a:buNone/>
            </a:pPr>
            <a:endParaRPr lang="tr-TR" altLang="tr-CX" sz="3600">
              <a:latin typeface="Cambria" panose="02040503050406030204" pitchFamily="18" charset="0"/>
            </a:endParaRPr>
          </a:p>
          <a:p>
            <a:pPr marL="365125" indent="-282575" eaLnBrk="1" hangingPunct="1">
              <a:lnSpc>
                <a:spcPct val="90000"/>
              </a:lnSpc>
            </a:pPr>
            <a:r>
              <a:rPr lang="tr-TR" altLang="tr-CX" sz="3000">
                <a:latin typeface="Cambria" panose="02040503050406030204" pitchFamily="18" charset="0"/>
                <a:cs typeface="Times New Roman" panose="02020603050405020304" pitchFamily="18" charset="0"/>
              </a:rPr>
              <a:t>Klebsiella</a:t>
            </a:r>
            <a:endParaRPr lang="en-GB" altLang="tr-CX" sz="300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>
              <a:lnSpc>
                <a:spcPct val="90000"/>
              </a:lnSpc>
            </a:pPr>
            <a:r>
              <a:rPr lang="tr-TR" altLang="tr-CX" sz="3000">
                <a:latin typeface="Cambria" panose="02040503050406030204" pitchFamily="18" charset="0"/>
                <a:cs typeface="Times New Roman" panose="02020603050405020304" pitchFamily="18" charset="0"/>
              </a:rPr>
              <a:t>Leptospira</a:t>
            </a:r>
            <a:endParaRPr lang="en-GB" altLang="tr-CX" sz="300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>
              <a:lnSpc>
                <a:spcPct val="90000"/>
              </a:lnSpc>
            </a:pPr>
            <a:r>
              <a:rPr lang="tr-TR" altLang="tr-CX" sz="3000">
                <a:latin typeface="Cambria" panose="02040503050406030204" pitchFamily="18" charset="0"/>
                <a:cs typeface="Times New Roman" panose="02020603050405020304" pitchFamily="18" charset="0"/>
              </a:rPr>
              <a:t>Difteri</a:t>
            </a:r>
            <a:endParaRPr lang="en-GB" altLang="tr-CX" sz="300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>
              <a:lnSpc>
                <a:spcPct val="90000"/>
              </a:lnSpc>
            </a:pPr>
            <a:r>
              <a:rPr lang="tr-TR" altLang="tr-CX" sz="3000">
                <a:latin typeface="Cambria" panose="02040503050406030204" pitchFamily="18" charset="0"/>
                <a:cs typeface="Times New Roman" panose="02020603050405020304" pitchFamily="18" charset="0"/>
              </a:rPr>
              <a:t>Meningokoklar</a:t>
            </a:r>
            <a:endParaRPr lang="en-GB" altLang="tr-CX" sz="300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>
              <a:lnSpc>
                <a:spcPct val="90000"/>
              </a:lnSpc>
            </a:pPr>
            <a:r>
              <a:rPr lang="tr-TR" altLang="tr-CX" sz="3000">
                <a:latin typeface="Cambria" panose="02040503050406030204" pitchFamily="18" charset="0"/>
                <a:cs typeface="Times New Roman" panose="02020603050405020304" pitchFamily="18" charset="0"/>
              </a:rPr>
              <a:t>Tuberküloz</a:t>
            </a:r>
            <a:endParaRPr lang="en-GB" altLang="tr-CX" sz="300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>
              <a:lnSpc>
                <a:spcPct val="90000"/>
              </a:lnSpc>
            </a:pPr>
            <a:r>
              <a:rPr lang="tr-TR" altLang="tr-CX" sz="3000">
                <a:latin typeface="Cambria" panose="02040503050406030204" pitchFamily="18" charset="0"/>
                <a:cs typeface="Times New Roman" panose="02020603050405020304" pitchFamily="18" charset="0"/>
              </a:rPr>
              <a:t>Brusella</a:t>
            </a:r>
            <a:endParaRPr lang="en-GB" altLang="tr-CX" sz="300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>
              <a:lnSpc>
                <a:spcPct val="90000"/>
              </a:lnSpc>
            </a:pPr>
            <a:r>
              <a:rPr lang="tr-TR" altLang="tr-CX" sz="3000">
                <a:latin typeface="Cambria" panose="02040503050406030204" pitchFamily="18" charset="0"/>
                <a:cs typeface="Times New Roman" panose="02020603050405020304" pitchFamily="18" charset="0"/>
              </a:rPr>
              <a:t>Streptokoklar</a:t>
            </a:r>
            <a:endParaRPr lang="en-GB" altLang="tr-CX" sz="300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>
              <a:lnSpc>
                <a:spcPct val="90000"/>
              </a:lnSpc>
            </a:pPr>
            <a:r>
              <a:rPr lang="tr-TR" altLang="tr-CX" sz="3000">
                <a:latin typeface="Cambria" panose="02040503050406030204" pitchFamily="18" charset="0"/>
                <a:cs typeface="Times New Roman" panose="02020603050405020304" pitchFamily="18" charset="0"/>
              </a:rPr>
              <a:t>Legionella pneumophila</a:t>
            </a:r>
            <a:r>
              <a:rPr lang="en-US" altLang="tr-CX" sz="3000">
                <a:latin typeface="Cambria" panose="02040503050406030204" pitchFamily="18" charset="0"/>
              </a:rPr>
              <a:t> </a:t>
            </a:r>
            <a:endParaRPr lang="tr-TR" altLang="tr-CX" sz="3000">
              <a:latin typeface="Cambria" panose="02040503050406030204" pitchFamily="18" charset="0"/>
            </a:endParaRPr>
          </a:p>
          <a:p>
            <a:pPr marL="365125" indent="-282575" eaLnBrk="1" hangingPunct="1">
              <a:lnSpc>
                <a:spcPct val="90000"/>
              </a:lnSpc>
            </a:pPr>
            <a:r>
              <a:rPr lang="tr-TR" altLang="tr-CX" sz="3000">
                <a:latin typeface="Cambria" panose="02040503050406030204" pitchFamily="18" charset="0"/>
              </a:rPr>
              <a:t>Ricketsia</a:t>
            </a:r>
            <a:endParaRPr lang="en-US" altLang="tr-CX" sz="3000"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EBCEA352-C730-2AD7-F1BA-4B4F36ECD5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CX" sz="3600">
                <a:latin typeface="Verdana" panose="020B0604030504040204" pitchFamily="34" charset="0"/>
              </a:rPr>
              <a:t>Tedavi</a:t>
            </a: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A21F5BBA-2156-D274-9136-2839038952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tr-TR" altLang="tr-CX" sz="2400"/>
              <a:t>Kalp yetersizliği tedavisinde alınması gereken genel önlemler ve kalp yetmezliği tedavisi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CX" sz="2400"/>
              <a:t>Varsa, aktif inflamasyonla mücadele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CX" sz="2400"/>
              <a:t>Hemodinamik dengenin sağlanması ve yeniden şekillenmenin önlenmesi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CX" sz="2400"/>
              <a:t>Sistemik ve pulmoner emboli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CX" sz="2400"/>
              <a:t>KY’ne eşlik eden aneminin tedavisi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CX" sz="2400"/>
              <a:t>Ölümcül aritmiler (IKD )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CX" sz="2400"/>
              <a:t>Uygun adaylara 3 odacıklı PM (KRT&amp;IKD)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CX" sz="2400"/>
              <a:t>Kalp nakil adaylarının seçimi ve hazırlanması (Gerekenlere VAD)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tr-TR" altLang="tr-CX" sz="2800"/>
          </a:p>
          <a:p>
            <a:pPr eaLnBrk="1" hangingPunct="1">
              <a:lnSpc>
                <a:spcPct val="90000"/>
              </a:lnSpc>
            </a:pPr>
            <a:endParaRPr lang="tr-TR" altLang="tr-CX" sz="2800"/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>
            <a:extLst>
              <a:ext uri="{FF2B5EF4-FFF2-40B4-BE49-F238E27FC236}">
                <a16:creationId xmlns:a16="http://schemas.microsoft.com/office/drawing/2014/main" id="{2F2A13F1-29BE-0F4E-F380-E7817CF41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tr-CX"/>
          </a:p>
        </p:txBody>
      </p:sp>
      <p:pic>
        <p:nvPicPr>
          <p:cNvPr id="61443" name="Picture 2">
            <a:extLst>
              <a:ext uri="{FF2B5EF4-FFF2-40B4-BE49-F238E27FC236}">
                <a16:creationId xmlns:a16="http://schemas.microsoft.com/office/drawing/2014/main" id="{C2B06A7C-D160-7DC3-95EB-C2943CFF0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91440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1 Veri Yer Tutucusu">
            <a:extLst>
              <a:ext uri="{FF2B5EF4-FFF2-40B4-BE49-F238E27FC236}">
                <a16:creationId xmlns:a16="http://schemas.microsoft.com/office/drawing/2014/main" id="{5D44E4D3-1150-1D8D-28B8-23BDD59AE43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1CD49C7-8EB1-9846-96D2-C30A227D9F70}" type="datetime1">
              <a:rPr lang="tr-TR" altLang="tr-CX" smtClean="0"/>
              <a:pPr eaLnBrk="1" hangingPunct="1"/>
              <a:t>16.01.2024</a:t>
            </a:fld>
            <a:endParaRPr lang="tr-TR" altLang="tr-CX"/>
          </a:p>
        </p:txBody>
      </p:sp>
      <p:pic>
        <p:nvPicPr>
          <p:cNvPr id="62467" name="Picture 2" descr="f028-002-X4107">
            <a:extLst>
              <a:ext uri="{FF2B5EF4-FFF2-40B4-BE49-F238E27FC236}">
                <a16:creationId xmlns:a16="http://schemas.microsoft.com/office/drawing/2014/main" id="{791935F7-084F-5610-3D68-35B8E6DDF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426085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3" descr="f028-003-X4107">
            <a:extLst>
              <a:ext uri="{FF2B5EF4-FFF2-40B4-BE49-F238E27FC236}">
                <a16:creationId xmlns:a16="http://schemas.microsoft.com/office/drawing/2014/main" id="{B9785CD1-1D15-196D-D939-D36B5259E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958850"/>
            <a:ext cx="4119562" cy="455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life cover">
            <a:extLst>
              <a:ext uri="{FF2B5EF4-FFF2-40B4-BE49-F238E27FC236}">
                <a16:creationId xmlns:a16="http://schemas.microsoft.com/office/drawing/2014/main" id="{0093564A-E2BD-03A7-F8C4-26E3C5C10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0"/>
            <a:ext cx="4778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FlagCount" hidden="1">
            <a:hlinkClick r:id="rId3" action="ppaction://hlinkfile"/>
            <a:extLst>
              <a:ext uri="{FF2B5EF4-FFF2-40B4-BE49-F238E27FC236}">
                <a16:creationId xmlns:a16="http://schemas.microsoft.com/office/drawing/2014/main" id="{CD552FBA-B122-9B3B-D48E-74779F67A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7425" y="254000"/>
            <a:ext cx="339725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rgbClr val="FFFFFF">
              <a:alpha val="25098"/>
            </a:srgb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89986" tIns="44993" rIns="89986" bIns="44993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tr-CX" sz="1400" b="1">
                <a:latin typeface="Tahoma" panose="020B0604030504040204" pitchFamily="34" charset="0"/>
              </a:rPr>
              <a:t>0</a:t>
            </a:r>
          </a:p>
        </p:txBody>
      </p:sp>
      <p:sp>
        <p:nvSpPr>
          <p:cNvPr id="63492" name="TextBox 4">
            <a:extLst>
              <a:ext uri="{FF2B5EF4-FFF2-40B4-BE49-F238E27FC236}">
                <a16:creationId xmlns:a16="http://schemas.microsoft.com/office/drawing/2014/main" id="{D9795A07-2664-142A-81E7-E2E0EEA9C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133600"/>
            <a:ext cx="32766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tr-CX" sz="2400"/>
              <a:t>D</a:t>
            </a:r>
            <a:r>
              <a:rPr lang="tr-TR" altLang="tr-CX" sz="2400"/>
              <a:t>ü</a:t>
            </a:r>
            <a:r>
              <a:rPr lang="en-US" altLang="tr-CX" sz="2400"/>
              <a:t>nyada 800,000 ABD de 40,000 ki</a:t>
            </a:r>
            <a:r>
              <a:rPr lang="tr-TR" altLang="tr-CX" sz="2400"/>
              <a:t>ş</a:t>
            </a:r>
            <a:r>
              <a:rPr lang="en-US" altLang="tr-CX" sz="2400"/>
              <a:t>ide  </a:t>
            </a:r>
            <a:r>
              <a:rPr lang="tr-TR" altLang="tr-CX" sz="2400"/>
              <a:t>dirençli</a:t>
            </a:r>
            <a:r>
              <a:rPr lang="en-US" altLang="tr-CX" sz="2400"/>
              <a:t> kalp yet</a:t>
            </a:r>
            <a:r>
              <a:rPr lang="tr-TR" altLang="tr-CX" sz="2400"/>
              <a:t>ersi</a:t>
            </a:r>
            <a:r>
              <a:rPr lang="en-US" altLang="tr-CX" sz="2400"/>
              <a:t>zli</a:t>
            </a:r>
            <a:r>
              <a:rPr lang="tr-TR" altLang="tr-CX" sz="2400"/>
              <a:t>ğ</a:t>
            </a:r>
            <a:r>
              <a:rPr lang="en-US" altLang="tr-CX" sz="2400"/>
              <a:t>i var </a:t>
            </a:r>
          </a:p>
          <a:p>
            <a:r>
              <a:rPr lang="en-US" altLang="tr-CX" sz="2400"/>
              <a:t>fakat senede 3500 </a:t>
            </a:r>
            <a:r>
              <a:rPr lang="tr-TR" altLang="tr-CX" sz="2400"/>
              <a:t>nakil </a:t>
            </a:r>
            <a:r>
              <a:rPr lang="en-US" altLang="tr-CX" sz="2400"/>
              <a:t>yap</a:t>
            </a:r>
            <a:r>
              <a:rPr lang="tr-TR" altLang="tr-CX" sz="2400"/>
              <a:t>ı</a:t>
            </a:r>
            <a:r>
              <a:rPr lang="en-US" altLang="tr-CX" sz="2400"/>
              <a:t>labiliyor  </a:t>
            </a: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Başlık 1">
            <a:extLst>
              <a:ext uri="{FF2B5EF4-FFF2-40B4-BE49-F238E27FC236}">
                <a16:creationId xmlns:a16="http://schemas.microsoft.com/office/drawing/2014/main" id="{7766873B-B8F0-6929-E17D-C29515357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Kalp Nakli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515" name="İçerik Yer Tutucusu 2">
            <a:extLst>
              <a:ext uri="{FF2B5EF4-FFF2-40B4-BE49-F238E27FC236}">
                <a16:creationId xmlns:a16="http://schemas.microsoft.com/office/drawing/2014/main" id="{5BE04669-DA7C-E644-01A2-5F05D6C6AE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tr-TR" altLang="tr-CX" sz="2800"/>
              <a:t>   Günümüzde kalp nakli yapılan merkezlerin çoğunda 1 aylık survival %95, 1 yıllık %85’den daha fazla ve 10 yıllık yaşam beklentisi %50-60 arasındadır. </a:t>
            </a:r>
          </a:p>
          <a:p>
            <a:endParaRPr lang="tr-TR" altLang="tr-CX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2E40BE14-B1B5-CCA1-5A2F-BB9302DD014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4213" y="404813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GB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tr-TR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İPERTROFİK KARDİYOMİYOPATİ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539" name="Text Box 4">
            <a:extLst>
              <a:ext uri="{FF2B5EF4-FFF2-40B4-BE49-F238E27FC236}">
                <a16:creationId xmlns:a16="http://schemas.microsoft.com/office/drawing/2014/main" id="{8094C643-D45C-10FC-4215-DCE3C3D79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2852738"/>
            <a:ext cx="326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tr-CX"/>
          </a:p>
        </p:txBody>
      </p:sp>
      <p:pic>
        <p:nvPicPr>
          <p:cNvPr id="65540" name="Picture 3">
            <a:extLst>
              <a:ext uri="{FF2B5EF4-FFF2-40B4-BE49-F238E27FC236}">
                <a16:creationId xmlns:a16="http://schemas.microsoft.com/office/drawing/2014/main" id="{03D065C4-8E7E-0A24-3EBC-44C0324B1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205038"/>
            <a:ext cx="2505075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>
            <a:extLst>
              <a:ext uri="{FF2B5EF4-FFF2-40B4-BE49-F238E27FC236}">
                <a16:creationId xmlns:a16="http://schemas.microsoft.com/office/drawing/2014/main" id="{1BDC2B09-A9DC-BB06-1E51-3550246DA3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Tanım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1650085B-EF90-34E4-3EA7-A0A9BA5908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700213"/>
            <a:ext cx="8229600" cy="4525962"/>
          </a:xfrm>
        </p:spPr>
        <p:txBody>
          <a:bodyPr/>
          <a:lstStyle/>
          <a:p>
            <a:pPr eaLnBrk="1" hangingPunct="1">
              <a:buFontTx/>
              <a:buBlip>
                <a:blip r:embed="rId2"/>
              </a:buBlip>
            </a:pPr>
            <a:endParaRPr lang="tr-TR" altLang="tr-CX">
              <a:solidFill>
                <a:schemeClr val="tx2"/>
              </a:solidFill>
            </a:endParaRPr>
          </a:p>
          <a:p>
            <a:pPr eaLnBrk="1" hangingPunct="1">
              <a:buFontTx/>
              <a:buBlip>
                <a:blip r:embed="rId2"/>
              </a:buBlip>
            </a:pPr>
            <a:r>
              <a:rPr lang="tr-TR" altLang="tr-CX" sz="2400"/>
              <a:t>Hipertrofik kardiyomiyopati, klinik olarak herhangi bir sistemik hastalıkla açıklanamayan miyokart hipertrofisi ile seyreden </a:t>
            </a:r>
            <a:r>
              <a:rPr lang="tr-TR" altLang="tr-CX" sz="2400">
                <a:solidFill>
                  <a:srgbClr val="FF0000"/>
                </a:solidFill>
              </a:rPr>
              <a:t>genetik</a:t>
            </a:r>
            <a:r>
              <a:rPr lang="tr-TR" altLang="tr-CX" sz="2400"/>
              <a:t> bir hastalıktır.</a:t>
            </a:r>
            <a:endParaRPr lang="en-US" altLang="tr-CX" sz="2400"/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>
            <a:extLst>
              <a:ext uri="{FF2B5EF4-FFF2-40B4-BE49-F238E27FC236}">
                <a16:creationId xmlns:a16="http://schemas.microsoft.com/office/drawing/2014/main" id="{E78F44B1-6FF9-E381-B202-78EED9576E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Epidemiyoloji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88824C87-56EC-A747-45E5-704A40D80C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2060575"/>
            <a:ext cx="8229600" cy="4525963"/>
          </a:xfrm>
        </p:spPr>
        <p:txBody>
          <a:bodyPr/>
          <a:lstStyle/>
          <a:p>
            <a:pPr eaLnBrk="1" hangingPunct="1">
              <a:buFontTx/>
              <a:buBlip>
                <a:blip r:embed="rId2"/>
              </a:buBlip>
            </a:pPr>
            <a:r>
              <a:rPr lang="tr-TR" altLang="tr-CX" sz="2400"/>
              <a:t>Hastalığın prevalansı %0.2’dir.</a:t>
            </a:r>
          </a:p>
          <a:p>
            <a:pPr eaLnBrk="1" hangingPunct="1">
              <a:buFontTx/>
              <a:buBlip>
                <a:blip r:embed="rId2"/>
              </a:buBlip>
            </a:pPr>
            <a:endParaRPr lang="tr-TR" altLang="tr-CX" sz="2400"/>
          </a:p>
          <a:p>
            <a:pPr eaLnBrk="1" hangingPunct="1">
              <a:buFontTx/>
              <a:buBlip>
                <a:blip r:embed="rId2"/>
              </a:buBlip>
            </a:pPr>
            <a:r>
              <a:rPr lang="tr-TR" altLang="tr-CX" sz="2400"/>
              <a:t>Erkeklerde görülme sıklığı daha fazladır</a:t>
            </a:r>
            <a:r>
              <a:rPr lang="tr-TR" altLang="tr-CX" sz="2400">
                <a:latin typeface="Comic Sans MS" panose="030F0902030302020204" pitchFamily="66" charset="0"/>
              </a:rPr>
              <a:t>.</a:t>
            </a:r>
          </a:p>
          <a:p>
            <a:pPr eaLnBrk="1" hangingPunct="1">
              <a:buFontTx/>
              <a:buBlip>
                <a:blip r:embed="rId2"/>
              </a:buBlip>
            </a:pPr>
            <a:endParaRPr lang="tr-TR" altLang="tr-CX" sz="2400"/>
          </a:p>
          <a:p>
            <a:pPr eaLnBrk="1" hangingPunct="1">
              <a:buFontTx/>
              <a:buBlip>
                <a:blip r:embed="rId2"/>
              </a:buBlip>
            </a:pPr>
            <a:r>
              <a:rPr lang="tr-TR" altLang="tr-CX" sz="2400"/>
              <a:t>Toplum kökenli çalışmalarda yıllık mortalite %1-1.5</a:t>
            </a:r>
          </a:p>
          <a:p>
            <a:pPr eaLnBrk="1" hangingPunct="1">
              <a:buFontTx/>
              <a:buBlip>
                <a:blip r:embed="rId2"/>
              </a:buBlip>
            </a:pPr>
            <a:endParaRPr lang="tr-TR" altLang="tr-CX"/>
          </a:p>
          <a:p>
            <a:pPr eaLnBrk="1" hangingPunct="1">
              <a:buFontTx/>
              <a:buBlip>
                <a:blip r:embed="rId2"/>
              </a:buBlip>
            </a:pPr>
            <a:endParaRPr lang="tr-TR" altLang="tr-CX">
              <a:latin typeface="Comic Sans MS" panose="030F0902030302020204" pitchFamily="66" charset="0"/>
            </a:endParaRPr>
          </a:p>
          <a:p>
            <a:pPr eaLnBrk="1" hangingPunct="1">
              <a:buFontTx/>
              <a:buBlip>
                <a:blip r:embed="rId2"/>
              </a:buBlip>
            </a:pPr>
            <a:endParaRPr lang="tr-TR" altLang="tr-CX">
              <a:latin typeface="Comic Sans MS" panose="030F0902030302020204" pitchFamily="66" charset="0"/>
            </a:endParaRPr>
          </a:p>
          <a:p>
            <a:pPr eaLnBrk="1" hangingPunct="1">
              <a:buFontTx/>
              <a:buNone/>
            </a:pPr>
            <a:endParaRPr lang="en-US" altLang="tr-CX"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39F0E57-6AE9-BC53-241B-269B1C67D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CX"/>
          </a:p>
        </p:txBody>
      </p:sp>
      <p:pic>
        <p:nvPicPr>
          <p:cNvPr id="6" name="İçerik Yer Tutucusu 5" descr="harita içeren bir resim&#10;&#10;Açıklama otomatik olarak oluşturuldu">
            <a:extLst>
              <a:ext uri="{FF2B5EF4-FFF2-40B4-BE49-F238E27FC236}">
                <a16:creationId xmlns:a16="http://schemas.microsoft.com/office/drawing/2014/main" id="{0147A4D9-C4E5-238C-5CB9-428DDADAD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59" y="1600200"/>
            <a:ext cx="6357481" cy="4525963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AFECE6A-2FFA-B37D-DE09-3A70F7973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A87517-BCFF-CC4A-8A80-39F499F64891}" type="datetime1">
              <a:rPr lang="tr-TR" smtClean="0"/>
              <a:pPr>
                <a:defRPr/>
              </a:pPr>
              <a:t>16.01.2024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3490556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7E81E0E-4592-0976-A248-F3387DBE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CX"/>
          </a:p>
        </p:txBody>
      </p:sp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4E4A5192-CA5F-191F-7635-2669374906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557" y="1600200"/>
            <a:ext cx="5732886" cy="4525963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56AC78C-6782-01A6-95DD-852202066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A87517-BCFF-CC4A-8A80-39F499F64891}" type="datetime1">
              <a:rPr lang="tr-TR" smtClean="0"/>
              <a:pPr>
                <a:defRPr/>
              </a:pPr>
              <a:t>16.01.2024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5595258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>
            <a:extLst>
              <a:ext uri="{FF2B5EF4-FFF2-40B4-BE49-F238E27FC236}">
                <a16:creationId xmlns:a16="http://schemas.microsoft.com/office/drawing/2014/main" id="{76C5C9B8-BB85-9DB2-2D9A-EFB332FDDED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182688" y="304800"/>
            <a:ext cx="7772400" cy="5827713"/>
          </a:xfrm>
        </p:spPr>
        <p:txBody>
          <a:bodyPr/>
          <a:lstStyle/>
          <a:p>
            <a:pPr marL="365125" indent="-282575" eaLnBrk="1" hangingPunct="1">
              <a:lnSpc>
                <a:spcPct val="80000"/>
              </a:lnSpc>
              <a:buFontTx/>
              <a:buNone/>
            </a:pPr>
            <a:r>
              <a:rPr lang="tr-TR" altLang="tr-CX" sz="2700">
                <a:latin typeface="Cambria" panose="02040503050406030204" pitchFamily="18" charset="0"/>
              </a:rPr>
              <a:t>  </a:t>
            </a:r>
          </a:p>
          <a:p>
            <a:pPr marL="365125" indent="-282575" eaLnBrk="1" hangingPunct="1">
              <a:lnSpc>
                <a:spcPct val="80000"/>
              </a:lnSpc>
              <a:buFontTx/>
              <a:buNone/>
            </a:pPr>
            <a:r>
              <a:rPr lang="tr-TR" altLang="tr-CX" sz="2700">
                <a:latin typeface="Cambria" panose="02040503050406030204" pitchFamily="18" charset="0"/>
              </a:rPr>
              <a:t> </a:t>
            </a:r>
            <a:r>
              <a:rPr lang="tr-TR" altLang="tr-CX" sz="2700">
                <a:solidFill>
                  <a:schemeClr val="hlink"/>
                </a:solidFill>
                <a:latin typeface="Cambria" panose="02040503050406030204" pitchFamily="18" charset="0"/>
              </a:rPr>
              <a:t>   </a:t>
            </a:r>
            <a:r>
              <a:rPr lang="tr-TR" altLang="tr-CX" sz="2700">
                <a:solidFill>
                  <a:srgbClr val="C58D01"/>
                </a:solidFill>
                <a:latin typeface="Cambria" panose="02040503050406030204" pitchFamily="18" charset="0"/>
              </a:rPr>
              <a:t> </a:t>
            </a:r>
            <a:r>
              <a:rPr lang="tr-TR" altLang="tr-CX" sz="2700">
                <a:solidFill>
                  <a:srgbClr val="FF0000"/>
                </a:solidFill>
                <a:latin typeface="Cambria" panose="02040503050406030204" pitchFamily="18" charset="0"/>
              </a:rPr>
              <a:t>Protozoal</a:t>
            </a:r>
          </a:p>
          <a:p>
            <a:pPr marL="365125" indent="-282575" eaLnBrk="1" hangingPunct="1">
              <a:lnSpc>
                <a:spcPct val="80000"/>
              </a:lnSpc>
              <a:buFontTx/>
              <a:buNone/>
            </a:pPr>
            <a:endParaRPr lang="tr-TR" altLang="tr-CX" sz="2700">
              <a:solidFill>
                <a:srgbClr val="C58D01"/>
              </a:solidFill>
              <a:latin typeface="Cambria" panose="02040503050406030204" pitchFamily="18" charset="0"/>
            </a:endParaRPr>
          </a:p>
          <a:p>
            <a:pPr marL="365125" indent="-282575" eaLnBrk="1" hangingPunct="1">
              <a:lnSpc>
                <a:spcPct val="80000"/>
              </a:lnSpc>
            </a:pPr>
            <a:r>
              <a:rPr lang="tr-TR" altLang="tr-CX" sz="2700">
                <a:latin typeface="Cambria" panose="02040503050406030204" pitchFamily="18" charset="0"/>
                <a:cs typeface="Times New Roman" panose="02020603050405020304" pitchFamily="18" charset="0"/>
              </a:rPr>
              <a:t>Tripanosoma cruzi ( Chagas hastalığı etkeni, Güney Amerika’da sık)</a:t>
            </a:r>
            <a:endParaRPr lang="en-GB" altLang="tr-CX" sz="270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>
              <a:lnSpc>
                <a:spcPct val="80000"/>
              </a:lnSpc>
            </a:pPr>
            <a:r>
              <a:rPr lang="tr-TR" altLang="tr-CX" sz="2700">
                <a:latin typeface="Cambria" panose="02040503050406030204" pitchFamily="18" charset="0"/>
                <a:cs typeface="Times New Roman" panose="02020603050405020304" pitchFamily="18" charset="0"/>
              </a:rPr>
              <a:t>Toxoplasmosis</a:t>
            </a:r>
            <a:endParaRPr lang="en-GB" altLang="tr-CX" sz="270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>
              <a:lnSpc>
                <a:spcPct val="80000"/>
              </a:lnSpc>
            </a:pPr>
            <a:r>
              <a:rPr lang="tr-TR" altLang="tr-CX" sz="2700">
                <a:latin typeface="Cambria" panose="02040503050406030204" pitchFamily="18" charset="0"/>
                <a:cs typeface="Times New Roman" panose="02020603050405020304" pitchFamily="18" charset="0"/>
              </a:rPr>
              <a:t>Amebiasis</a:t>
            </a:r>
            <a:endParaRPr lang="en-GB" altLang="tr-CX" sz="270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>
              <a:lnSpc>
                <a:spcPct val="80000"/>
              </a:lnSpc>
            </a:pPr>
            <a:r>
              <a:rPr lang="tr-TR" altLang="tr-CX" sz="2700">
                <a:latin typeface="Cambria" panose="02040503050406030204" pitchFamily="18" charset="0"/>
                <a:cs typeface="Times New Roman" panose="02020603050405020304" pitchFamily="18" charset="0"/>
              </a:rPr>
              <a:t>Toxocara canis</a:t>
            </a:r>
            <a:endParaRPr lang="en-GB" altLang="tr-CX" sz="270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>
              <a:lnSpc>
                <a:spcPct val="80000"/>
              </a:lnSpc>
            </a:pPr>
            <a:r>
              <a:rPr lang="tr-TR" altLang="tr-CX" sz="2700">
                <a:latin typeface="Cambria" panose="02040503050406030204" pitchFamily="18" charset="0"/>
                <a:cs typeface="Times New Roman" panose="02020603050405020304" pitchFamily="18" charset="0"/>
              </a:rPr>
              <a:t>Schistosomiasis</a:t>
            </a:r>
            <a:endParaRPr lang="en-GB" altLang="tr-CX" sz="270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>
              <a:lnSpc>
                <a:spcPct val="80000"/>
              </a:lnSpc>
            </a:pPr>
            <a:r>
              <a:rPr lang="tr-TR" altLang="tr-CX" sz="2700">
                <a:latin typeface="Cambria" panose="02040503050406030204" pitchFamily="18" charset="0"/>
                <a:cs typeface="Times New Roman" panose="02020603050405020304" pitchFamily="18" charset="0"/>
              </a:rPr>
              <a:t>Viseral larva migrans</a:t>
            </a:r>
            <a:endParaRPr lang="en-GB" altLang="tr-CX" sz="270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>
              <a:lnSpc>
                <a:spcPct val="80000"/>
              </a:lnSpc>
            </a:pPr>
            <a:r>
              <a:rPr lang="tr-TR" altLang="tr-CX" sz="2700">
                <a:latin typeface="Cambria" panose="02040503050406030204" pitchFamily="18" charset="0"/>
                <a:cs typeface="Times New Roman" panose="02020603050405020304" pitchFamily="18" charset="0"/>
              </a:rPr>
              <a:t>Echinococcus</a:t>
            </a:r>
            <a:endParaRPr lang="en-GB" altLang="tr-CX" sz="270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>
              <a:lnSpc>
                <a:spcPct val="80000"/>
              </a:lnSpc>
              <a:buFontTx/>
              <a:buNone/>
            </a:pPr>
            <a:r>
              <a:rPr lang="tr-TR" altLang="tr-CX" sz="2700">
                <a:solidFill>
                  <a:schemeClr val="hlin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tr-TR" altLang="tr-CX" sz="2700">
                <a:solidFill>
                  <a:schemeClr val="hlink"/>
                </a:solidFill>
                <a:latin typeface="Cambria" panose="02040503050406030204" pitchFamily="18" charset="0"/>
              </a:rPr>
              <a:t>  </a:t>
            </a:r>
            <a:r>
              <a:rPr lang="tr-TR" altLang="tr-CX" sz="2700">
                <a:solidFill>
                  <a:srgbClr val="C58D01"/>
                </a:solidFill>
                <a:latin typeface="Cambria" panose="02040503050406030204" pitchFamily="18" charset="0"/>
              </a:rPr>
              <a:t> </a:t>
            </a:r>
          </a:p>
          <a:p>
            <a:pPr marL="365125" indent="-282575" eaLnBrk="1" hangingPunct="1">
              <a:lnSpc>
                <a:spcPct val="80000"/>
              </a:lnSpc>
              <a:buFontTx/>
              <a:buNone/>
            </a:pPr>
            <a:r>
              <a:rPr lang="tr-TR" altLang="tr-CX" sz="2700">
                <a:solidFill>
                  <a:srgbClr val="FF0000"/>
                </a:solidFill>
                <a:latin typeface="Cambria" panose="02040503050406030204" pitchFamily="18" charset="0"/>
              </a:rPr>
              <a:t>Toksik</a:t>
            </a:r>
          </a:p>
          <a:p>
            <a:pPr marL="365125" indent="-282575" eaLnBrk="1" hangingPunct="1">
              <a:lnSpc>
                <a:spcPct val="80000"/>
              </a:lnSpc>
            </a:pPr>
            <a:r>
              <a:rPr lang="tr-TR" altLang="tr-CX" sz="2700">
                <a:latin typeface="Cambria" panose="02040503050406030204" pitchFamily="18" charset="0"/>
                <a:cs typeface="Times New Roman" panose="02020603050405020304" pitchFamily="18" charset="0"/>
              </a:rPr>
              <a:t>Difteri ekzotoksini</a:t>
            </a:r>
            <a:endParaRPr lang="en-GB" altLang="tr-CX" sz="270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>
              <a:lnSpc>
                <a:spcPct val="80000"/>
              </a:lnSpc>
            </a:pPr>
            <a:r>
              <a:rPr lang="tr-TR" altLang="tr-CX" sz="2700">
                <a:latin typeface="Cambria" panose="02040503050406030204" pitchFamily="18" charset="0"/>
                <a:cs typeface="Times New Roman" panose="02020603050405020304" pitchFamily="18" charset="0"/>
              </a:rPr>
              <a:t>Akrep toksini</a:t>
            </a:r>
            <a:r>
              <a:rPr lang="en-US" altLang="tr-CX" sz="2700">
                <a:latin typeface="Cambria" panose="02040503050406030204" pitchFamily="18" charset="0"/>
              </a:rPr>
              <a:t> </a:t>
            </a:r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1 Veri Yer Tutucusu">
            <a:extLst>
              <a:ext uri="{FF2B5EF4-FFF2-40B4-BE49-F238E27FC236}">
                <a16:creationId xmlns:a16="http://schemas.microsoft.com/office/drawing/2014/main" id="{45D1BE35-7FCA-AEE3-725E-3B3BDFCFB7A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83D0EBE-F3FD-FB49-A7D8-4FF5D5CA10F2}" type="datetime1">
              <a:rPr lang="tr-TR" altLang="tr-CX" smtClean="0"/>
              <a:pPr eaLnBrk="1" hangingPunct="1"/>
              <a:t>16.01.2024</a:t>
            </a:fld>
            <a:endParaRPr lang="tr-TR" altLang="tr-CX"/>
          </a:p>
        </p:txBody>
      </p:sp>
      <p:pic>
        <p:nvPicPr>
          <p:cNvPr id="68611" name="Picture 2">
            <a:extLst>
              <a:ext uri="{FF2B5EF4-FFF2-40B4-BE49-F238E27FC236}">
                <a16:creationId xmlns:a16="http://schemas.microsoft.com/office/drawing/2014/main" id="{3BBABDF5-10AF-F163-5526-A4450FE14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8975"/>
            <a:ext cx="9144000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 Box 3">
            <a:extLst>
              <a:ext uri="{FF2B5EF4-FFF2-40B4-BE49-F238E27FC236}">
                <a16:creationId xmlns:a16="http://schemas.microsoft.com/office/drawing/2014/main" id="{F66F7F33-0A1F-C8A0-9E62-0B27BC651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4941888"/>
            <a:ext cx="1762125" cy="1066800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CX" sz="3200">
                <a:solidFill>
                  <a:schemeClr val="bg1"/>
                </a:solidFill>
              </a:rPr>
              <a:t>Septal</a:t>
            </a:r>
          </a:p>
          <a:p>
            <a:pPr eaLnBrk="1" hangingPunct="1"/>
            <a:r>
              <a:rPr lang="tr-TR" altLang="tr-CX" sz="3200">
                <a:solidFill>
                  <a:schemeClr val="bg1"/>
                </a:solidFill>
              </a:rPr>
              <a:t>hipertrofi</a:t>
            </a:r>
          </a:p>
        </p:txBody>
      </p:sp>
      <p:sp>
        <p:nvSpPr>
          <p:cNvPr id="68613" name="Text Box 4">
            <a:extLst>
              <a:ext uri="{FF2B5EF4-FFF2-40B4-BE49-F238E27FC236}">
                <a16:creationId xmlns:a16="http://schemas.microsoft.com/office/drawing/2014/main" id="{AF50EA45-418F-5A2A-47FC-9F72092BB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4859338"/>
            <a:ext cx="1762125" cy="1066800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CX" sz="3200">
                <a:solidFill>
                  <a:schemeClr val="bg1"/>
                </a:solidFill>
              </a:rPr>
              <a:t>Apikal</a:t>
            </a:r>
          </a:p>
          <a:p>
            <a:pPr eaLnBrk="1" hangingPunct="1"/>
            <a:r>
              <a:rPr lang="tr-TR" altLang="tr-CX" sz="3200">
                <a:solidFill>
                  <a:schemeClr val="bg1"/>
                </a:solidFill>
              </a:rPr>
              <a:t>hipertrofi</a:t>
            </a:r>
          </a:p>
        </p:txBody>
      </p:sp>
      <p:sp>
        <p:nvSpPr>
          <p:cNvPr id="68614" name="Text Box 5">
            <a:extLst>
              <a:ext uri="{FF2B5EF4-FFF2-40B4-BE49-F238E27FC236}">
                <a16:creationId xmlns:a16="http://schemas.microsoft.com/office/drawing/2014/main" id="{D40C9838-6142-D63D-9976-A8073D482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1588" y="4810125"/>
            <a:ext cx="2709862" cy="1066800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CX" sz="3200">
                <a:solidFill>
                  <a:schemeClr val="bg1"/>
                </a:solidFill>
              </a:rPr>
              <a:t>Midventriküler</a:t>
            </a:r>
          </a:p>
          <a:p>
            <a:pPr eaLnBrk="1" hangingPunct="1"/>
            <a:r>
              <a:rPr lang="tr-TR" altLang="tr-CX" sz="3200">
                <a:solidFill>
                  <a:schemeClr val="bg1"/>
                </a:solidFill>
              </a:rPr>
              <a:t>hipertrofi</a:t>
            </a:r>
          </a:p>
        </p:txBody>
      </p:sp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1 Veri Yer Tutucusu">
            <a:extLst>
              <a:ext uri="{FF2B5EF4-FFF2-40B4-BE49-F238E27FC236}">
                <a16:creationId xmlns:a16="http://schemas.microsoft.com/office/drawing/2014/main" id="{B4DBEE08-DBCB-3080-0B04-F1B0B1B7577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FB14602-3CB0-F841-9A4B-8BB7E1A78FA7}" type="datetime1">
              <a:rPr lang="tr-TR" altLang="tr-CX" smtClean="0"/>
              <a:pPr eaLnBrk="1" hangingPunct="1"/>
              <a:t>16.01.2024</a:t>
            </a:fld>
            <a:endParaRPr lang="tr-TR" altLang="tr-CX"/>
          </a:p>
        </p:txBody>
      </p:sp>
      <p:pic>
        <p:nvPicPr>
          <p:cNvPr id="69635" name="Picture 2">
            <a:extLst>
              <a:ext uri="{FF2B5EF4-FFF2-40B4-BE49-F238E27FC236}">
                <a16:creationId xmlns:a16="http://schemas.microsoft.com/office/drawing/2014/main" id="{01207F9F-5FF8-AA76-99ED-1830A0EB6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785813"/>
            <a:ext cx="7400925" cy="528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Text Box 3">
            <a:extLst>
              <a:ext uri="{FF2B5EF4-FFF2-40B4-BE49-F238E27FC236}">
                <a16:creationId xmlns:a16="http://schemas.microsoft.com/office/drawing/2014/main" id="{6FDE5F9D-8BC8-277E-D23D-1C1692485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268413"/>
            <a:ext cx="527050" cy="366712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CX">
                <a:solidFill>
                  <a:schemeClr val="bg1"/>
                </a:solidFill>
              </a:rPr>
              <a:t>MK</a:t>
            </a:r>
          </a:p>
        </p:txBody>
      </p:sp>
      <p:sp>
        <p:nvSpPr>
          <p:cNvPr id="69637" name="Text Box 4">
            <a:extLst>
              <a:ext uri="{FF2B5EF4-FFF2-40B4-BE49-F238E27FC236}">
                <a16:creationId xmlns:a16="http://schemas.microsoft.com/office/drawing/2014/main" id="{A5FD38BC-805F-0A95-C4D5-4D8256A48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9200" y="3160713"/>
            <a:ext cx="717550" cy="641350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CX">
                <a:solidFill>
                  <a:schemeClr val="bg1"/>
                </a:solidFill>
              </a:rPr>
              <a:t>Sol</a:t>
            </a:r>
          </a:p>
          <a:p>
            <a:pPr eaLnBrk="1" hangingPunct="1"/>
            <a:r>
              <a:rPr lang="tr-TR" altLang="tr-CX">
                <a:solidFill>
                  <a:schemeClr val="bg1"/>
                </a:solidFill>
              </a:rPr>
              <a:t>Vent</a:t>
            </a:r>
            <a:r>
              <a:rPr lang="tr-TR" altLang="tr-CX"/>
              <a:t>.</a:t>
            </a:r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3 Veri Yer Tutucusu">
            <a:extLst>
              <a:ext uri="{FF2B5EF4-FFF2-40B4-BE49-F238E27FC236}">
                <a16:creationId xmlns:a16="http://schemas.microsoft.com/office/drawing/2014/main" id="{6D5E5557-F4BD-93E8-EC86-6C20704C543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04C4968-B44D-D84B-B6C1-0A46D5994C74}" type="datetime1">
              <a:rPr lang="tr-TR" altLang="tr-CX" smtClean="0"/>
              <a:pPr eaLnBrk="1" hangingPunct="1"/>
              <a:t>16.01.2024</a:t>
            </a:fld>
            <a:endParaRPr lang="tr-TR" altLang="tr-CX"/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6381D59F-4654-A8B5-1DF4-E098BB67A4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CX">
                <a:solidFill>
                  <a:schemeClr val="tx1"/>
                </a:solidFill>
              </a:rPr>
              <a:t>Hipertrofik kardiyomiyopati</a:t>
            </a:r>
          </a:p>
        </p:txBody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6BC1F62C-9126-CCCF-ABD2-AECD2600A4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tr-TR" altLang="tr-CX" sz="2800"/>
              <a:t>Sol ventrikül tutulumu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r-TR" altLang="tr-CX" sz="2800"/>
              <a:t>   Asimetrik (eksantrik)          İnsidans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r-TR" altLang="tr-CX" sz="2800"/>
              <a:t>       </a:t>
            </a:r>
            <a:r>
              <a:rPr lang="tr-TR" altLang="tr-CX" sz="2800">
                <a:solidFill>
                  <a:srgbClr val="FF3300"/>
                </a:solidFill>
              </a:rPr>
              <a:t>Septal </a:t>
            </a:r>
            <a:r>
              <a:rPr lang="tr-TR" altLang="tr-CX" sz="2800"/>
              <a:t>(HOKM,İHSS)      </a:t>
            </a:r>
            <a:r>
              <a:rPr lang="tr-TR" altLang="tr-CX" sz="2800">
                <a:solidFill>
                  <a:srgbClr val="FF3300"/>
                </a:solidFill>
              </a:rPr>
              <a:t>%90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r-TR" altLang="tr-CX" sz="2800"/>
              <a:t>       Midventriküler                  %1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r-TR" altLang="tr-CX" sz="2800"/>
              <a:t>       Apikal                               %3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r-TR" altLang="tr-CX" sz="2800"/>
              <a:t>       Posteroseptal /lateral       %1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r-TR" altLang="tr-CX" sz="2800"/>
              <a:t>   Simetrik (konsantrik)            %5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CX" sz="2800"/>
              <a:t>Sağ ventrikül tutulumu</a:t>
            </a:r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3 Veri Yer Tutucusu">
            <a:extLst>
              <a:ext uri="{FF2B5EF4-FFF2-40B4-BE49-F238E27FC236}">
                <a16:creationId xmlns:a16="http://schemas.microsoft.com/office/drawing/2014/main" id="{DC06E788-94A2-EC83-5496-096558F5C91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BE175D3-7A18-7040-8448-5BE8BF5BA8FD}" type="datetime1">
              <a:rPr lang="tr-TR" altLang="tr-CX" smtClean="0"/>
              <a:pPr eaLnBrk="1" hangingPunct="1"/>
              <a:t>16.01.2024</a:t>
            </a:fld>
            <a:endParaRPr lang="tr-TR" altLang="tr-CX"/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9DB7FA52-343D-222D-E5CA-4A64C82DA3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CX"/>
              <a:t>Hipertrofik KMP de etyoloji</a:t>
            </a:r>
          </a:p>
        </p:txBody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DE646E11-37AD-C929-4E2A-06F7DF4009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tr-TR" altLang="tr-CX" sz="2800"/>
              <a:t>Katekolamin metabolizmasında anormallik?</a:t>
            </a:r>
          </a:p>
          <a:p>
            <a:pPr eaLnBrk="1" hangingPunct="1"/>
            <a:r>
              <a:rPr lang="tr-TR" altLang="tr-CX" sz="2800"/>
              <a:t>Fötüs gelişimi sırasında katekolamin uyarısına miyokart fibrilerinin disarray yanıtı ( genetik defekt nedeniyle)?</a:t>
            </a:r>
          </a:p>
          <a:p>
            <a:pPr eaLnBrk="1" hangingPunct="1"/>
            <a:r>
              <a:rPr lang="tr-TR" altLang="tr-CX" sz="2800"/>
              <a:t>Geç çocukluk veya adolesanlarda çevresel etkilerle fenotipik yansıma?</a:t>
            </a:r>
          </a:p>
          <a:p>
            <a:pPr eaLnBrk="1" hangingPunct="1">
              <a:buFontTx/>
              <a:buNone/>
            </a:pPr>
            <a:endParaRPr lang="tr-TR" altLang="tr-CX"/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3 Veri Yer Tutucusu">
            <a:extLst>
              <a:ext uri="{FF2B5EF4-FFF2-40B4-BE49-F238E27FC236}">
                <a16:creationId xmlns:a16="http://schemas.microsoft.com/office/drawing/2014/main" id="{B5BD7043-76D1-B217-5AFB-30CC36DF0BA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E5B7AE1-DE70-FF47-A5C8-E05F189A0054}" type="datetime1">
              <a:rPr lang="tr-TR" altLang="tr-CX" smtClean="0"/>
              <a:pPr eaLnBrk="1" hangingPunct="1"/>
              <a:t>16.01.2024</a:t>
            </a:fld>
            <a:endParaRPr lang="tr-TR" altLang="tr-CX"/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A5917BBE-EC14-67F4-9D2A-BB633B72B2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39825"/>
          </a:xfrm>
        </p:spPr>
        <p:txBody>
          <a:bodyPr/>
          <a:lstStyle/>
          <a:p>
            <a:pPr eaLnBrk="1" hangingPunct="1"/>
            <a:r>
              <a:rPr lang="tr-TR" altLang="tr-CX"/>
              <a:t>Hipertrofik KMP de genetik</a:t>
            </a:r>
          </a:p>
        </p:txBody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81E15925-F5C7-9297-0E63-72E29FAA37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851025"/>
            <a:ext cx="8229600" cy="45307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tr-TR" altLang="tr-CX" sz="1800">
                <a:solidFill>
                  <a:srgbClr val="FF3300"/>
                </a:solidFill>
              </a:rPr>
              <a:t>%55 olgu familyal</a:t>
            </a:r>
            <a:r>
              <a:rPr lang="tr-TR" altLang="tr-CX" sz="1800"/>
              <a:t> ( %76 otozomal dominant, %24 otozomal resessif veya değişik gen ekspresyonlarıyla otozomal dominant)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CX" sz="1800">
                <a:solidFill>
                  <a:srgbClr val="FF3300"/>
                </a:solidFill>
              </a:rPr>
              <a:t>10 adet gen’</a:t>
            </a:r>
            <a:r>
              <a:rPr lang="tr-TR" altLang="tr-CX" sz="1800"/>
              <a:t>in mütasyonu olayın sorumlusu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CX" sz="1800"/>
              <a:t>Bu genlerin herbiri kasılabilme,yapısal veya düzenleyici işlevi olan ince veya kalın filamenlerden oluşan kardiyak sarkomerlerde protein komponentlerini kodluyorlar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CX" sz="1800">
                <a:latin typeface="Symbol" pitchFamily="2" charset="2"/>
              </a:rPr>
              <a:t>b-</a:t>
            </a:r>
            <a:r>
              <a:rPr lang="tr-TR" altLang="tr-CX" sz="1800"/>
              <a:t>miyozin ağır zinciri, miyozin bağlayan protein C ve kardiyak troponin T’den sorumlu </a:t>
            </a:r>
            <a:r>
              <a:rPr lang="tr-TR" altLang="tr-CX" sz="1800">
                <a:solidFill>
                  <a:srgbClr val="FF3300"/>
                </a:solidFill>
              </a:rPr>
              <a:t>3 gen’</a:t>
            </a:r>
            <a:r>
              <a:rPr lang="tr-TR" altLang="tr-CX" sz="1800"/>
              <a:t>in mütasyonu </a:t>
            </a:r>
            <a:r>
              <a:rPr lang="tr-TR" altLang="tr-CX" sz="1800">
                <a:solidFill>
                  <a:srgbClr val="FF3300"/>
                </a:solidFill>
              </a:rPr>
              <a:t>%50 olguda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CX" sz="1800"/>
              <a:t>Düzenleyici ve temel miyozin hafif zinciri, titin, </a:t>
            </a:r>
            <a:r>
              <a:rPr lang="tr-TR" altLang="tr-CX" sz="1800">
                <a:latin typeface="Symbol" pitchFamily="2" charset="2"/>
              </a:rPr>
              <a:t>a-</a:t>
            </a:r>
            <a:r>
              <a:rPr lang="tr-TR" altLang="tr-CX" sz="1800"/>
              <a:t>aktin,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1800">
                <a:latin typeface="Symbol" pitchFamily="2" charset="2"/>
              </a:rPr>
              <a:t>     a-</a:t>
            </a:r>
            <a:r>
              <a:rPr lang="tr-TR" altLang="tr-CX" sz="1800"/>
              <a:t>trofomiyozin, kardiyak troponin-I ve  </a:t>
            </a:r>
            <a:r>
              <a:rPr lang="tr-TR" altLang="tr-CX" sz="1800">
                <a:latin typeface="Symbol" pitchFamily="2" charset="2"/>
              </a:rPr>
              <a:t>a-</a:t>
            </a:r>
            <a:r>
              <a:rPr lang="tr-TR" altLang="tr-CX" sz="1800"/>
              <a:t>miyozin ağır zincirinden sorumlu diğer </a:t>
            </a:r>
            <a:r>
              <a:rPr lang="tr-TR" altLang="tr-CX" sz="1800">
                <a:solidFill>
                  <a:srgbClr val="FF3300"/>
                </a:solidFill>
              </a:rPr>
              <a:t>7 gen’</a:t>
            </a:r>
            <a:r>
              <a:rPr lang="tr-TR" altLang="tr-CX" sz="1800"/>
              <a:t>in mütasyonu </a:t>
            </a:r>
            <a:r>
              <a:rPr lang="tr-TR" altLang="tr-CX" sz="1800">
                <a:solidFill>
                  <a:srgbClr val="FF3300"/>
                </a:solidFill>
              </a:rPr>
              <a:t>%50 olguda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CX" sz="1800">
                <a:solidFill>
                  <a:srgbClr val="FF3300"/>
                </a:solidFill>
              </a:rPr>
              <a:t>%45 olgu sporadik</a:t>
            </a:r>
            <a:r>
              <a:rPr lang="tr-TR" altLang="tr-CX" sz="1800"/>
              <a:t> ( kozal mütasyon değil, modifier genler ve çevresel etkenler sorumlu)</a:t>
            </a:r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" y="201168"/>
            <a:ext cx="7552944" cy="6419088"/>
          </a:xfrm>
        </p:spPr>
      </p:pic>
      <p:sp>
        <p:nvSpPr>
          <p:cNvPr id="5" name="Yuvarlatılmış Dikdörtgen 4"/>
          <p:cNvSpPr/>
          <p:nvPr/>
        </p:nvSpPr>
        <p:spPr>
          <a:xfrm>
            <a:off x="237744" y="676656"/>
            <a:ext cx="8277606" cy="113385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9980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250" advTm="20355"/>
    </mc:Choice>
    <mc:Fallback xmlns="">
      <p:transition spd="slow" advTm="20355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3 Veri Yer Tutucusu">
            <a:extLst>
              <a:ext uri="{FF2B5EF4-FFF2-40B4-BE49-F238E27FC236}">
                <a16:creationId xmlns:a16="http://schemas.microsoft.com/office/drawing/2014/main" id="{DD2BE2E3-7053-9F0A-0380-2163ACDB11F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629967C-E69A-BD40-8FC7-ACF1689D86F3}" type="datetime1">
              <a:rPr lang="tr-TR" altLang="tr-CX" smtClean="0"/>
              <a:pPr eaLnBrk="1" hangingPunct="1"/>
              <a:t>16.01.2024</a:t>
            </a:fld>
            <a:endParaRPr lang="tr-TR" altLang="tr-CX"/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B4D899AE-BC49-A398-E5D3-D913EAE2E4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CX" sz="2400">
                <a:latin typeface="Verdana" panose="020B0604030504040204" pitchFamily="34" charset="0"/>
              </a:rPr>
              <a:t>HOKMP otopsisinde gözlenen karakteristik bulgular</a:t>
            </a:r>
          </a:p>
        </p:txBody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C273DB1E-C9EE-2028-F87A-CB240A4263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071688"/>
            <a:ext cx="8229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tr-TR" altLang="tr-CX" sz="1800"/>
              <a:t>Septumun serbest duvardan daha kalın olduğu asimetrik (ekzantrik) sol ventrikül hipertrofisi,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CX" sz="1800"/>
              <a:t>Septumun mitral ön kapağın karşısına gelen bölümünde (çıkış yolu) fibröz mural endokardiyal plak,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CX" sz="1800"/>
              <a:t>Sol ventrikül boşluğu küçük (normal de olabilir),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CX" sz="1800"/>
              <a:t>Mitral kapak geniş ve kıvrımlı (sekonder kalınlaşma ile birlikte olabilir),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CX" sz="1800"/>
              <a:t>Sol atriyum büyük,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CX" sz="1800">
                <a:solidFill>
                  <a:srgbClr val="FF0000"/>
                </a:solidFill>
              </a:rPr>
              <a:t>İntramural koroner arterlerin çapı intimal ve mediyal hiperplazi nedeniyle dar,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CX" sz="1800">
                <a:solidFill>
                  <a:srgbClr val="FF0000"/>
                </a:solidFill>
              </a:rPr>
              <a:t>İntersitisyel ve perivasküler fibrozis,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CX" sz="1800"/>
              <a:t>Hücrelerarası  kollagen artışı (matriks)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CX" sz="1800">
                <a:solidFill>
                  <a:srgbClr val="FF0000"/>
                </a:solidFill>
              </a:rPr>
              <a:t>Miyositlerde disarray</a:t>
            </a:r>
          </a:p>
          <a:p>
            <a:pPr eaLnBrk="1" hangingPunct="1">
              <a:lnSpc>
                <a:spcPct val="80000"/>
              </a:lnSpc>
            </a:pPr>
            <a:endParaRPr lang="tr-TR" altLang="tr-CX" sz="1800"/>
          </a:p>
          <a:p>
            <a:pPr eaLnBrk="1" hangingPunct="1">
              <a:lnSpc>
                <a:spcPct val="80000"/>
              </a:lnSpc>
            </a:pPr>
            <a:endParaRPr lang="tr-TR" altLang="tr-CX" sz="2000"/>
          </a:p>
        </p:txBody>
      </p:sp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3">
            <a:extLst>
              <a:ext uri="{FF2B5EF4-FFF2-40B4-BE49-F238E27FC236}">
                <a16:creationId xmlns:a16="http://schemas.microsoft.com/office/drawing/2014/main" id="{714D22EA-4321-131E-DDE7-9BCB472E3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812800" indent="-812800" eaLnBrk="1" hangingPunct="1">
              <a:buFontTx/>
              <a:buNone/>
            </a:pPr>
            <a:r>
              <a:rPr lang="tr-TR" altLang="tr-CX" sz="2800"/>
              <a:t>                   </a:t>
            </a:r>
            <a:r>
              <a:rPr lang="tr-TR" altLang="tr-CX" sz="2800">
                <a:solidFill>
                  <a:srgbClr val="FF0000"/>
                </a:solidFill>
              </a:rPr>
              <a:t>Diyastolik işlevde bozulma</a:t>
            </a:r>
          </a:p>
          <a:p>
            <a:pPr marL="812800" indent="-812800" eaLnBrk="1" hangingPunct="1">
              <a:buFontTx/>
              <a:buNone/>
            </a:pPr>
            <a:endParaRPr lang="tr-TR" altLang="tr-CX" sz="2800"/>
          </a:p>
          <a:p>
            <a:pPr marL="812800" indent="-812800" eaLnBrk="1" hangingPunct="1">
              <a:buClr>
                <a:srgbClr val="800080"/>
              </a:buClr>
              <a:buFontTx/>
              <a:buChar char="o"/>
            </a:pPr>
            <a:r>
              <a:rPr lang="tr-TR" altLang="tr-CX" sz="2800"/>
              <a:t>Hipertrofiye bağlı relaksasyon ve distensibilite azalmıştır.</a:t>
            </a:r>
          </a:p>
          <a:p>
            <a:pPr marL="812800" indent="-812800" eaLnBrk="1" hangingPunct="1">
              <a:buClr>
                <a:srgbClr val="800080"/>
              </a:buClr>
              <a:buFontTx/>
              <a:buChar char="o"/>
            </a:pPr>
            <a:r>
              <a:rPr lang="tr-TR" altLang="tr-CX" sz="2800"/>
              <a:t>Miyokartta iskemi vardır.</a:t>
            </a:r>
          </a:p>
          <a:p>
            <a:pPr marL="812800" indent="-812800" eaLnBrk="1" hangingPunct="1">
              <a:buClr>
                <a:srgbClr val="800080"/>
              </a:buClr>
              <a:buFontTx/>
              <a:buChar char="o"/>
            </a:pPr>
            <a:r>
              <a:rPr lang="tr-TR" altLang="tr-CX" sz="2800"/>
              <a:t>Fibrozis ve hücresel düzensizlik vardır</a:t>
            </a:r>
            <a:r>
              <a:rPr lang="tr-TR" altLang="tr-CX"/>
              <a:t>.</a:t>
            </a:r>
          </a:p>
          <a:p>
            <a:pPr marL="812800" indent="-812800" eaLnBrk="1" hangingPunct="1">
              <a:buFontTx/>
              <a:buNone/>
            </a:pPr>
            <a:endParaRPr lang="en-US" altLang="tr-CX"/>
          </a:p>
        </p:txBody>
      </p:sp>
      <p:sp>
        <p:nvSpPr>
          <p:cNvPr id="74755" name="2 Metin kutusu">
            <a:extLst>
              <a:ext uri="{FF2B5EF4-FFF2-40B4-BE49-F238E27FC236}">
                <a16:creationId xmlns:a16="http://schemas.microsoft.com/office/drawing/2014/main" id="{E472EA01-33C9-2A6C-D012-54245A7F9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692150"/>
            <a:ext cx="4086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CX" sz="4000"/>
              <a:t>FİZYOPATOLOJİ</a:t>
            </a:r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3">
            <a:extLst>
              <a:ext uri="{FF2B5EF4-FFF2-40B4-BE49-F238E27FC236}">
                <a16:creationId xmlns:a16="http://schemas.microsoft.com/office/drawing/2014/main" id="{189832EC-25D2-48D7-59A8-D1BEB806D7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tr-TR" altLang="tr-CX" sz="2400">
                <a:solidFill>
                  <a:srgbClr val="FF0000"/>
                </a:solidFill>
              </a:rPr>
              <a:t>        İskemi </a:t>
            </a:r>
            <a:endParaRPr lang="tr-TR" altLang="tr-CX" sz="2400"/>
          </a:p>
          <a:p>
            <a:pPr eaLnBrk="1" hangingPunct="1">
              <a:buFontTx/>
              <a:buNone/>
            </a:pPr>
            <a:endParaRPr lang="tr-TR" altLang="tr-CX" sz="2400"/>
          </a:p>
          <a:p>
            <a:pPr eaLnBrk="1" hangingPunct="1">
              <a:buClr>
                <a:srgbClr val="800080"/>
              </a:buClr>
              <a:buFontTx/>
              <a:buChar char="o"/>
            </a:pPr>
            <a:r>
              <a:rPr lang="tr-TR" altLang="tr-CX" sz="2400"/>
              <a:t>Küçük damar hastalığı</a:t>
            </a:r>
          </a:p>
          <a:p>
            <a:pPr eaLnBrk="1" hangingPunct="1">
              <a:buClr>
                <a:srgbClr val="800080"/>
              </a:buClr>
              <a:buFontTx/>
              <a:buChar char="o"/>
            </a:pPr>
            <a:r>
              <a:rPr lang="tr-TR" altLang="tr-CX" sz="2400"/>
              <a:t>Azalmış kapiller dansite </a:t>
            </a:r>
          </a:p>
          <a:p>
            <a:pPr eaLnBrk="1" hangingPunct="1">
              <a:buClr>
                <a:srgbClr val="800080"/>
              </a:buClr>
              <a:buFontTx/>
              <a:buChar char="o"/>
            </a:pPr>
            <a:r>
              <a:rPr lang="tr-TR" altLang="tr-CX" sz="2400"/>
              <a:t>Epikardial damarlara olan bası</a:t>
            </a:r>
          </a:p>
          <a:p>
            <a:pPr eaLnBrk="1" hangingPunct="1">
              <a:buClr>
                <a:srgbClr val="800080"/>
              </a:buClr>
              <a:buFontTx/>
              <a:buChar char="o"/>
            </a:pPr>
            <a:r>
              <a:rPr lang="tr-TR" altLang="tr-CX" sz="2400"/>
              <a:t>Ventrikül içi artmış basınçlar neticesinde oksijen sunum/ihtiyaç oranındaki bozulma.</a:t>
            </a:r>
            <a:endParaRPr lang="en-US" altLang="tr-CX" sz="2400"/>
          </a:p>
        </p:txBody>
      </p:sp>
      <p:sp>
        <p:nvSpPr>
          <p:cNvPr id="75779" name="3 Dikdörtgen">
            <a:extLst>
              <a:ext uri="{FF2B5EF4-FFF2-40B4-BE49-F238E27FC236}">
                <a16:creationId xmlns:a16="http://schemas.microsoft.com/office/drawing/2014/main" id="{49CA813F-5F2E-F951-FC82-C22B490FA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20713"/>
            <a:ext cx="4086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CX" sz="4000"/>
              <a:t>FİZYOPATOLOJİ</a:t>
            </a:r>
          </a:p>
        </p:txBody>
      </p:sp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3">
            <a:extLst>
              <a:ext uri="{FF2B5EF4-FFF2-40B4-BE49-F238E27FC236}">
                <a16:creationId xmlns:a16="http://schemas.microsoft.com/office/drawing/2014/main" id="{2F5D0C4D-0EF4-3B91-81A5-2411B93CB0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773238"/>
            <a:ext cx="8229600" cy="4525962"/>
          </a:xfrm>
        </p:spPr>
        <p:txBody>
          <a:bodyPr/>
          <a:lstStyle/>
          <a:p>
            <a:pPr eaLnBrk="1" hangingPunct="1">
              <a:buFontTx/>
              <a:buBlip>
                <a:blip r:embed="rId2"/>
              </a:buBlip>
            </a:pPr>
            <a:r>
              <a:rPr lang="tr-TR" altLang="tr-CX" sz="2800">
                <a:solidFill>
                  <a:srgbClr val="FF0000"/>
                </a:solidFill>
              </a:rPr>
              <a:t>Efor sırasında kan basıncının yükselmemesi, hatta düşmesi</a:t>
            </a:r>
          </a:p>
          <a:p>
            <a:pPr eaLnBrk="1" hangingPunct="1">
              <a:buFontTx/>
              <a:buNone/>
            </a:pPr>
            <a:r>
              <a:rPr lang="tr-TR" altLang="tr-CX" sz="2800">
                <a:solidFill>
                  <a:srgbClr val="FF0000"/>
                </a:solidFill>
              </a:rPr>
              <a:t>   </a:t>
            </a:r>
            <a:r>
              <a:rPr lang="tr-TR" altLang="tr-CX" sz="2800"/>
              <a:t>(Hastaların % 25 kadarında) </a:t>
            </a:r>
          </a:p>
          <a:p>
            <a:pPr eaLnBrk="1" hangingPunct="1">
              <a:buFontTx/>
              <a:buNone/>
            </a:pPr>
            <a:endParaRPr lang="tr-TR" altLang="tr-CX" sz="2800"/>
          </a:p>
          <a:p>
            <a:pPr eaLnBrk="1" hangingPunct="1">
              <a:buFontTx/>
              <a:buNone/>
            </a:pPr>
            <a:r>
              <a:rPr lang="tr-TR" altLang="tr-CX" sz="2800"/>
              <a:t>   Bunun nedeninin, sol ventrikül basınç reseptörlerinin anormal aktivasyonu sonucu ortaya çıkan uygunsuz sistemik vazodilatasyon olduğu düşünülmektedir</a:t>
            </a:r>
          </a:p>
          <a:p>
            <a:pPr eaLnBrk="1" hangingPunct="1">
              <a:buFontTx/>
              <a:buNone/>
            </a:pPr>
            <a:r>
              <a:rPr lang="tr-TR" altLang="tr-CX"/>
              <a:t>   </a:t>
            </a:r>
          </a:p>
        </p:txBody>
      </p:sp>
      <p:sp>
        <p:nvSpPr>
          <p:cNvPr id="76803" name="2 Metin kutusu">
            <a:extLst>
              <a:ext uri="{FF2B5EF4-FFF2-40B4-BE49-F238E27FC236}">
                <a16:creationId xmlns:a16="http://schemas.microsoft.com/office/drawing/2014/main" id="{B685CB12-5ED3-1AD1-1FF8-5B77767DA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8663" y="692150"/>
            <a:ext cx="4086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CX" sz="4000"/>
              <a:t>FİZYOPATOLOJİ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>
            <a:extLst>
              <a:ext uri="{FF2B5EF4-FFF2-40B4-BE49-F238E27FC236}">
                <a16:creationId xmlns:a16="http://schemas.microsoft.com/office/drawing/2014/main" id="{6C86F7B1-9A38-ECBB-BBFF-E96A4DDFC7BC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182688" y="1219200"/>
            <a:ext cx="7772400" cy="4913313"/>
          </a:xfrm>
        </p:spPr>
        <p:txBody>
          <a:bodyPr/>
          <a:lstStyle/>
          <a:p>
            <a:pPr marL="365125" indent="-282575" eaLnBrk="1" hangingPunct="1">
              <a:buFontTx/>
              <a:buNone/>
            </a:pPr>
            <a:r>
              <a:rPr lang="tr-TR" altLang="tr-CX">
                <a:solidFill>
                  <a:srgbClr val="FF0000"/>
                </a:solidFill>
                <a:latin typeface="Cambria" panose="02040503050406030204" pitchFamily="18" charset="0"/>
              </a:rPr>
              <a:t>  </a:t>
            </a:r>
            <a:r>
              <a:rPr lang="tr-TR" altLang="tr-CX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          Mantar  Enfeksiyonları</a:t>
            </a:r>
          </a:p>
          <a:p>
            <a:pPr marL="365125" indent="-282575" eaLnBrk="1" hangingPunct="1">
              <a:buFontTx/>
              <a:buNone/>
            </a:pPr>
            <a:endParaRPr lang="en-GB" altLang="tr-CX">
              <a:solidFill>
                <a:srgbClr val="C58D0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/>
            <a:r>
              <a:rPr lang="tr-TR" altLang="tr-CX">
                <a:latin typeface="Cambria" panose="02040503050406030204" pitchFamily="18" charset="0"/>
                <a:cs typeface="Times New Roman" panose="02020603050405020304" pitchFamily="18" charset="0"/>
              </a:rPr>
              <a:t>Aktinomikozis</a:t>
            </a:r>
            <a:endParaRPr lang="en-GB" altLang="tr-CX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/>
            <a:r>
              <a:rPr lang="tr-TR" altLang="tr-CX">
                <a:latin typeface="Cambria" panose="02040503050406030204" pitchFamily="18" charset="0"/>
                <a:cs typeface="Times New Roman" panose="02020603050405020304" pitchFamily="18" charset="0"/>
              </a:rPr>
              <a:t>Histoplazmosis</a:t>
            </a:r>
            <a:endParaRPr lang="en-GB" altLang="tr-CX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/>
            <a:r>
              <a:rPr lang="tr-TR" altLang="tr-CX">
                <a:latin typeface="Cambria" panose="02040503050406030204" pitchFamily="18" charset="0"/>
                <a:cs typeface="Times New Roman" panose="02020603050405020304" pitchFamily="18" charset="0"/>
              </a:rPr>
              <a:t>Candida</a:t>
            </a:r>
            <a:endParaRPr lang="en-GB" altLang="tr-CX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/>
            <a:r>
              <a:rPr lang="tr-TR" altLang="tr-CX">
                <a:latin typeface="Cambria" panose="02040503050406030204" pitchFamily="18" charset="0"/>
                <a:cs typeface="Times New Roman" panose="02020603050405020304" pitchFamily="18" charset="0"/>
              </a:rPr>
              <a:t>Coccidioidomycosis</a:t>
            </a:r>
            <a:endParaRPr lang="en-GB" altLang="tr-CX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/>
            <a:endParaRPr lang="en-US" altLang="tr-CX"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3">
            <a:extLst>
              <a:ext uri="{FF2B5EF4-FFF2-40B4-BE49-F238E27FC236}">
                <a16:creationId xmlns:a16="http://schemas.microsoft.com/office/drawing/2014/main" id="{5FCD57C4-FD0C-4323-5FC0-84C278A5710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287588"/>
            <a:ext cx="8229600" cy="33734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tr-TR" altLang="tr-CX" sz="2400">
                <a:latin typeface="Tahoma" panose="020B0604030504040204" pitchFamily="34" charset="0"/>
              </a:rPr>
              <a:t>Manevralar veya ilaçlarla karakteri değişen pansistolik ejeksiyon üfürümü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tr-TR" altLang="tr-CX" sz="240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tr-TR" altLang="tr-CX" sz="2400">
                <a:latin typeface="Tahoma" panose="020B0604030504040204" pitchFamily="34" charset="0"/>
              </a:rPr>
              <a:t> S4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tr-TR" altLang="tr-CX" sz="240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tr-TR" altLang="tr-CX" sz="2400">
                <a:latin typeface="Tahoma" panose="020B0604030504040204" pitchFamily="34" charset="0"/>
              </a:rPr>
              <a:t>Bisferiyen nabız 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2"/>
              </a:buBlip>
            </a:pPr>
            <a:endParaRPr lang="tr-TR" altLang="tr-CX" sz="280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800080"/>
              </a:buClr>
              <a:buFontTx/>
              <a:buChar char="o"/>
            </a:pPr>
            <a:endParaRPr lang="en-US" altLang="tr-CX" sz="2800">
              <a:latin typeface="Tahoma" panose="020B0604030504040204" pitchFamily="34" charset="0"/>
            </a:endParaRPr>
          </a:p>
        </p:txBody>
      </p:sp>
      <p:sp>
        <p:nvSpPr>
          <p:cNvPr id="77827" name="3 Metin kutusu">
            <a:extLst>
              <a:ext uri="{FF2B5EF4-FFF2-40B4-BE49-F238E27FC236}">
                <a16:creationId xmlns:a16="http://schemas.microsoft.com/office/drawing/2014/main" id="{3D51951B-852E-B339-3A5E-5DA59D730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620713"/>
            <a:ext cx="5603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CX" sz="4000"/>
              <a:t>Fizik Muayene bulguları</a:t>
            </a:r>
          </a:p>
        </p:txBody>
      </p:sp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>
            <a:extLst>
              <a:ext uri="{FF2B5EF4-FFF2-40B4-BE49-F238E27FC236}">
                <a16:creationId xmlns:a16="http://schemas.microsoft.com/office/drawing/2014/main" id="{AD3CC631-53ED-FABD-1849-2041FAEF3E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tr-TR" altLang="tr-CX" sz="2400">
                <a:solidFill>
                  <a:srgbClr val="FF0000"/>
                </a:solidFill>
              </a:rPr>
              <a:t>Obstrüksiyonu olmayan HKMP’li </a:t>
            </a:r>
            <a:r>
              <a:rPr lang="tr-TR" altLang="tr-CX" sz="2400"/>
              <a:t>hastaların çoğunda fizik muayenede özellik yoktur.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tr-TR" altLang="tr-CX" sz="2400"/>
              <a:t>LV hipertrofisine bağlı apikal vuru sıklıkla laterale doğru yer değiştirmiştir.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tr-TR" altLang="tr-CX" sz="2400"/>
              <a:t>Güçlü atriyal sistole bağlı olarak belirgin presistolik apikal vuru ile birlikte ikili apikal vuru palpe edilebilir.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tr-TR" altLang="tr-CX" sz="2400">
                <a:solidFill>
                  <a:srgbClr val="FF0000"/>
                </a:solidFill>
              </a:rPr>
              <a:t>Sol ventrikül çıkış yolunda obstrüksiyon varsa </a:t>
            </a:r>
            <a:r>
              <a:rPr lang="tr-TR" altLang="tr-CX" sz="2400"/>
              <a:t>geç sistolik vuruya bağlı üçüncü bir apikal vuru palpe edilebilir.</a:t>
            </a:r>
            <a:endParaRPr lang="en-US" altLang="tr-CX" sz="2400"/>
          </a:p>
        </p:txBody>
      </p:sp>
      <p:sp>
        <p:nvSpPr>
          <p:cNvPr id="78851" name="2 Metin kutusu">
            <a:extLst>
              <a:ext uri="{FF2B5EF4-FFF2-40B4-BE49-F238E27FC236}">
                <a16:creationId xmlns:a16="http://schemas.microsoft.com/office/drawing/2014/main" id="{EBE1B4FF-0BDA-B60C-8343-C163595F0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620713"/>
            <a:ext cx="5603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CX" sz="4000"/>
              <a:t>Fizik Muayene bulguları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1 Veri Yer Tutucusu">
            <a:extLst>
              <a:ext uri="{FF2B5EF4-FFF2-40B4-BE49-F238E27FC236}">
                <a16:creationId xmlns:a16="http://schemas.microsoft.com/office/drawing/2014/main" id="{2A3201E8-B776-F0AD-6894-909D5228A3C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0667718-7B79-334D-A265-ABB13AE3C9BA}" type="datetime1">
              <a:rPr lang="tr-TR" altLang="tr-CX" smtClean="0"/>
              <a:pPr eaLnBrk="1" hangingPunct="1"/>
              <a:t>16.01.2024</a:t>
            </a:fld>
            <a:endParaRPr lang="tr-TR" altLang="tr-CX"/>
          </a:p>
        </p:txBody>
      </p:sp>
      <p:pic>
        <p:nvPicPr>
          <p:cNvPr id="79875" name="Picture 2">
            <a:extLst>
              <a:ext uri="{FF2B5EF4-FFF2-40B4-BE49-F238E27FC236}">
                <a16:creationId xmlns:a16="http://schemas.microsoft.com/office/drawing/2014/main" id="{E56B15D9-6F73-E60B-61D6-76A8BC4A8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1116013"/>
            <a:ext cx="819150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Text Box 3">
            <a:extLst>
              <a:ext uri="{FF2B5EF4-FFF2-40B4-BE49-F238E27FC236}">
                <a16:creationId xmlns:a16="http://schemas.microsoft.com/office/drawing/2014/main" id="{7E7E6698-EB8F-45F1-4252-E4779FD46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8275" y="1203325"/>
            <a:ext cx="933450" cy="641350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CX">
                <a:solidFill>
                  <a:schemeClr val="bg1"/>
                </a:solidFill>
              </a:rPr>
              <a:t>Sol</a:t>
            </a:r>
          </a:p>
          <a:p>
            <a:pPr eaLnBrk="1" hangingPunct="1"/>
            <a:r>
              <a:rPr lang="tr-TR" altLang="tr-CX">
                <a:solidFill>
                  <a:schemeClr val="bg1"/>
                </a:solidFill>
              </a:rPr>
              <a:t>atriyum</a:t>
            </a:r>
          </a:p>
        </p:txBody>
      </p:sp>
      <p:sp>
        <p:nvSpPr>
          <p:cNvPr id="79877" name="Text Box 4">
            <a:extLst>
              <a:ext uri="{FF2B5EF4-FFF2-40B4-BE49-F238E27FC236}">
                <a16:creationId xmlns:a16="http://schemas.microsoft.com/office/drawing/2014/main" id="{0F4EBDB5-9A06-524D-FB13-68FCD8A0B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2313" y="1865313"/>
            <a:ext cx="1035050" cy="641350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CX">
                <a:solidFill>
                  <a:schemeClr val="bg1"/>
                </a:solidFill>
              </a:rPr>
              <a:t>Sol</a:t>
            </a:r>
          </a:p>
          <a:p>
            <a:pPr eaLnBrk="1" hangingPunct="1"/>
            <a:r>
              <a:rPr lang="tr-TR" altLang="tr-CX">
                <a:solidFill>
                  <a:schemeClr val="bg1"/>
                </a:solidFill>
              </a:rPr>
              <a:t>ventrikül</a:t>
            </a:r>
          </a:p>
        </p:txBody>
      </p:sp>
      <p:sp>
        <p:nvSpPr>
          <p:cNvPr id="79878" name="Text Box 5">
            <a:extLst>
              <a:ext uri="{FF2B5EF4-FFF2-40B4-BE49-F238E27FC236}">
                <a16:creationId xmlns:a16="http://schemas.microsoft.com/office/drawing/2014/main" id="{F716B970-B6CF-46A2-E72B-59644CB62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025" y="1333500"/>
            <a:ext cx="730250" cy="366713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CX">
                <a:solidFill>
                  <a:schemeClr val="bg1"/>
                </a:solidFill>
              </a:rPr>
              <a:t>Aorta</a:t>
            </a:r>
          </a:p>
        </p:txBody>
      </p:sp>
      <p:sp>
        <p:nvSpPr>
          <p:cNvPr id="79879" name="Text Box 6">
            <a:extLst>
              <a:ext uri="{FF2B5EF4-FFF2-40B4-BE49-F238E27FC236}">
                <a16:creationId xmlns:a16="http://schemas.microsoft.com/office/drawing/2014/main" id="{AE09121F-DFE9-8D4B-CD80-426DB9EEA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1213" y="5033963"/>
            <a:ext cx="2635250" cy="91598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CX">
                <a:solidFill>
                  <a:schemeClr val="bg1"/>
                </a:solidFill>
              </a:rPr>
              <a:t>HOKMP de</a:t>
            </a:r>
          </a:p>
          <a:p>
            <a:pPr eaLnBrk="1" hangingPunct="1"/>
            <a:r>
              <a:rPr lang="tr-TR" altLang="tr-CX">
                <a:solidFill>
                  <a:schemeClr val="bg1"/>
                </a:solidFill>
              </a:rPr>
              <a:t>Ventrikül içindeki basınç</a:t>
            </a:r>
          </a:p>
          <a:p>
            <a:pPr eaLnBrk="1" hangingPunct="1"/>
            <a:r>
              <a:rPr lang="tr-TR" altLang="tr-CX">
                <a:solidFill>
                  <a:schemeClr val="bg1"/>
                </a:solidFill>
              </a:rPr>
              <a:t>gradiyenti</a:t>
            </a:r>
          </a:p>
        </p:txBody>
      </p:sp>
      <p:sp>
        <p:nvSpPr>
          <p:cNvPr id="79880" name="Text Box 7">
            <a:extLst>
              <a:ext uri="{FF2B5EF4-FFF2-40B4-BE49-F238E27FC236}">
                <a16:creationId xmlns:a16="http://schemas.microsoft.com/office/drawing/2014/main" id="{698514B0-6726-002C-92BC-29DB27542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5092700"/>
            <a:ext cx="2774950" cy="641350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CX">
                <a:solidFill>
                  <a:schemeClr val="bg1"/>
                </a:solidFill>
              </a:rPr>
              <a:t>Apikal hipertrofik</a:t>
            </a:r>
          </a:p>
          <a:p>
            <a:pPr eaLnBrk="1" hangingPunct="1"/>
            <a:r>
              <a:rPr lang="tr-TR" altLang="tr-CX">
                <a:solidFill>
                  <a:schemeClr val="bg1"/>
                </a:solidFill>
              </a:rPr>
              <a:t>Kardiyomiyopatide durum</a:t>
            </a:r>
          </a:p>
        </p:txBody>
      </p:sp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3 Veri Yer Tutucusu">
            <a:extLst>
              <a:ext uri="{FF2B5EF4-FFF2-40B4-BE49-F238E27FC236}">
                <a16:creationId xmlns:a16="http://schemas.microsoft.com/office/drawing/2014/main" id="{E431CCBC-22C9-70B7-5C1C-24D8A459C16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65CA9E4-2505-7443-BF8A-2DBFBA5155BF}" type="datetime1">
              <a:rPr lang="tr-TR" altLang="tr-CX" smtClean="0"/>
              <a:pPr eaLnBrk="1" hangingPunct="1"/>
              <a:t>16.01.2024</a:t>
            </a:fld>
            <a:endParaRPr lang="tr-TR" altLang="tr-CX"/>
          </a:p>
        </p:txBody>
      </p:sp>
      <p:sp>
        <p:nvSpPr>
          <p:cNvPr id="80899" name="Rectangle 2">
            <a:extLst>
              <a:ext uri="{FF2B5EF4-FFF2-40B4-BE49-F238E27FC236}">
                <a16:creationId xmlns:a16="http://schemas.microsoft.com/office/drawing/2014/main" id="{92B688C4-C387-C238-5E81-3742EC8F7D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CX" sz="4000"/>
              <a:t>HOKMP de gradiyent değişiklikleri</a:t>
            </a:r>
            <a:endParaRPr lang="en-US" altLang="tr-CX" sz="4000"/>
          </a:p>
        </p:txBody>
      </p:sp>
      <p:sp>
        <p:nvSpPr>
          <p:cNvPr id="80900" name="Rectangle 3">
            <a:extLst>
              <a:ext uri="{FF2B5EF4-FFF2-40B4-BE49-F238E27FC236}">
                <a16:creationId xmlns:a16="http://schemas.microsoft.com/office/drawing/2014/main" id="{E427989F-C09C-3D59-22DA-16D41E28B1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778000"/>
            <a:ext cx="8229600" cy="4530725"/>
          </a:xfrm>
        </p:spPr>
        <p:txBody>
          <a:bodyPr/>
          <a:lstStyle/>
          <a:p>
            <a:pPr eaLnBrk="1" hangingPunct="1"/>
            <a:r>
              <a:rPr lang="tr-TR" altLang="tr-CX" sz="2800">
                <a:solidFill>
                  <a:srgbClr val="FF3300"/>
                </a:solidFill>
              </a:rPr>
              <a:t>Preload da</a:t>
            </a:r>
            <a:r>
              <a:rPr lang="tr-TR" altLang="tr-CX" sz="2800"/>
              <a:t> </a:t>
            </a:r>
            <a:r>
              <a:rPr lang="tr-TR" altLang="tr-CX" sz="2800">
                <a:solidFill>
                  <a:srgbClr val="FF3300"/>
                </a:solidFill>
              </a:rPr>
              <a:t>azalma</a:t>
            </a:r>
            <a:r>
              <a:rPr lang="tr-TR" altLang="tr-CX" sz="2800"/>
              <a:t> </a:t>
            </a:r>
          </a:p>
          <a:p>
            <a:pPr eaLnBrk="1" hangingPunct="1">
              <a:buFontTx/>
              <a:buNone/>
            </a:pPr>
            <a:r>
              <a:rPr lang="tr-TR" altLang="tr-CX" sz="2800"/>
              <a:t>   ( gradiyent de ve üfürümde artış)</a:t>
            </a:r>
          </a:p>
          <a:p>
            <a:pPr eaLnBrk="1" hangingPunct="1">
              <a:buFontTx/>
              <a:buNone/>
            </a:pPr>
            <a:r>
              <a:rPr lang="tr-TR" altLang="tr-CX" sz="2800"/>
              <a:t>     </a:t>
            </a:r>
            <a:r>
              <a:rPr lang="tr-TR" altLang="tr-CX" sz="2800">
                <a:solidFill>
                  <a:srgbClr val="FF3300"/>
                </a:solidFill>
              </a:rPr>
              <a:t>Ayakta duruş</a:t>
            </a:r>
          </a:p>
          <a:p>
            <a:pPr eaLnBrk="1" hangingPunct="1">
              <a:buFontTx/>
              <a:buNone/>
            </a:pPr>
            <a:r>
              <a:rPr lang="tr-TR" altLang="tr-CX" sz="2800"/>
              <a:t>     Nitrat</a:t>
            </a:r>
          </a:p>
          <a:p>
            <a:pPr eaLnBrk="1" hangingPunct="1">
              <a:buFontTx/>
              <a:buNone/>
            </a:pPr>
            <a:r>
              <a:rPr lang="tr-TR" altLang="tr-CX" sz="2800"/>
              <a:t>     Diüretik</a:t>
            </a:r>
          </a:p>
          <a:p>
            <a:pPr eaLnBrk="1" hangingPunct="1">
              <a:buFontTx/>
              <a:buNone/>
            </a:pPr>
            <a:r>
              <a:rPr lang="tr-TR" altLang="tr-CX" sz="2800"/>
              <a:t>     Başka nedenli volüm kayıpları</a:t>
            </a:r>
          </a:p>
          <a:p>
            <a:pPr eaLnBrk="1" hangingPunct="1">
              <a:buFontTx/>
              <a:buNone/>
            </a:pPr>
            <a:r>
              <a:rPr lang="tr-TR" altLang="tr-CX" sz="2800"/>
              <a:t>     Valsalva (Faz II)</a:t>
            </a:r>
            <a:endParaRPr lang="en-US" altLang="tr-CX" sz="2800"/>
          </a:p>
        </p:txBody>
      </p: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3 Veri Yer Tutucusu">
            <a:extLst>
              <a:ext uri="{FF2B5EF4-FFF2-40B4-BE49-F238E27FC236}">
                <a16:creationId xmlns:a16="http://schemas.microsoft.com/office/drawing/2014/main" id="{D6B5D653-6355-34FF-7E18-BF2B946EDBF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5CF0DA1-EFCA-9649-BA84-9B44DF6FAFBA}" type="datetime1">
              <a:rPr lang="tr-TR" altLang="tr-CX" smtClean="0"/>
              <a:pPr eaLnBrk="1" hangingPunct="1"/>
              <a:t>16.01.2024</a:t>
            </a:fld>
            <a:endParaRPr lang="tr-TR" altLang="tr-CX"/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7F8ABD89-13CD-88B1-ADF6-60EAE4FF15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CX" sz="4000"/>
              <a:t>HOKMP de gradiyent değişiklikleri</a:t>
            </a:r>
            <a:endParaRPr lang="en-US" altLang="tr-CX" sz="4000"/>
          </a:p>
        </p:txBody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987F1787-4B5C-D6E4-B269-6EFD3FA89F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tr-TR" altLang="tr-CX" sz="2800">
                <a:solidFill>
                  <a:srgbClr val="FF3300"/>
                </a:solidFill>
              </a:rPr>
              <a:t>Preload</a:t>
            </a:r>
            <a:r>
              <a:rPr lang="tr-TR" altLang="tr-CX" sz="2800"/>
              <a:t> </a:t>
            </a:r>
            <a:r>
              <a:rPr lang="tr-TR" altLang="tr-CX" sz="2800">
                <a:solidFill>
                  <a:srgbClr val="FF3300"/>
                </a:solidFill>
              </a:rPr>
              <a:t>da</a:t>
            </a:r>
            <a:r>
              <a:rPr lang="tr-TR" altLang="tr-CX" sz="2800"/>
              <a:t> </a:t>
            </a:r>
            <a:r>
              <a:rPr lang="tr-TR" altLang="tr-CX" sz="2800">
                <a:solidFill>
                  <a:srgbClr val="FF3300"/>
                </a:solidFill>
              </a:rPr>
              <a:t>artma</a:t>
            </a:r>
            <a:r>
              <a:rPr lang="tr-TR" altLang="tr-CX" sz="2800"/>
              <a:t> </a:t>
            </a:r>
          </a:p>
          <a:p>
            <a:pPr eaLnBrk="1" hangingPunct="1">
              <a:buFontTx/>
              <a:buNone/>
            </a:pPr>
            <a:r>
              <a:rPr lang="tr-TR" altLang="tr-CX" sz="2800"/>
              <a:t>   (gradiyent ve üfürümde azalma )</a:t>
            </a:r>
          </a:p>
          <a:p>
            <a:pPr eaLnBrk="1" hangingPunct="1">
              <a:buFontTx/>
              <a:buNone/>
            </a:pPr>
            <a:r>
              <a:rPr lang="tr-TR" altLang="tr-CX" sz="2800"/>
              <a:t>     </a:t>
            </a:r>
            <a:r>
              <a:rPr lang="tr-TR" altLang="tr-CX" sz="2800">
                <a:solidFill>
                  <a:srgbClr val="FF3300"/>
                </a:solidFill>
              </a:rPr>
              <a:t>Çömelme</a:t>
            </a:r>
          </a:p>
          <a:p>
            <a:pPr eaLnBrk="1" hangingPunct="1">
              <a:buFontTx/>
              <a:buNone/>
            </a:pPr>
            <a:r>
              <a:rPr lang="tr-TR" altLang="tr-CX" sz="2800"/>
              <a:t>     Ekstremite elevasyonu</a:t>
            </a:r>
          </a:p>
          <a:p>
            <a:pPr eaLnBrk="1" hangingPunct="1">
              <a:buFontTx/>
              <a:buNone/>
            </a:pPr>
            <a:r>
              <a:rPr lang="tr-TR" altLang="tr-CX" sz="2800"/>
              <a:t>     Hidrasyon</a:t>
            </a:r>
            <a:endParaRPr lang="en-US" altLang="tr-CX" sz="2800"/>
          </a:p>
        </p:txBody>
      </p:sp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3 Veri Yer Tutucusu">
            <a:extLst>
              <a:ext uri="{FF2B5EF4-FFF2-40B4-BE49-F238E27FC236}">
                <a16:creationId xmlns:a16="http://schemas.microsoft.com/office/drawing/2014/main" id="{E6CD452E-E37B-914D-5B10-70F75562962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C4BE036-1307-7C44-AED4-FFB4DCC1F9F2}" type="datetime1">
              <a:rPr lang="tr-TR" altLang="tr-CX" smtClean="0"/>
              <a:pPr eaLnBrk="1" hangingPunct="1"/>
              <a:t>16.01.2024</a:t>
            </a:fld>
            <a:endParaRPr lang="tr-TR" altLang="tr-CX"/>
          </a:p>
        </p:txBody>
      </p:sp>
      <p:sp>
        <p:nvSpPr>
          <p:cNvPr id="82947" name="Rectangle 2">
            <a:extLst>
              <a:ext uri="{FF2B5EF4-FFF2-40B4-BE49-F238E27FC236}">
                <a16:creationId xmlns:a16="http://schemas.microsoft.com/office/drawing/2014/main" id="{F0A03AEE-ADB2-0F37-1AEB-FFA6000BEE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CX" sz="4000"/>
              <a:t>HOKMP de gradiyent değişiklikleri</a:t>
            </a:r>
            <a:endParaRPr lang="en-US" altLang="tr-CX" sz="4000"/>
          </a:p>
        </p:txBody>
      </p:sp>
      <p:sp>
        <p:nvSpPr>
          <p:cNvPr id="82948" name="Rectangle 3">
            <a:extLst>
              <a:ext uri="{FF2B5EF4-FFF2-40B4-BE49-F238E27FC236}">
                <a16:creationId xmlns:a16="http://schemas.microsoft.com/office/drawing/2014/main" id="{C33FB406-BD51-5AB5-32C8-BFF631BC22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tr-TR" altLang="tr-CX">
                <a:solidFill>
                  <a:srgbClr val="FF3300"/>
                </a:solidFill>
              </a:rPr>
              <a:t>Afterload da artma</a:t>
            </a:r>
            <a:r>
              <a:rPr lang="tr-TR" altLang="tr-CX"/>
              <a:t> </a:t>
            </a:r>
          </a:p>
          <a:p>
            <a:pPr eaLnBrk="1" hangingPunct="1">
              <a:buFontTx/>
              <a:buNone/>
            </a:pPr>
            <a:r>
              <a:rPr lang="tr-TR" altLang="tr-CX"/>
              <a:t>   (gradiyent ve üfürümde azalma)</a:t>
            </a:r>
          </a:p>
          <a:p>
            <a:pPr eaLnBrk="1" hangingPunct="1">
              <a:buFontTx/>
              <a:buNone/>
            </a:pPr>
            <a:r>
              <a:rPr lang="tr-TR" altLang="tr-CX"/>
              <a:t>      </a:t>
            </a:r>
            <a:r>
              <a:rPr lang="tr-TR" altLang="tr-CX">
                <a:solidFill>
                  <a:srgbClr val="FF3300"/>
                </a:solidFill>
              </a:rPr>
              <a:t>Çömelme</a:t>
            </a:r>
          </a:p>
          <a:p>
            <a:pPr eaLnBrk="1" hangingPunct="1">
              <a:buFontTx/>
              <a:buNone/>
            </a:pPr>
            <a:r>
              <a:rPr lang="tr-TR" altLang="tr-CX"/>
              <a:t>      İzometrik egzersiz</a:t>
            </a:r>
          </a:p>
          <a:p>
            <a:pPr eaLnBrk="1" hangingPunct="1">
              <a:buFontTx/>
              <a:buNone/>
            </a:pPr>
            <a:r>
              <a:rPr lang="tr-TR" altLang="tr-CX"/>
              <a:t>      Alfamimetikler</a:t>
            </a:r>
          </a:p>
          <a:p>
            <a:pPr eaLnBrk="1" hangingPunct="1">
              <a:buFontTx/>
              <a:buNone/>
            </a:pPr>
            <a:r>
              <a:rPr lang="tr-TR" altLang="tr-CX"/>
              <a:t>      Valsalva (Faz I,IV)</a:t>
            </a:r>
            <a:endParaRPr lang="en-US" altLang="tr-CX"/>
          </a:p>
        </p:txBody>
      </p:sp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3 Veri Yer Tutucusu">
            <a:extLst>
              <a:ext uri="{FF2B5EF4-FFF2-40B4-BE49-F238E27FC236}">
                <a16:creationId xmlns:a16="http://schemas.microsoft.com/office/drawing/2014/main" id="{377E94B1-327F-215A-30DF-4368493D961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44B7E65-5CCD-1246-9602-EE705FDDE15F}" type="datetime1">
              <a:rPr lang="tr-TR" altLang="tr-CX" smtClean="0"/>
              <a:pPr eaLnBrk="1" hangingPunct="1"/>
              <a:t>16.01.2024</a:t>
            </a:fld>
            <a:endParaRPr lang="tr-TR" altLang="tr-CX"/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4EBE94B4-B208-A484-3AA5-9DEBC10981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CX" sz="4000"/>
              <a:t>HOKMP de gradiyent değişiklikleri</a:t>
            </a:r>
            <a:endParaRPr lang="en-US" altLang="tr-CX" sz="4000"/>
          </a:p>
        </p:txBody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6AF051BB-1606-42EB-B8E3-A2C5339130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tr-TR" altLang="tr-CX">
                <a:solidFill>
                  <a:srgbClr val="FF3300"/>
                </a:solidFill>
              </a:rPr>
              <a:t>Afterload da azalma</a:t>
            </a:r>
            <a:r>
              <a:rPr lang="tr-TR" altLang="tr-CX"/>
              <a:t> </a:t>
            </a:r>
          </a:p>
          <a:p>
            <a:pPr eaLnBrk="1" hangingPunct="1">
              <a:buFontTx/>
              <a:buNone/>
            </a:pPr>
            <a:r>
              <a:rPr lang="tr-TR" altLang="tr-CX"/>
              <a:t>  (gradiyent ve üfürümde artma)</a:t>
            </a:r>
          </a:p>
          <a:p>
            <a:pPr eaLnBrk="1" hangingPunct="1">
              <a:buFontTx/>
              <a:buNone/>
            </a:pPr>
            <a:r>
              <a:rPr lang="tr-TR" altLang="tr-CX"/>
              <a:t>      </a:t>
            </a:r>
            <a:r>
              <a:rPr lang="tr-TR" altLang="tr-CX">
                <a:solidFill>
                  <a:srgbClr val="FF3300"/>
                </a:solidFill>
              </a:rPr>
              <a:t>Ayakta duruş</a:t>
            </a:r>
          </a:p>
          <a:p>
            <a:pPr eaLnBrk="1" hangingPunct="1">
              <a:buFontTx/>
              <a:buNone/>
            </a:pPr>
            <a:r>
              <a:rPr lang="tr-TR" altLang="tr-CX"/>
              <a:t>      Diüretik</a:t>
            </a:r>
          </a:p>
          <a:p>
            <a:pPr eaLnBrk="1" hangingPunct="1">
              <a:buFontTx/>
              <a:buNone/>
            </a:pPr>
            <a:r>
              <a:rPr lang="tr-TR" altLang="tr-CX"/>
              <a:t>      Vazodilatörler (antihipertansifler)</a:t>
            </a:r>
          </a:p>
          <a:p>
            <a:pPr eaLnBrk="1" hangingPunct="1">
              <a:buFontTx/>
              <a:buNone/>
            </a:pPr>
            <a:r>
              <a:rPr lang="tr-TR" altLang="tr-CX"/>
              <a:t>      İzotonik egzersizler</a:t>
            </a:r>
            <a:endParaRPr lang="en-US" altLang="tr-CX"/>
          </a:p>
        </p:txBody>
      </p:sp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3 Veri Yer Tutucusu">
            <a:extLst>
              <a:ext uri="{FF2B5EF4-FFF2-40B4-BE49-F238E27FC236}">
                <a16:creationId xmlns:a16="http://schemas.microsoft.com/office/drawing/2014/main" id="{5057736F-00C7-0877-29CC-BB5C15B401B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A7D008A-4A51-564D-A736-2D618C482E8A}" type="datetime1">
              <a:rPr lang="tr-TR" altLang="tr-CX" smtClean="0"/>
              <a:pPr eaLnBrk="1" hangingPunct="1"/>
              <a:t>16.01.2024</a:t>
            </a:fld>
            <a:endParaRPr lang="tr-TR" altLang="tr-CX"/>
          </a:p>
        </p:txBody>
      </p:sp>
      <p:sp>
        <p:nvSpPr>
          <p:cNvPr id="84995" name="Rectangle 2">
            <a:extLst>
              <a:ext uri="{FF2B5EF4-FFF2-40B4-BE49-F238E27FC236}">
                <a16:creationId xmlns:a16="http://schemas.microsoft.com/office/drawing/2014/main" id="{27EAF575-A7E1-5022-B2FD-89638A0168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CX" sz="4000"/>
              <a:t>HOKMP de gradiyent değişiklikleri</a:t>
            </a:r>
            <a:endParaRPr lang="en-US" altLang="tr-CX" sz="4000"/>
          </a:p>
        </p:txBody>
      </p:sp>
      <p:sp>
        <p:nvSpPr>
          <p:cNvPr id="84996" name="Rectangle 3">
            <a:extLst>
              <a:ext uri="{FF2B5EF4-FFF2-40B4-BE49-F238E27FC236}">
                <a16:creationId xmlns:a16="http://schemas.microsoft.com/office/drawing/2014/main" id="{BC5CF53A-FEB1-CEF3-DA28-551B551F61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tr-TR" altLang="tr-CX">
                <a:solidFill>
                  <a:srgbClr val="FF3300"/>
                </a:solidFill>
              </a:rPr>
              <a:t>Kontraktilite azalma </a:t>
            </a:r>
          </a:p>
          <a:p>
            <a:pPr eaLnBrk="1" hangingPunct="1">
              <a:buFontTx/>
              <a:buNone/>
            </a:pPr>
            <a:r>
              <a:rPr lang="tr-TR" altLang="tr-CX"/>
              <a:t>   (gradiyent ve üfürümde azalma)</a:t>
            </a:r>
          </a:p>
          <a:p>
            <a:pPr eaLnBrk="1" hangingPunct="1">
              <a:buFontTx/>
              <a:buNone/>
            </a:pPr>
            <a:r>
              <a:rPr lang="tr-TR" altLang="tr-CX"/>
              <a:t>     Betablokerler</a:t>
            </a:r>
          </a:p>
          <a:p>
            <a:pPr eaLnBrk="1" hangingPunct="1">
              <a:buFontTx/>
              <a:buNone/>
            </a:pPr>
            <a:r>
              <a:rPr lang="tr-TR" altLang="tr-CX"/>
              <a:t>     Disopiramid</a:t>
            </a:r>
          </a:p>
          <a:p>
            <a:pPr eaLnBrk="1" hangingPunct="1">
              <a:buFontTx/>
              <a:buNone/>
            </a:pPr>
            <a:r>
              <a:rPr lang="tr-TR" altLang="tr-CX"/>
              <a:t>     Verapamil</a:t>
            </a:r>
            <a:endParaRPr lang="en-US" altLang="tr-CX"/>
          </a:p>
        </p:txBody>
      </p:sp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3 Veri Yer Tutucusu">
            <a:extLst>
              <a:ext uri="{FF2B5EF4-FFF2-40B4-BE49-F238E27FC236}">
                <a16:creationId xmlns:a16="http://schemas.microsoft.com/office/drawing/2014/main" id="{2B82E512-054A-0FD6-1BD3-3F0B54CB1D0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65BE2D7-76B7-B440-9271-1F60C14DF669}" type="datetime1">
              <a:rPr lang="tr-TR" altLang="tr-CX" smtClean="0"/>
              <a:pPr eaLnBrk="1" hangingPunct="1"/>
              <a:t>16.01.2024</a:t>
            </a:fld>
            <a:endParaRPr lang="tr-TR" altLang="tr-CX"/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4A816B16-8A27-B9AA-4861-651CEFC442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CX" sz="4000"/>
              <a:t>HOKMP de gradiyent değişiklikleri</a:t>
            </a:r>
            <a:endParaRPr lang="en-US" altLang="tr-CX" sz="4000"/>
          </a:p>
        </p:txBody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id="{F553F120-05EA-F813-6D35-4CBFBA5990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282825"/>
            <a:ext cx="8229600" cy="4530725"/>
          </a:xfrm>
        </p:spPr>
        <p:txBody>
          <a:bodyPr/>
          <a:lstStyle/>
          <a:p>
            <a:pPr eaLnBrk="1" hangingPunct="1"/>
            <a:r>
              <a:rPr lang="tr-TR" altLang="tr-CX">
                <a:solidFill>
                  <a:srgbClr val="FF3300"/>
                </a:solidFill>
              </a:rPr>
              <a:t>Kontraktilitede artma</a:t>
            </a:r>
            <a:r>
              <a:rPr lang="tr-TR" altLang="tr-CX"/>
              <a:t> </a:t>
            </a:r>
          </a:p>
          <a:p>
            <a:pPr eaLnBrk="1" hangingPunct="1">
              <a:buFontTx/>
              <a:buNone/>
            </a:pPr>
            <a:r>
              <a:rPr lang="tr-TR" altLang="tr-CX"/>
              <a:t>   (gradiyent ve üfürümde artma)</a:t>
            </a:r>
          </a:p>
          <a:p>
            <a:pPr eaLnBrk="1" hangingPunct="1">
              <a:buFontTx/>
              <a:buNone/>
            </a:pPr>
            <a:r>
              <a:rPr lang="tr-TR" altLang="tr-CX"/>
              <a:t>		İnotropikler</a:t>
            </a:r>
            <a:endParaRPr lang="en-US" altLang="tr-CX"/>
          </a:p>
        </p:txBody>
      </p:sp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1 Veri Yer Tutucusu">
            <a:extLst>
              <a:ext uri="{FF2B5EF4-FFF2-40B4-BE49-F238E27FC236}">
                <a16:creationId xmlns:a16="http://schemas.microsoft.com/office/drawing/2014/main" id="{F00CFD6C-1DDD-6367-D988-CAB2454D93F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C916D43-D6BC-7A4D-B304-DFB32BF9FA6E}" type="datetime1">
              <a:rPr lang="tr-TR" altLang="tr-CX" smtClean="0"/>
              <a:pPr eaLnBrk="1" hangingPunct="1"/>
              <a:t>16.01.2024</a:t>
            </a:fld>
            <a:endParaRPr lang="tr-TR" altLang="tr-CX"/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2E951A21-EB33-49D5-71A1-924E3FB970E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36513" y="277813"/>
            <a:ext cx="8229601" cy="1139825"/>
          </a:xfrm>
        </p:spPr>
        <p:txBody>
          <a:bodyPr/>
          <a:lstStyle/>
          <a:p>
            <a:pPr eaLnBrk="1" hangingPunct="1"/>
            <a:r>
              <a:rPr lang="tr-TR" altLang="tr-CX">
                <a:solidFill>
                  <a:schemeClr val="tx1"/>
                </a:solidFill>
                <a:latin typeface="Tahoma" panose="020B0604030504040204" pitchFamily="34" charset="0"/>
              </a:rPr>
              <a:t>EKG</a:t>
            </a:r>
            <a:endParaRPr lang="en-US" altLang="tr-CX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5865511E-21A2-B75F-0497-1BA3489B5A4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412875"/>
            <a:ext cx="8229600" cy="4525963"/>
          </a:xfrm>
        </p:spPr>
        <p:txBody>
          <a:bodyPr/>
          <a:lstStyle/>
          <a:p>
            <a:pPr eaLnBrk="1" hangingPunct="1">
              <a:buClr>
                <a:srgbClr val="800080"/>
              </a:buClr>
              <a:buFontTx/>
              <a:buChar char="o"/>
            </a:pPr>
            <a:r>
              <a:rPr lang="tr-TR" altLang="tr-CX" sz="2400">
                <a:latin typeface="Tahoma" panose="020B0604030504040204" pitchFamily="34" charset="0"/>
              </a:rPr>
              <a:t>Sol ventrikül hipertrofisi</a:t>
            </a:r>
          </a:p>
          <a:p>
            <a:pPr eaLnBrk="1" hangingPunct="1">
              <a:buClr>
                <a:srgbClr val="800080"/>
              </a:buClr>
              <a:buFontTx/>
              <a:buChar char="o"/>
            </a:pPr>
            <a:r>
              <a:rPr lang="tr-TR" altLang="tr-CX" sz="2400">
                <a:latin typeface="Tahoma" panose="020B0604030504040204" pitchFamily="34" charset="0"/>
              </a:rPr>
              <a:t>Doğu Asya’da sık görülen apikal HKMP’de V3-4’de dev T dalgaları</a:t>
            </a:r>
          </a:p>
          <a:p>
            <a:pPr eaLnBrk="1" hangingPunct="1">
              <a:buClr>
                <a:srgbClr val="800080"/>
              </a:buClr>
              <a:buFontTx/>
              <a:buChar char="o"/>
            </a:pPr>
            <a:r>
              <a:rPr lang="tr-TR" altLang="tr-CX" sz="2400">
                <a:latin typeface="Tahoma" panose="020B0604030504040204" pitchFamily="34" charset="0"/>
              </a:rPr>
              <a:t>Sol ve sağ atrial büyüme</a:t>
            </a:r>
          </a:p>
          <a:p>
            <a:pPr eaLnBrk="1" hangingPunct="1">
              <a:buClr>
                <a:srgbClr val="800080"/>
              </a:buClr>
              <a:buFontTx/>
              <a:buChar char="o"/>
            </a:pPr>
            <a:r>
              <a:rPr lang="tr-TR" altLang="tr-CX" sz="2400">
                <a:latin typeface="Tahoma" panose="020B0604030504040204" pitchFamily="34" charset="0"/>
              </a:rPr>
              <a:t>Genellikle inferior derivasyonlarda patolojik Q dalgaları(%25 oranında)</a:t>
            </a:r>
          </a:p>
          <a:p>
            <a:pPr eaLnBrk="1" hangingPunct="1">
              <a:buClr>
                <a:srgbClr val="800080"/>
              </a:buClr>
              <a:buFontTx/>
              <a:buChar char="o"/>
            </a:pPr>
            <a:r>
              <a:rPr lang="tr-TR" altLang="tr-CX" sz="2400">
                <a:latin typeface="Tahoma" panose="020B0604030504040204" pitchFamily="34" charset="0"/>
              </a:rPr>
              <a:t>Atrial fibrilasyon(%25 oranında)</a:t>
            </a:r>
            <a:endParaRPr lang="en-US" altLang="tr-CX" sz="240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>
            <a:extLst>
              <a:ext uri="{FF2B5EF4-FFF2-40B4-BE49-F238E27FC236}">
                <a16:creationId xmlns:a16="http://schemas.microsoft.com/office/drawing/2014/main" id="{00BAFF5D-9920-4597-55B4-BF274496A9B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182688" y="928688"/>
            <a:ext cx="7772400" cy="5203825"/>
          </a:xfrm>
        </p:spPr>
        <p:txBody>
          <a:bodyPr/>
          <a:lstStyle/>
          <a:p>
            <a:pPr marL="365125" indent="-282575" eaLnBrk="1" hangingPunct="1">
              <a:lnSpc>
                <a:spcPct val="90000"/>
              </a:lnSpc>
              <a:buFontTx/>
              <a:buNone/>
            </a:pPr>
            <a:r>
              <a:rPr lang="tr-TR" altLang="tr-CX" sz="280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tr-TR" altLang="tr-CX" sz="2800">
                <a:solidFill>
                  <a:srgbClr val="FF0000"/>
                </a:solidFill>
                <a:latin typeface="Cambria" panose="02040503050406030204" pitchFamily="18" charset="0"/>
              </a:rPr>
              <a:t>                          </a:t>
            </a:r>
            <a:r>
              <a:rPr lang="tr-TR" altLang="tr-CX" sz="360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İlaçlar</a:t>
            </a:r>
          </a:p>
          <a:p>
            <a:pPr marL="365125" indent="-282575" eaLnBrk="1" hangingPunct="1">
              <a:lnSpc>
                <a:spcPct val="90000"/>
              </a:lnSpc>
              <a:buFontTx/>
              <a:buNone/>
            </a:pPr>
            <a:endParaRPr lang="en-GB" altLang="tr-CX" sz="2800">
              <a:solidFill>
                <a:srgbClr val="C58D0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>
              <a:lnSpc>
                <a:spcPct val="90000"/>
              </a:lnSpc>
            </a:pPr>
            <a:r>
              <a:rPr lang="tr-TR" altLang="tr-CX" sz="2800">
                <a:latin typeface="Cambria" panose="02040503050406030204" pitchFamily="18" charset="0"/>
                <a:cs typeface="Times New Roman" panose="02020603050405020304" pitchFamily="18" charset="0"/>
              </a:rPr>
              <a:t>Sulfonamidler</a:t>
            </a:r>
            <a:endParaRPr lang="en-GB" altLang="tr-CX" sz="280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>
              <a:lnSpc>
                <a:spcPct val="90000"/>
              </a:lnSpc>
            </a:pPr>
            <a:r>
              <a:rPr lang="tr-TR" altLang="tr-CX" sz="2800">
                <a:latin typeface="Cambria" panose="02040503050406030204" pitchFamily="18" charset="0"/>
                <a:cs typeface="Times New Roman" panose="02020603050405020304" pitchFamily="18" charset="0"/>
              </a:rPr>
              <a:t>Asetozolamid</a:t>
            </a:r>
            <a:endParaRPr lang="en-GB" altLang="tr-CX" sz="280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>
              <a:lnSpc>
                <a:spcPct val="90000"/>
              </a:lnSpc>
            </a:pPr>
            <a:r>
              <a:rPr lang="tr-TR" altLang="tr-CX" sz="2800">
                <a:latin typeface="Cambria" panose="02040503050406030204" pitchFamily="18" charset="0"/>
                <a:cs typeface="Times New Roman" panose="02020603050405020304" pitchFamily="18" charset="0"/>
              </a:rPr>
              <a:t>Indometazin</a:t>
            </a:r>
            <a:endParaRPr lang="en-GB" altLang="tr-CX" sz="280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>
              <a:lnSpc>
                <a:spcPct val="90000"/>
              </a:lnSpc>
            </a:pPr>
            <a:r>
              <a:rPr lang="tr-TR" altLang="tr-CX" sz="2800">
                <a:latin typeface="Cambria" panose="02040503050406030204" pitchFamily="18" charset="0"/>
                <a:cs typeface="Times New Roman" panose="02020603050405020304" pitchFamily="18" charset="0"/>
              </a:rPr>
              <a:t>Tetrasiklin</a:t>
            </a:r>
            <a:endParaRPr lang="en-GB" altLang="tr-CX" sz="280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>
              <a:lnSpc>
                <a:spcPct val="90000"/>
              </a:lnSpc>
            </a:pPr>
            <a:r>
              <a:rPr lang="tr-TR" altLang="tr-CX" sz="2800">
                <a:latin typeface="Cambria" panose="02040503050406030204" pitchFamily="18" charset="0"/>
                <a:cs typeface="Times New Roman" panose="02020603050405020304" pitchFamily="18" charset="0"/>
              </a:rPr>
              <a:t>Isoniazid</a:t>
            </a:r>
            <a:endParaRPr lang="en-GB" altLang="tr-CX" sz="280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>
              <a:lnSpc>
                <a:spcPct val="90000"/>
              </a:lnSpc>
            </a:pPr>
            <a:r>
              <a:rPr lang="tr-TR" altLang="tr-CX" sz="2800">
                <a:latin typeface="Cambria" panose="02040503050406030204" pitchFamily="18" charset="0"/>
                <a:cs typeface="Times New Roman" panose="02020603050405020304" pitchFamily="18" charset="0"/>
              </a:rPr>
              <a:t>Fenitoin</a:t>
            </a:r>
            <a:endParaRPr lang="en-GB" altLang="tr-CX" sz="280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>
              <a:lnSpc>
                <a:spcPct val="90000"/>
              </a:lnSpc>
            </a:pPr>
            <a:r>
              <a:rPr lang="tr-TR" altLang="tr-CX" sz="2800">
                <a:latin typeface="Cambria" panose="02040503050406030204" pitchFamily="18" charset="0"/>
                <a:cs typeface="Times New Roman" panose="02020603050405020304" pitchFamily="18" charset="0"/>
              </a:rPr>
              <a:t>Penisilin</a:t>
            </a:r>
            <a:endParaRPr lang="en-GB" altLang="tr-CX" sz="280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>
              <a:lnSpc>
                <a:spcPct val="90000"/>
              </a:lnSpc>
            </a:pPr>
            <a:r>
              <a:rPr lang="tr-TR" altLang="tr-CX" sz="2800">
                <a:latin typeface="Cambria" panose="02040503050406030204" pitchFamily="18" charset="0"/>
                <a:cs typeface="Times New Roman" panose="02020603050405020304" pitchFamily="18" charset="0"/>
              </a:rPr>
              <a:t>Metildopa</a:t>
            </a:r>
            <a:endParaRPr lang="en-GB" altLang="tr-CX" sz="280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65125" indent="-282575" eaLnBrk="1" hangingPunct="1">
              <a:lnSpc>
                <a:spcPct val="90000"/>
              </a:lnSpc>
            </a:pPr>
            <a:r>
              <a:rPr lang="tr-TR" altLang="tr-CX" sz="2800">
                <a:latin typeface="Cambria" panose="02040503050406030204" pitchFamily="18" charset="0"/>
                <a:cs typeface="Times New Roman" panose="02020603050405020304" pitchFamily="18" charset="0"/>
              </a:rPr>
              <a:t>Amfoterisin B</a:t>
            </a:r>
            <a:r>
              <a:rPr lang="en-US" altLang="tr-CX" sz="2800">
                <a:latin typeface="Cambria" panose="02040503050406030204" pitchFamily="18" charset="0"/>
              </a:rPr>
              <a:t> </a:t>
            </a:r>
          </a:p>
        </p:txBody>
      </p:sp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5" descr="750px-Apicalhypertrophy">
            <a:extLst>
              <a:ext uri="{FF2B5EF4-FFF2-40B4-BE49-F238E27FC236}">
                <a16:creationId xmlns:a16="http://schemas.microsoft.com/office/drawing/2014/main" id="{781C9373-B009-959D-9D1F-3714C53EB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65175"/>
            <a:ext cx="8756650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3BD697A8-A227-68E2-D656-27B14A08F0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CX">
                <a:solidFill>
                  <a:schemeClr val="tx1"/>
                </a:solidFill>
              </a:rPr>
              <a:t>TELE</a:t>
            </a:r>
            <a:endParaRPr lang="en-US" altLang="tr-CX">
              <a:solidFill>
                <a:schemeClr val="tx1"/>
              </a:solidFill>
            </a:endParaRPr>
          </a:p>
        </p:txBody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47B2B3D1-B171-5B98-6D2A-6170738620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2332038"/>
            <a:ext cx="8229600" cy="4525962"/>
          </a:xfrm>
        </p:spPr>
        <p:txBody>
          <a:bodyPr/>
          <a:lstStyle/>
          <a:p>
            <a:pPr eaLnBrk="1" hangingPunct="1">
              <a:buFontTx/>
              <a:buBlip>
                <a:blip r:embed="rId2"/>
              </a:buBlip>
            </a:pPr>
            <a:r>
              <a:rPr lang="tr-TR" altLang="tr-CX" sz="2400"/>
              <a:t>Kardiyo-torasik oran NORMAL olabileceği gibi sol ventrikül hipertrofisi ve/veya biatriyal dilatasyona bağlı ARTMIŞ da olabilir.</a:t>
            </a:r>
            <a:endParaRPr lang="en-US" altLang="tr-CX" sz="2400"/>
          </a:p>
        </p:txBody>
      </p:sp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3 Veri Yer Tutucusu">
            <a:extLst>
              <a:ext uri="{FF2B5EF4-FFF2-40B4-BE49-F238E27FC236}">
                <a16:creationId xmlns:a16="http://schemas.microsoft.com/office/drawing/2014/main" id="{D1860DFA-3597-0912-5D79-6972DD2CF0C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73589ED-F451-5942-B7B2-FB5638FEA85D}" type="datetime1">
              <a:rPr lang="tr-TR" altLang="tr-CX" smtClean="0"/>
              <a:pPr eaLnBrk="1" hangingPunct="1"/>
              <a:t>16.01.2024</a:t>
            </a:fld>
            <a:endParaRPr lang="tr-TR" altLang="tr-CX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F297A30A-8F2C-47CC-2E09-B8A048ABC7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CX" sz="4000">
                <a:solidFill>
                  <a:schemeClr val="tx1"/>
                </a:solidFill>
              </a:rPr>
              <a:t>Hipertrofik KMP de ekokardiyografi</a:t>
            </a:r>
          </a:p>
        </p:txBody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48FEA9F2-B835-7F53-2FCF-713D7DADB7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tr-TR" altLang="tr-CX" sz="2000" dirty="0">
                <a:solidFill>
                  <a:srgbClr val="FF3300"/>
                </a:solidFill>
              </a:rPr>
              <a:t>Asimetrik </a:t>
            </a:r>
            <a:r>
              <a:rPr lang="tr-TR" altLang="tr-CX" sz="2000" dirty="0" err="1">
                <a:solidFill>
                  <a:srgbClr val="FF3300"/>
                </a:solidFill>
              </a:rPr>
              <a:t>septal</a:t>
            </a:r>
            <a:r>
              <a:rPr lang="tr-TR" altLang="tr-CX" sz="2000" dirty="0">
                <a:solidFill>
                  <a:srgbClr val="FF3300"/>
                </a:solidFill>
              </a:rPr>
              <a:t> </a:t>
            </a:r>
            <a:r>
              <a:rPr lang="tr-TR" altLang="tr-CX" sz="2000" dirty="0" err="1">
                <a:solidFill>
                  <a:srgbClr val="FF3300"/>
                </a:solidFill>
              </a:rPr>
              <a:t>hipertrofi</a:t>
            </a:r>
            <a:r>
              <a:rPr lang="tr-TR" altLang="tr-CX" sz="2000" dirty="0"/>
              <a:t> (&gt;15mm)                                            </a:t>
            </a:r>
            <a:r>
              <a:rPr lang="tr-TR" altLang="tr-CX" sz="2000" dirty="0" err="1"/>
              <a:t>Septum</a:t>
            </a:r>
            <a:r>
              <a:rPr lang="tr-TR" altLang="tr-CX" sz="2000" dirty="0"/>
              <a:t> /serbest duvar (en az 1.5/1)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CX" sz="2000" dirty="0"/>
              <a:t>Mitral kapağın sistolde </a:t>
            </a:r>
            <a:r>
              <a:rPr lang="tr-TR" altLang="tr-CX" sz="2000" dirty="0" err="1"/>
              <a:t>septuma</a:t>
            </a:r>
            <a:r>
              <a:rPr lang="tr-TR" altLang="tr-CX" sz="2000" dirty="0"/>
              <a:t> çekilmesi (</a:t>
            </a:r>
            <a:r>
              <a:rPr lang="tr-TR" altLang="tr-CX" sz="2000" dirty="0">
                <a:solidFill>
                  <a:srgbClr val="FF3300"/>
                </a:solidFill>
              </a:rPr>
              <a:t>SAM</a:t>
            </a:r>
            <a:r>
              <a:rPr lang="tr-TR" altLang="tr-CX" sz="2000" dirty="0">
                <a:solidFill>
                  <a:srgbClr val="FFFF66"/>
                </a:solidFill>
              </a:rPr>
              <a:t> </a:t>
            </a:r>
            <a:r>
              <a:rPr lang="tr-TR" altLang="tr-CX" sz="2000" dirty="0"/>
              <a:t>= SÖH)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2000" dirty="0"/>
              <a:t>    -SAM derecesi ve çıkış yolu </a:t>
            </a:r>
            <a:r>
              <a:rPr lang="tr-TR" altLang="tr-CX" sz="2000" dirty="0" err="1"/>
              <a:t>Doppler</a:t>
            </a:r>
            <a:r>
              <a:rPr lang="tr-TR" altLang="tr-CX" sz="2000" dirty="0"/>
              <a:t> </a:t>
            </a:r>
            <a:r>
              <a:rPr lang="tr-TR" altLang="tr-CX" sz="2000" dirty="0" err="1"/>
              <a:t>flow</a:t>
            </a:r>
            <a:r>
              <a:rPr lang="tr-TR" altLang="tr-CX" sz="2000" dirty="0"/>
              <a:t> </a:t>
            </a:r>
            <a:r>
              <a:rPr lang="tr-TR" altLang="tr-CX" sz="2000" dirty="0" err="1"/>
              <a:t>velosite</a:t>
            </a:r>
            <a:r>
              <a:rPr lang="tr-TR" altLang="tr-CX" sz="2000" dirty="0"/>
              <a:t> ölçümü ile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2000" dirty="0"/>
              <a:t>      varsa istirahat &amp; </a:t>
            </a:r>
            <a:r>
              <a:rPr lang="tr-TR" altLang="tr-CX" sz="2000" dirty="0" err="1"/>
              <a:t>provakosyon</a:t>
            </a:r>
            <a:r>
              <a:rPr lang="tr-TR" altLang="tr-CX" sz="2000" dirty="0"/>
              <a:t> </a:t>
            </a:r>
            <a:r>
              <a:rPr lang="tr-TR" altLang="tr-CX" sz="2000" dirty="0" err="1"/>
              <a:t>gradiyentleri</a:t>
            </a:r>
            <a:r>
              <a:rPr lang="tr-TR" altLang="tr-CX" sz="2000" dirty="0"/>
              <a:t> tayin edilir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2000" dirty="0"/>
              <a:t>  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CX" sz="2000" dirty="0"/>
              <a:t>Özellikle </a:t>
            </a:r>
            <a:r>
              <a:rPr lang="tr-TR" altLang="tr-CX" sz="2000" dirty="0" err="1"/>
              <a:t>septumda</a:t>
            </a:r>
            <a:r>
              <a:rPr lang="tr-TR" altLang="tr-CX" sz="2000" dirty="0"/>
              <a:t> </a:t>
            </a:r>
            <a:r>
              <a:rPr lang="tr-TR" altLang="tr-CX" sz="2000" dirty="0" err="1">
                <a:solidFill>
                  <a:srgbClr val="FF3300"/>
                </a:solidFill>
              </a:rPr>
              <a:t>hipertrofik</a:t>
            </a:r>
            <a:r>
              <a:rPr lang="tr-TR" altLang="tr-CX" sz="2000" dirty="0">
                <a:solidFill>
                  <a:srgbClr val="FF3300"/>
                </a:solidFill>
              </a:rPr>
              <a:t> miyokart görünümü</a:t>
            </a:r>
            <a:r>
              <a:rPr lang="tr-TR" altLang="tr-CX" sz="2000" dirty="0"/>
              <a:t> (</a:t>
            </a:r>
            <a:r>
              <a:rPr lang="tr-TR" altLang="tr-CX" sz="2000" dirty="0" err="1"/>
              <a:t>ground</a:t>
            </a:r>
            <a:r>
              <a:rPr lang="tr-TR" altLang="tr-CX" sz="2000" dirty="0"/>
              <a:t> </a:t>
            </a:r>
            <a:r>
              <a:rPr lang="tr-TR" altLang="tr-CX" sz="2000" dirty="0" err="1"/>
              <a:t>glass</a:t>
            </a:r>
            <a:r>
              <a:rPr lang="tr-TR" altLang="tr-CX" sz="20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CX" sz="2000" dirty="0">
                <a:solidFill>
                  <a:srgbClr val="FF3300"/>
                </a:solidFill>
              </a:rPr>
              <a:t>Küçük </a:t>
            </a:r>
            <a:r>
              <a:rPr lang="tr-TR" altLang="tr-CX" sz="2000" dirty="0" err="1">
                <a:solidFill>
                  <a:srgbClr val="FF3300"/>
                </a:solidFill>
              </a:rPr>
              <a:t>kavite</a:t>
            </a:r>
            <a:r>
              <a:rPr lang="tr-TR" altLang="tr-CX" sz="2000" dirty="0">
                <a:solidFill>
                  <a:srgbClr val="FF3300"/>
                </a:solidFill>
              </a:rPr>
              <a:t>, </a:t>
            </a:r>
            <a:r>
              <a:rPr lang="tr-TR" altLang="tr-CX" sz="2000" dirty="0" err="1">
                <a:solidFill>
                  <a:srgbClr val="FF3300"/>
                </a:solidFill>
              </a:rPr>
              <a:t>hiperdinamik</a:t>
            </a:r>
            <a:r>
              <a:rPr lang="tr-TR" altLang="tr-CX" sz="2000" dirty="0">
                <a:solidFill>
                  <a:srgbClr val="FF3300"/>
                </a:solidFill>
              </a:rPr>
              <a:t> </a:t>
            </a:r>
            <a:r>
              <a:rPr lang="tr-TR" altLang="tr-CX" sz="2000" dirty="0" err="1">
                <a:solidFill>
                  <a:srgbClr val="FF3300"/>
                </a:solidFill>
              </a:rPr>
              <a:t>sistolik</a:t>
            </a:r>
            <a:r>
              <a:rPr lang="tr-TR" altLang="tr-CX" sz="2000" dirty="0">
                <a:solidFill>
                  <a:srgbClr val="FF3300"/>
                </a:solidFill>
              </a:rPr>
              <a:t> işlev</a:t>
            </a:r>
            <a:r>
              <a:rPr lang="tr-TR" altLang="tr-CX" sz="2000" dirty="0"/>
              <a:t>, sistolde </a:t>
            </a:r>
            <a:r>
              <a:rPr lang="tr-TR" altLang="tr-CX" sz="2000" dirty="0" err="1"/>
              <a:t>apikal</a:t>
            </a:r>
            <a:r>
              <a:rPr lang="tr-TR" altLang="tr-CX" sz="2000" dirty="0"/>
              <a:t> </a:t>
            </a:r>
            <a:r>
              <a:rPr lang="tr-TR" altLang="tr-CX" sz="2000" dirty="0" err="1"/>
              <a:t>kavitenin</a:t>
            </a:r>
            <a:r>
              <a:rPr lang="tr-TR" altLang="tr-CX" sz="2000" dirty="0"/>
              <a:t> </a:t>
            </a:r>
            <a:r>
              <a:rPr lang="tr-TR" altLang="tr-CX" sz="2000" dirty="0" err="1"/>
              <a:t>obliterasyonu</a:t>
            </a:r>
            <a:endParaRPr lang="tr-TR" altLang="tr-CX" sz="2000" dirty="0"/>
          </a:p>
          <a:p>
            <a:pPr eaLnBrk="1" hangingPunct="1">
              <a:lnSpc>
                <a:spcPct val="80000"/>
              </a:lnSpc>
            </a:pPr>
            <a:r>
              <a:rPr lang="tr-TR" altLang="tr-CX" sz="2000" dirty="0" err="1"/>
              <a:t>Septumun</a:t>
            </a:r>
            <a:r>
              <a:rPr lang="tr-TR" altLang="tr-CX" sz="2000" dirty="0"/>
              <a:t> sistolde kalınlaşmasının ve hareketinin azalması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CX" sz="2000" dirty="0"/>
              <a:t>Arka duvar hareketinin normal veya artmış olması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CX" sz="2000" dirty="0">
                <a:solidFill>
                  <a:srgbClr val="FF3300"/>
                </a:solidFill>
              </a:rPr>
              <a:t>Aort kapakçıklarının </a:t>
            </a:r>
            <a:r>
              <a:rPr lang="tr-TR" altLang="tr-CX" sz="2000" dirty="0" err="1">
                <a:solidFill>
                  <a:srgbClr val="FF3300"/>
                </a:solidFill>
              </a:rPr>
              <a:t>mid</a:t>
            </a:r>
            <a:r>
              <a:rPr lang="tr-TR" altLang="tr-CX" sz="2000" dirty="0">
                <a:solidFill>
                  <a:srgbClr val="FF3300"/>
                </a:solidFill>
              </a:rPr>
              <a:t>-sistolde kısmi kapanması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CX" sz="2000" dirty="0"/>
              <a:t>Özellikle istirahat </a:t>
            </a:r>
            <a:r>
              <a:rPr lang="tr-TR" altLang="tr-CX" sz="2000" dirty="0" err="1"/>
              <a:t>gradiyenti</a:t>
            </a:r>
            <a:r>
              <a:rPr lang="tr-TR" altLang="tr-CX" sz="2000" dirty="0"/>
              <a:t> olanlarda </a:t>
            </a:r>
            <a:r>
              <a:rPr lang="tr-TR" altLang="tr-CX" sz="2000" dirty="0">
                <a:solidFill>
                  <a:srgbClr val="FF3300"/>
                </a:solidFill>
              </a:rPr>
              <a:t>sol </a:t>
            </a:r>
            <a:r>
              <a:rPr lang="tr-TR" altLang="tr-CX" sz="2000" dirty="0" err="1">
                <a:solidFill>
                  <a:srgbClr val="FF3300"/>
                </a:solidFill>
              </a:rPr>
              <a:t>atriyum</a:t>
            </a:r>
            <a:r>
              <a:rPr lang="tr-TR" altLang="tr-CX" sz="2000" dirty="0">
                <a:solidFill>
                  <a:srgbClr val="FF3300"/>
                </a:solidFill>
              </a:rPr>
              <a:t> genişliği</a:t>
            </a:r>
          </a:p>
          <a:p>
            <a:pPr eaLnBrk="1" hangingPunct="1">
              <a:lnSpc>
                <a:spcPct val="80000"/>
              </a:lnSpc>
            </a:pPr>
            <a:endParaRPr lang="tr-TR" altLang="tr-CX" sz="2000" dirty="0">
              <a:solidFill>
                <a:srgbClr val="FFFF66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2000" dirty="0"/>
              <a:t>       </a:t>
            </a:r>
          </a:p>
        </p:txBody>
      </p:sp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3 Veri Yer Tutucusu">
            <a:extLst>
              <a:ext uri="{FF2B5EF4-FFF2-40B4-BE49-F238E27FC236}">
                <a16:creationId xmlns:a16="http://schemas.microsoft.com/office/drawing/2014/main" id="{D8244EC4-29FF-B023-2B32-F36FA344D08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49E94A1-3C12-A84E-ACD2-7D41AE7D789D}" type="datetime1">
              <a:rPr lang="tr-TR" altLang="tr-CX" smtClean="0"/>
              <a:pPr eaLnBrk="1" hangingPunct="1"/>
              <a:t>16.01.2024</a:t>
            </a:fld>
            <a:endParaRPr lang="tr-TR" altLang="tr-CX"/>
          </a:p>
        </p:txBody>
      </p:sp>
      <p:pic>
        <p:nvPicPr>
          <p:cNvPr id="91139" name="Picture 2">
            <a:extLst>
              <a:ext uri="{FF2B5EF4-FFF2-40B4-BE49-F238E27FC236}">
                <a16:creationId xmlns:a16="http://schemas.microsoft.com/office/drawing/2014/main" id="{FFD4D9FD-01BB-E4A4-FAA4-60AD03BFE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500063"/>
            <a:ext cx="8516937" cy="573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3">
            <a:extLst>
              <a:ext uri="{FF2B5EF4-FFF2-40B4-BE49-F238E27FC236}">
                <a16:creationId xmlns:a16="http://schemas.microsoft.com/office/drawing/2014/main" id="{3ACCDCCF-9F53-0F31-2EFE-301AE385BA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tr-TR" altLang="tr-CX" sz="2400"/>
              <a:t>Hastalar çoğunlukla ASEMPTOMATİKTİR.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2"/>
              </a:buBlip>
            </a:pPr>
            <a:endParaRPr lang="tr-TR" altLang="tr-CX" sz="2400"/>
          </a:p>
          <a:p>
            <a:pPr eaLnBrk="1" hangingPunct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tr-TR" altLang="tr-CX" sz="2400"/>
              <a:t>Varsa, başlıca semptomlar şunlardır;</a:t>
            </a:r>
          </a:p>
          <a:p>
            <a:pPr eaLnBrk="1" hangingPunct="1">
              <a:lnSpc>
                <a:spcPct val="90000"/>
              </a:lnSpc>
              <a:buClr>
                <a:srgbClr val="800080"/>
              </a:buClr>
              <a:buFontTx/>
              <a:buChar char="o"/>
            </a:pPr>
            <a:r>
              <a:rPr lang="tr-TR" altLang="tr-CX" sz="2400"/>
              <a:t>Nefes darlığı</a:t>
            </a:r>
          </a:p>
          <a:p>
            <a:pPr eaLnBrk="1" hangingPunct="1">
              <a:lnSpc>
                <a:spcPct val="90000"/>
              </a:lnSpc>
              <a:buClr>
                <a:srgbClr val="800080"/>
              </a:buClr>
              <a:buFontTx/>
              <a:buChar char="o"/>
            </a:pPr>
            <a:r>
              <a:rPr lang="tr-TR" altLang="tr-CX" sz="2400"/>
              <a:t>Göğüs ağrısı(%25’ine KAH eşlik eder)</a:t>
            </a:r>
          </a:p>
          <a:p>
            <a:pPr eaLnBrk="1" hangingPunct="1">
              <a:lnSpc>
                <a:spcPct val="90000"/>
              </a:lnSpc>
              <a:buClr>
                <a:srgbClr val="800080"/>
              </a:buClr>
              <a:buFontTx/>
              <a:buChar char="o"/>
            </a:pPr>
            <a:r>
              <a:rPr lang="tr-TR" altLang="tr-CX" sz="2400"/>
              <a:t>Çarpıntı</a:t>
            </a:r>
          </a:p>
          <a:p>
            <a:pPr eaLnBrk="1" hangingPunct="1">
              <a:lnSpc>
                <a:spcPct val="90000"/>
              </a:lnSpc>
              <a:buClr>
                <a:srgbClr val="800080"/>
              </a:buClr>
              <a:buFontTx/>
              <a:buChar char="o"/>
            </a:pPr>
            <a:r>
              <a:rPr lang="tr-TR" altLang="tr-CX" sz="2400"/>
              <a:t>Senkop</a:t>
            </a:r>
          </a:p>
          <a:p>
            <a:pPr eaLnBrk="1" hangingPunct="1">
              <a:lnSpc>
                <a:spcPct val="90000"/>
              </a:lnSpc>
              <a:buClr>
                <a:srgbClr val="800080"/>
              </a:buClr>
              <a:buFontTx/>
              <a:buChar char="o"/>
            </a:pPr>
            <a:r>
              <a:rPr lang="tr-TR" altLang="tr-CX" sz="2400"/>
              <a:t>Ani ölüm</a:t>
            </a:r>
          </a:p>
          <a:p>
            <a:pPr eaLnBrk="1" hangingPunct="1">
              <a:lnSpc>
                <a:spcPct val="90000"/>
              </a:lnSpc>
              <a:buClr>
                <a:srgbClr val="800080"/>
              </a:buClr>
              <a:buFontTx/>
              <a:buChar char="o"/>
            </a:pPr>
            <a:endParaRPr lang="en-US" altLang="tr-CX">
              <a:latin typeface="Comic Sans MS" panose="030F0902030302020204" pitchFamily="66" charset="0"/>
            </a:endParaRPr>
          </a:p>
        </p:txBody>
      </p:sp>
      <p:sp>
        <p:nvSpPr>
          <p:cNvPr id="177155" name="2 Metin kutusu">
            <a:extLst>
              <a:ext uri="{FF2B5EF4-FFF2-40B4-BE49-F238E27FC236}">
                <a16:creationId xmlns:a16="http://schemas.microsoft.com/office/drawing/2014/main" id="{FDE9850D-EA15-B70A-75D6-B4D7776CD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549275"/>
            <a:ext cx="3149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Semptomlar</a:t>
            </a:r>
          </a:p>
        </p:txBody>
      </p:sp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3">
            <a:extLst>
              <a:ext uri="{FF2B5EF4-FFF2-40B4-BE49-F238E27FC236}">
                <a16:creationId xmlns:a16="http://schemas.microsoft.com/office/drawing/2014/main" id="{61DBA560-5C65-BCFA-F978-74879CE83C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tr-TR" altLang="tr-CX" sz="2400"/>
              <a:t>Senkop en fazla multifaktöriyel olan semptomdur (presenkop %50 vakada, senkop ise %25 vakada görülür).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2"/>
              </a:buBlip>
            </a:pPr>
            <a:endParaRPr lang="tr-TR" altLang="tr-CX" sz="2400"/>
          </a:p>
          <a:p>
            <a:pPr eaLnBrk="1" hangingPunct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tr-TR" altLang="tr-CX" sz="2400">
                <a:solidFill>
                  <a:srgbClr val="FF0000"/>
                </a:solidFill>
              </a:rPr>
              <a:t>Açıklanamayan senkop varsa, nedeni aksi kanıtlanana kadar VENTRİKÜLER ARİTMİ olarak kabul edilir.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2"/>
              </a:buBlip>
            </a:pPr>
            <a:endParaRPr lang="tr-TR" altLang="tr-CX" sz="2400"/>
          </a:p>
          <a:p>
            <a:pPr eaLnBrk="1" hangingPunct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tr-TR" altLang="tr-CX" sz="2400"/>
              <a:t>Egzersiz sonrası senkop </a:t>
            </a:r>
            <a:r>
              <a:rPr lang="tr-TR" altLang="tr-CX" sz="2400">
                <a:solidFill>
                  <a:schemeClr val="tx2"/>
                </a:solidFill>
              </a:rPr>
              <a:t>aritmi, obstruksiyon, kan basıncındaki paradoksal düşüşe</a:t>
            </a:r>
            <a:r>
              <a:rPr lang="tr-TR" altLang="tr-CX" sz="2400"/>
              <a:t> bağlı olabilir.</a:t>
            </a:r>
            <a:endParaRPr lang="en-US" altLang="tr-CX" sz="2400"/>
          </a:p>
        </p:txBody>
      </p:sp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2A6773A1-1AB4-7FDF-B55F-69FC30E6C7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139825"/>
          </a:xfrm>
        </p:spPr>
        <p:txBody>
          <a:bodyPr/>
          <a:lstStyle/>
          <a:p>
            <a:pPr eaLnBrk="1" hangingPunct="1"/>
            <a:r>
              <a:rPr lang="tr-TR" altLang="tr-CX"/>
              <a:t>Ani ölüm </a:t>
            </a:r>
          </a:p>
        </p:txBody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5EB15160-A5F5-D2A1-E88A-E3B2246E8D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tr-TR" altLang="tr-CX" sz="2400"/>
              <a:t>Adolesan ve 30-35 yaştan küçük genç erişkinlerde en sık</a:t>
            </a:r>
          </a:p>
          <a:p>
            <a:pPr eaLnBrk="1" hangingPunct="1">
              <a:lnSpc>
                <a:spcPct val="90000"/>
              </a:lnSpc>
            </a:pPr>
            <a:endParaRPr lang="tr-TR" altLang="tr-CX" sz="2400"/>
          </a:p>
          <a:p>
            <a:pPr eaLnBrk="1" hangingPunct="1">
              <a:lnSpc>
                <a:spcPct val="90000"/>
              </a:lnSpc>
            </a:pPr>
            <a:r>
              <a:rPr lang="tr-TR" altLang="tr-CX" sz="2400"/>
              <a:t>Egzersiz sırasında veya uykuda en sık</a:t>
            </a:r>
          </a:p>
          <a:p>
            <a:pPr eaLnBrk="1" hangingPunct="1">
              <a:lnSpc>
                <a:spcPct val="90000"/>
              </a:lnSpc>
            </a:pPr>
            <a:endParaRPr lang="tr-TR" altLang="tr-CX" sz="2400"/>
          </a:p>
          <a:p>
            <a:pPr eaLnBrk="1" hangingPunct="1">
              <a:lnSpc>
                <a:spcPct val="90000"/>
              </a:lnSpc>
            </a:pPr>
            <a:r>
              <a:rPr lang="tr-TR" altLang="tr-CX" sz="2400"/>
              <a:t>Genç atletlerde yarışmacı sporlar sırasında ölüme neden olan en büyük kardiyovasküler sistem hastalığı</a:t>
            </a:r>
          </a:p>
          <a:p>
            <a:pPr eaLnBrk="1" hangingPunct="1">
              <a:lnSpc>
                <a:spcPct val="90000"/>
              </a:lnSpc>
            </a:pPr>
            <a:endParaRPr lang="tr-TR" altLang="tr-CX" sz="2400"/>
          </a:p>
          <a:p>
            <a:pPr eaLnBrk="1" hangingPunct="1">
              <a:lnSpc>
                <a:spcPct val="90000"/>
              </a:lnSpc>
            </a:pPr>
            <a:r>
              <a:rPr lang="tr-TR" altLang="tr-CX" sz="2400"/>
              <a:t>Nedeni elektriksel dengesizliği olan miyokarttan doğan kompleks ventriküler aritmiler </a:t>
            </a:r>
          </a:p>
          <a:p>
            <a:pPr eaLnBrk="1" hangingPunct="1">
              <a:lnSpc>
                <a:spcPct val="90000"/>
              </a:lnSpc>
            </a:pPr>
            <a:endParaRPr lang="tr-TR" altLang="tr-CX" sz="2800"/>
          </a:p>
        </p:txBody>
      </p:sp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D7B39C8D-1016-9AB3-27D9-0A8E99CA86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CX" sz="4000"/>
              <a:t>Ani ölüm için major risk faktörleri</a:t>
            </a:r>
          </a:p>
        </p:txBody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BAB2A7D4-D7D4-7514-B693-82C8DB511E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851025"/>
            <a:ext cx="8229600" cy="4530725"/>
          </a:xfrm>
        </p:spPr>
        <p:txBody>
          <a:bodyPr/>
          <a:lstStyle/>
          <a:p>
            <a:pPr eaLnBrk="1" hangingPunct="1"/>
            <a:r>
              <a:rPr lang="tr-TR" altLang="tr-CX" sz="2400"/>
              <a:t>Kardiyak arrest (VF)</a:t>
            </a:r>
          </a:p>
          <a:p>
            <a:pPr eaLnBrk="1" hangingPunct="1"/>
            <a:r>
              <a:rPr lang="tr-TR" altLang="tr-CX" sz="2400"/>
              <a:t>Spontan sustained VT</a:t>
            </a:r>
          </a:p>
          <a:p>
            <a:pPr eaLnBrk="1" hangingPunct="1"/>
            <a:r>
              <a:rPr lang="tr-TR" altLang="tr-CX" sz="2400"/>
              <a:t>Ailede ani ölüm öyküsü bulunması</a:t>
            </a:r>
          </a:p>
          <a:p>
            <a:pPr eaLnBrk="1" hangingPunct="1"/>
            <a:r>
              <a:rPr lang="tr-TR" altLang="tr-CX" sz="2400"/>
              <a:t>Açıklanamayan  senkoplar</a:t>
            </a:r>
          </a:p>
          <a:p>
            <a:pPr eaLnBrk="1" hangingPunct="1"/>
            <a:r>
              <a:rPr lang="tr-TR" altLang="tr-CX" sz="2400"/>
              <a:t>Duvar kalınlığının &gt;30 mm olması</a:t>
            </a:r>
          </a:p>
          <a:p>
            <a:pPr eaLnBrk="1" hangingPunct="1"/>
            <a:r>
              <a:rPr lang="tr-TR" altLang="tr-CX" sz="2400"/>
              <a:t>Egzersize anormal kan basıncı yanıtı</a:t>
            </a:r>
          </a:p>
          <a:p>
            <a:pPr eaLnBrk="1" hangingPunct="1"/>
            <a:r>
              <a:rPr lang="tr-TR" altLang="tr-CX" sz="2400"/>
              <a:t>Holterde nonsustained VT</a:t>
            </a:r>
          </a:p>
        </p:txBody>
      </p:sp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4DE11576-562A-8674-D4B5-85FA56BDAC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CX" sz="4000"/>
              <a:t>Ani ölüm için kişiye özgü olası faktörler</a:t>
            </a:r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8AB5C587-4D7D-F7B3-1D68-50C82458E3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354263"/>
            <a:ext cx="8229600" cy="3162300"/>
          </a:xfrm>
        </p:spPr>
        <p:txBody>
          <a:bodyPr/>
          <a:lstStyle/>
          <a:p>
            <a:pPr eaLnBrk="1" hangingPunct="1"/>
            <a:r>
              <a:rPr lang="tr-TR" altLang="tr-CX" sz="2800"/>
              <a:t>Atriyal fibrilasyon</a:t>
            </a:r>
          </a:p>
          <a:p>
            <a:pPr eaLnBrk="1" hangingPunct="1"/>
            <a:r>
              <a:rPr lang="tr-TR" altLang="tr-CX" sz="2800"/>
              <a:t>Miyokart iskemisi</a:t>
            </a:r>
          </a:p>
          <a:p>
            <a:pPr eaLnBrk="1" hangingPunct="1"/>
            <a:r>
              <a:rPr lang="tr-TR" altLang="tr-CX" sz="2800"/>
              <a:t>Çıkış yolu obstrüksiyonu</a:t>
            </a:r>
          </a:p>
          <a:p>
            <a:pPr eaLnBrk="1" hangingPunct="1"/>
            <a:r>
              <a:rPr lang="tr-TR" altLang="tr-CX" sz="2800"/>
              <a:t>Yüksek riskli mütasyon</a:t>
            </a:r>
          </a:p>
          <a:p>
            <a:pPr eaLnBrk="1" hangingPunct="1"/>
            <a:r>
              <a:rPr lang="tr-TR" altLang="tr-CX" sz="2800"/>
              <a:t>Yarışmacı (ağır) sporlar</a:t>
            </a:r>
          </a:p>
        </p:txBody>
      </p:sp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50892F56-6FBA-EA62-E180-CF771C01C1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CX">
                <a:solidFill>
                  <a:schemeClr val="tx1"/>
                </a:solidFill>
              </a:rPr>
              <a:t>Tedavi</a:t>
            </a:r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5C4224B1-54FB-979A-BF7D-7B2D082882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Blip>
                <a:blip r:embed="rId2"/>
              </a:buBlip>
            </a:pPr>
            <a:r>
              <a:rPr lang="tr-TR" altLang="tr-CX" sz="2800">
                <a:latin typeface="Comic Sans MS" panose="030F0902030302020204" pitchFamily="66" charset="0"/>
              </a:rPr>
              <a:t>  </a:t>
            </a:r>
            <a:r>
              <a:rPr lang="tr-TR" altLang="tr-CX" sz="2800"/>
              <a:t>Hedefler ?</a:t>
            </a:r>
          </a:p>
          <a:p>
            <a:pPr eaLnBrk="1" hangingPunct="1">
              <a:buClr>
                <a:srgbClr val="800080"/>
              </a:buClr>
              <a:buFontTx/>
              <a:buChar char="o"/>
            </a:pPr>
            <a:endParaRPr lang="tr-TR" altLang="tr-CX" sz="2800"/>
          </a:p>
          <a:p>
            <a:pPr eaLnBrk="1" hangingPunct="1">
              <a:buClr>
                <a:srgbClr val="800080"/>
              </a:buClr>
              <a:buFontTx/>
              <a:buChar char="o"/>
            </a:pPr>
            <a:r>
              <a:rPr lang="tr-TR" altLang="tr-CX" sz="2800"/>
              <a:t>Fiziksel aktivitenin KISITLANMASI ve DEHİDRATASYONDAN kaçınılması</a:t>
            </a:r>
          </a:p>
          <a:p>
            <a:pPr eaLnBrk="1" hangingPunct="1">
              <a:buClr>
                <a:srgbClr val="800080"/>
              </a:buClr>
              <a:buFontTx/>
              <a:buChar char="o"/>
            </a:pPr>
            <a:r>
              <a:rPr lang="tr-TR" altLang="tr-CX" sz="2800"/>
              <a:t>Semptomların kontrolü</a:t>
            </a:r>
          </a:p>
          <a:p>
            <a:pPr eaLnBrk="1" hangingPunct="1">
              <a:buClr>
                <a:srgbClr val="800080"/>
              </a:buClr>
              <a:buFontTx/>
              <a:buChar char="o"/>
            </a:pPr>
            <a:r>
              <a:rPr lang="tr-TR" altLang="tr-CX" sz="2800"/>
              <a:t>Ani ölümün önlenmesi</a:t>
            </a:r>
          </a:p>
          <a:p>
            <a:pPr eaLnBrk="1" hangingPunct="1">
              <a:buClr>
                <a:srgbClr val="800080"/>
              </a:buClr>
              <a:buFontTx/>
              <a:buChar char="o"/>
            </a:pPr>
            <a:r>
              <a:rPr lang="tr-TR" altLang="tr-CX" sz="2800"/>
              <a:t>Hasta yakınlarının taranması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>
            <a:extLst>
              <a:ext uri="{FF2B5EF4-FFF2-40B4-BE49-F238E27FC236}">
                <a16:creationId xmlns:a16="http://schemas.microsoft.com/office/drawing/2014/main" id="{638AF5F1-9B63-F2F1-8DE5-443566EC39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Kollajen vasküler hastalıklar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157EABAA-7616-D533-6CA0-F5825321F1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2133600"/>
            <a:ext cx="8229600" cy="3233738"/>
          </a:xfrm>
        </p:spPr>
        <p:txBody>
          <a:bodyPr/>
          <a:lstStyle/>
          <a:p>
            <a:pPr eaLnBrk="1" hangingPunct="1"/>
            <a:r>
              <a:rPr lang="tr-TR" altLang="tr-CX" sz="2800"/>
              <a:t>SLE</a:t>
            </a:r>
          </a:p>
          <a:p>
            <a:pPr eaLnBrk="1" hangingPunct="1">
              <a:buFontTx/>
              <a:buNone/>
            </a:pPr>
            <a:endParaRPr lang="tr-TR" altLang="tr-CX" sz="2800"/>
          </a:p>
          <a:p>
            <a:pPr eaLnBrk="1" hangingPunct="1"/>
            <a:r>
              <a:rPr lang="tr-TR" altLang="tr-CX" sz="2800"/>
              <a:t>Sarkoidoz</a:t>
            </a:r>
          </a:p>
          <a:p>
            <a:pPr eaLnBrk="1" hangingPunct="1">
              <a:buFontTx/>
              <a:buNone/>
            </a:pPr>
            <a:endParaRPr lang="tr-TR" altLang="tr-CX" sz="2800"/>
          </a:p>
          <a:p>
            <a:pPr eaLnBrk="1" hangingPunct="1"/>
            <a:r>
              <a:rPr lang="tr-TR" altLang="tr-CX" sz="2800"/>
              <a:t>Kawasaki hastalığı</a:t>
            </a:r>
            <a:endParaRPr lang="en-US" altLang="tr-CX" sz="280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3">
            <a:extLst>
              <a:ext uri="{FF2B5EF4-FFF2-40B4-BE49-F238E27FC236}">
                <a16:creationId xmlns:a16="http://schemas.microsoft.com/office/drawing/2014/main" id="{516CCC2E-81B9-7DF4-C2C4-B5140017A0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Blip>
                <a:blip r:embed="rId2"/>
              </a:buBlip>
            </a:pPr>
            <a:r>
              <a:rPr lang="tr-TR" altLang="tr-CX" sz="2800"/>
              <a:t>Beta Blokerler</a:t>
            </a:r>
          </a:p>
          <a:p>
            <a:pPr eaLnBrk="1" hangingPunct="1">
              <a:lnSpc>
                <a:spcPct val="80000"/>
              </a:lnSpc>
              <a:buFontTx/>
              <a:buBlip>
                <a:blip r:embed="rId2"/>
              </a:buBlip>
            </a:pPr>
            <a:endParaRPr lang="tr-TR" altLang="tr-CX" sz="2800"/>
          </a:p>
          <a:p>
            <a:pPr eaLnBrk="1" hangingPunct="1">
              <a:lnSpc>
                <a:spcPct val="80000"/>
              </a:lnSpc>
              <a:buFontTx/>
              <a:buBlip>
                <a:blip r:embed="rId2"/>
              </a:buBlip>
            </a:pPr>
            <a:r>
              <a:rPr lang="tr-TR" altLang="tr-CX" sz="2800"/>
              <a:t>Kalsiyum kanal blokerleri</a:t>
            </a:r>
          </a:p>
          <a:p>
            <a:pPr eaLnBrk="1" hangingPunct="1">
              <a:lnSpc>
                <a:spcPct val="80000"/>
              </a:lnSpc>
              <a:buFontTx/>
              <a:buBlip>
                <a:blip r:embed="rId2"/>
              </a:buBlip>
            </a:pPr>
            <a:endParaRPr lang="tr-TR" altLang="tr-CX" sz="2800"/>
          </a:p>
          <a:p>
            <a:pPr eaLnBrk="1" hangingPunct="1">
              <a:lnSpc>
                <a:spcPct val="80000"/>
              </a:lnSpc>
              <a:buFontTx/>
              <a:buBlip>
                <a:blip r:embed="rId2"/>
              </a:buBlip>
            </a:pPr>
            <a:r>
              <a:rPr lang="tr-TR" altLang="tr-CX" sz="2800"/>
              <a:t>Disopramid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tr-TR" altLang="tr-CX" sz="2800"/>
          </a:p>
        </p:txBody>
      </p:sp>
      <p:sp>
        <p:nvSpPr>
          <p:cNvPr id="187395" name="2 Metin kutusu">
            <a:extLst>
              <a:ext uri="{FF2B5EF4-FFF2-40B4-BE49-F238E27FC236}">
                <a16:creationId xmlns:a16="http://schemas.microsoft.com/office/drawing/2014/main" id="{2571FACA-FF2E-BA2E-8E26-9463DCBC4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1763" y="549275"/>
            <a:ext cx="30337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Tıbbi tedavi</a:t>
            </a:r>
          </a:p>
        </p:txBody>
      </p:sp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>
            <a:extLst>
              <a:ext uri="{FF2B5EF4-FFF2-40B4-BE49-F238E27FC236}">
                <a16:creationId xmlns:a16="http://schemas.microsoft.com/office/drawing/2014/main" id="{96C61F2D-304E-2925-09F9-3AA79A541E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844675"/>
            <a:ext cx="8229600" cy="4525963"/>
          </a:xfrm>
        </p:spPr>
        <p:txBody>
          <a:bodyPr/>
          <a:lstStyle/>
          <a:p>
            <a:pPr eaLnBrk="1" hangingPunct="1">
              <a:buFontTx/>
              <a:buBlip>
                <a:blip r:embed="rId3"/>
              </a:buBlip>
            </a:pPr>
            <a:r>
              <a:rPr lang="tr-TR" altLang="tr-CX" sz="2400"/>
              <a:t>Maksimal medikal tedaviye rağmen şikayetleri devam eden, </a:t>
            </a:r>
            <a:r>
              <a:rPr lang="tr-TR" altLang="tr-CX" sz="2400">
                <a:solidFill>
                  <a:srgbClr val="FF0000"/>
                </a:solidFill>
              </a:rPr>
              <a:t>istirahatte 30, provokasyon ile 50 mmHg ve üzerinde gradiyenti olan vakalar için </a:t>
            </a:r>
            <a:r>
              <a:rPr lang="tr-TR" altLang="tr-CX" sz="2400"/>
              <a:t>girişimsel tedavi yöntemleri gerekmektedir. </a:t>
            </a:r>
            <a:endParaRPr lang="en-US" altLang="tr-CX" sz="2400"/>
          </a:p>
        </p:txBody>
      </p:sp>
      <p:sp>
        <p:nvSpPr>
          <p:cNvPr id="193539" name="2 Metin kutusu">
            <a:extLst>
              <a:ext uri="{FF2B5EF4-FFF2-40B4-BE49-F238E27FC236}">
                <a16:creationId xmlns:a16="http://schemas.microsoft.com/office/drawing/2014/main" id="{776967EC-3F7C-1B55-2B97-676556A36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692150"/>
            <a:ext cx="50244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Girişimsel Tedaviler</a:t>
            </a:r>
          </a:p>
        </p:txBody>
      </p:sp>
      <p:graphicFrame>
        <p:nvGraphicFramePr>
          <p:cNvPr id="1026" name="Object 3">
            <a:extLst>
              <a:ext uri="{FF2B5EF4-FFF2-40B4-BE49-F238E27FC236}">
                <a16:creationId xmlns:a16="http://schemas.microsoft.com/office/drawing/2014/main" id="{5B723EBF-8D98-2A1D-F413-A9134B0E4D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39975" y="3573463"/>
          <a:ext cx="4429125" cy="309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Bit Eşlem Resmi" r:id="rId4" imgW="2463800" imgH="1930400" progId="PBrush">
                  <p:embed/>
                </p:oleObj>
              </mc:Choice>
              <mc:Fallback>
                <p:oleObj name="Bit Eşlem Resmi" r:id="rId4" imgW="2463800" imgH="1930400" progId="PBrus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3573463"/>
                        <a:ext cx="4429125" cy="3095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>
            <a:extLst>
              <a:ext uri="{FF2B5EF4-FFF2-40B4-BE49-F238E27FC236}">
                <a16:creationId xmlns:a16="http://schemas.microsoft.com/office/drawing/2014/main" id="{5EA4C666-C39D-B1B6-24E2-939E5D25A3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412875"/>
            <a:ext cx="8229600" cy="4525963"/>
          </a:xfrm>
        </p:spPr>
        <p:txBody>
          <a:bodyPr/>
          <a:lstStyle/>
          <a:p>
            <a:pPr eaLnBrk="1" hangingPunct="1">
              <a:buClr>
                <a:srgbClr val="800080"/>
              </a:buClr>
              <a:buFontTx/>
              <a:buChar char="o"/>
            </a:pPr>
            <a:r>
              <a:rPr lang="tr-TR" altLang="tr-CX" sz="2800"/>
              <a:t>Septal miyomektomi</a:t>
            </a:r>
          </a:p>
          <a:p>
            <a:pPr eaLnBrk="1" hangingPunct="1">
              <a:buClr>
                <a:srgbClr val="800080"/>
              </a:buClr>
              <a:buFontTx/>
              <a:buChar char="o"/>
            </a:pPr>
            <a:endParaRPr lang="tr-TR" altLang="tr-CX" sz="2800"/>
          </a:p>
          <a:p>
            <a:pPr eaLnBrk="1" hangingPunct="1">
              <a:buClr>
                <a:srgbClr val="800080"/>
              </a:buClr>
              <a:buFontTx/>
              <a:buChar char="o"/>
            </a:pPr>
            <a:endParaRPr lang="tr-TR" altLang="tr-CX" sz="2800"/>
          </a:p>
          <a:p>
            <a:pPr eaLnBrk="1" hangingPunct="1">
              <a:buClr>
                <a:srgbClr val="800080"/>
              </a:buClr>
              <a:buFontTx/>
              <a:buChar char="o"/>
            </a:pPr>
            <a:r>
              <a:rPr lang="tr-TR" altLang="tr-CX" sz="2800"/>
              <a:t>Alkol septal ablasyon(ASA)</a:t>
            </a:r>
          </a:p>
          <a:p>
            <a:pPr eaLnBrk="1" hangingPunct="1">
              <a:buClr>
                <a:srgbClr val="800080"/>
              </a:buClr>
              <a:buFontTx/>
              <a:buChar char="o"/>
            </a:pPr>
            <a:endParaRPr lang="tr-TR" altLang="tr-CX" sz="2800"/>
          </a:p>
          <a:p>
            <a:pPr eaLnBrk="1" hangingPunct="1">
              <a:buClr>
                <a:srgbClr val="800080"/>
              </a:buClr>
              <a:buFontTx/>
              <a:buChar char="o"/>
            </a:pPr>
            <a:endParaRPr lang="tr-TR" altLang="tr-CX" sz="2800"/>
          </a:p>
          <a:p>
            <a:pPr eaLnBrk="1" hangingPunct="1">
              <a:buClr>
                <a:srgbClr val="800080"/>
              </a:buClr>
              <a:buFontTx/>
              <a:buChar char="o"/>
            </a:pPr>
            <a:r>
              <a:rPr lang="tr-TR" altLang="tr-CX" sz="2800"/>
              <a:t>Pacemaker tedavisi</a:t>
            </a:r>
            <a:endParaRPr lang="en-US" altLang="tr-CX" sz="2800"/>
          </a:p>
        </p:txBody>
      </p:sp>
      <p:sp>
        <p:nvSpPr>
          <p:cNvPr id="194563" name="2 Metin kutusu">
            <a:extLst>
              <a:ext uri="{FF2B5EF4-FFF2-40B4-BE49-F238E27FC236}">
                <a16:creationId xmlns:a16="http://schemas.microsoft.com/office/drawing/2014/main" id="{FE0DCDEC-DB63-CA33-5DED-07BC2EE5C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476250"/>
            <a:ext cx="5024438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Girişimsel Tedaviler</a:t>
            </a:r>
          </a:p>
          <a:p>
            <a:pPr>
              <a:defRPr/>
            </a:pPr>
            <a:endParaRPr lang="tr-T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80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3 Veri Yer Tutucusu">
            <a:extLst>
              <a:ext uri="{FF2B5EF4-FFF2-40B4-BE49-F238E27FC236}">
                <a16:creationId xmlns:a16="http://schemas.microsoft.com/office/drawing/2014/main" id="{1C0D958F-14ED-4E30-3739-D43C0A138D1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5E71602-018F-8744-AA5F-0A0E7711CE95}" type="datetime1">
              <a:rPr lang="tr-TR" altLang="tr-CX" smtClean="0"/>
              <a:pPr eaLnBrk="1" hangingPunct="1"/>
              <a:t>16.01.2024</a:t>
            </a:fld>
            <a:endParaRPr lang="tr-TR" altLang="tr-CX"/>
          </a:p>
        </p:txBody>
      </p:sp>
      <p:pic>
        <p:nvPicPr>
          <p:cNvPr id="100355" name="Picture 5">
            <a:extLst>
              <a:ext uri="{FF2B5EF4-FFF2-40B4-BE49-F238E27FC236}">
                <a16:creationId xmlns:a16="http://schemas.microsoft.com/office/drawing/2014/main" id="{E299BDE5-1A11-AD31-1F22-28CA03ED1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285750"/>
            <a:ext cx="7675562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5" name="Rectangle 2">
            <a:extLst>
              <a:ext uri="{FF2B5EF4-FFF2-40B4-BE49-F238E27FC236}">
                <a16:creationId xmlns:a16="http://schemas.microsoft.com/office/drawing/2014/main" id="{5D76871E-6DC7-A99D-9A6D-5E2CB46047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Önlemler</a:t>
            </a:r>
          </a:p>
        </p:txBody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6B8A4B3B-D036-AD6F-7044-6DF42EA980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412875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tr-TR" altLang="tr-CX" sz="2400"/>
              <a:t>Preload azalmasından kaçınma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2400"/>
              <a:t>   -Diüretik?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tr-TR" altLang="tr-CX" sz="2400"/>
          </a:p>
          <a:p>
            <a:pPr eaLnBrk="1" hangingPunct="1">
              <a:lnSpc>
                <a:spcPct val="80000"/>
              </a:lnSpc>
            </a:pPr>
            <a:r>
              <a:rPr lang="tr-TR" altLang="tr-CX" sz="2400"/>
              <a:t>Afterload azalmasından kaçınma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2400"/>
              <a:t>   -Vazodilatörler?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tr-TR" altLang="tr-CX" sz="2400"/>
          </a:p>
          <a:p>
            <a:pPr eaLnBrk="1" hangingPunct="1">
              <a:lnSpc>
                <a:spcPct val="80000"/>
              </a:lnSpc>
            </a:pPr>
            <a:r>
              <a:rPr lang="tr-TR" altLang="tr-CX" sz="2400"/>
              <a:t>Kontraktilite artmasından kaçınma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2400"/>
              <a:t>   -Digital?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tr-TR" altLang="tr-CX" sz="2400"/>
          </a:p>
          <a:p>
            <a:pPr eaLnBrk="1" hangingPunct="1">
              <a:lnSpc>
                <a:spcPct val="80000"/>
              </a:lnSpc>
            </a:pPr>
            <a:r>
              <a:rPr lang="tr-TR" altLang="tr-CX" sz="2400"/>
              <a:t>Atriyal fibrilasyona dikkat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CX" sz="2400"/>
              <a:t>Ani ölüm riski yüksek olanlara dikkat</a:t>
            </a:r>
          </a:p>
          <a:p>
            <a:pPr eaLnBrk="1" hangingPunct="1">
              <a:lnSpc>
                <a:spcPct val="80000"/>
              </a:lnSpc>
            </a:pPr>
            <a:endParaRPr lang="tr-TR" altLang="tr-CX" sz="24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2400"/>
              <a:t>   -Gelişme çağına ulaşanlara IKD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2400"/>
              <a:t>   -Çocuklarda Amiodaron köprüsü &amp; IKD</a:t>
            </a:r>
          </a:p>
        </p:txBody>
      </p:sp>
      <p:sp>
        <p:nvSpPr>
          <p:cNvPr id="101380" name="Text Box 4">
            <a:extLst>
              <a:ext uri="{FF2B5EF4-FFF2-40B4-BE49-F238E27FC236}">
                <a16:creationId xmlns:a16="http://schemas.microsoft.com/office/drawing/2014/main" id="{7F616441-8943-6B42-9B5C-6857B06D40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9338" y="6137275"/>
            <a:ext cx="184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tr-TR" altLang="tr-CX" sz="2000">
              <a:latin typeface="Times New Roman Tur"/>
            </a:endParaRPr>
          </a:p>
          <a:p>
            <a:pPr eaLnBrk="1" hangingPunct="1"/>
            <a:endParaRPr lang="tr-TR" altLang="tr-CX" sz="2000">
              <a:latin typeface="Times New Roman Tur"/>
            </a:endParaRPr>
          </a:p>
        </p:txBody>
      </p:sp>
    </p:spTree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>
            <a:extLst>
              <a:ext uri="{FF2B5EF4-FFF2-40B4-BE49-F238E27FC236}">
                <a16:creationId xmlns:a16="http://schemas.microsoft.com/office/drawing/2014/main" id="{AEBAC1F1-3BB6-9EDC-4458-6A4DABE553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1628775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Blip>
                <a:blip r:embed="rId2"/>
              </a:buBlip>
            </a:pPr>
            <a:r>
              <a:rPr lang="tr-TR" altLang="tr-CX" sz="2400"/>
              <a:t>Genç sporcularda ani ölümün EN SIK nedeni HKMP’dir.</a:t>
            </a:r>
          </a:p>
          <a:p>
            <a:pPr eaLnBrk="1" hangingPunct="1">
              <a:lnSpc>
                <a:spcPct val="80000"/>
              </a:lnSpc>
              <a:buFontTx/>
              <a:buBlip>
                <a:blip r:embed="rId2"/>
              </a:buBlip>
            </a:pPr>
            <a:endParaRPr lang="tr-TR" altLang="tr-CX" sz="2400"/>
          </a:p>
          <a:p>
            <a:pPr eaLnBrk="1" hangingPunct="1">
              <a:lnSpc>
                <a:spcPct val="80000"/>
              </a:lnSpc>
              <a:buFontTx/>
              <a:buBlip>
                <a:blip r:embed="rId2"/>
              </a:buBlip>
            </a:pPr>
            <a:r>
              <a:rPr lang="tr-TR" altLang="tr-CX" sz="2400"/>
              <a:t>Bu nedenle hastalar rekabet gerektiren sporlardan ve aşırı egzersizden UZAK durmalıdırlar!</a:t>
            </a:r>
          </a:p>
          <a:p>
            <a:pPr eaLnBrk="1" hangingPunct="1">
              <a:lnSpc>
                <a:spcPct val="80000"/>
              </a:lnSpc>
              <a:buFontTx/>
              <a:buBlip>
                <a:blip r:embed="rId2"/>
              </a:buBlip>
            </a:pPr>
            <a:endParaRPr lang="tr-TR" altLang="tr-CX" sz="2400"/>
          </a:p>
          <a:p>
            <a:pPr eaLnBrk="1" hangingPunct="1">
              <a:lnSpc>
                <a:spcPct val="80000"/>
              </a:lnSpc>
              <a:buFontTx/>
              <a:buBlip>
                <a:blip r:embed="rId2"/>
              </a:buBlip>
            </a:pPr>
            <a:r>
              <a:rPr lang="tr-TR" altLang="tr-CX" sz="2400"/>
              <a:t>Aile risk faktörü olup genotipik olarak (+), fenotipik olarak (–) olan olgular da rekabet gerektiren sporlardan UZAK durmalıdır. </a:t>
            </a:r>
            <a:endParaRPr lang="en-US" altLang="tr-CX" sz="2400"/>
          </a:p>
        </p:txBody>
      </p:sp>
      <p:sp>
        <p:nvSpPr>
          <p:cNvPr id="102403" name="2 Metin kutusu">
            <a:extLst>
              <a:ext uri="{FF2B5EF4-FFF2-40B4-BE49-F238E27FC236}">
                <a16:creationId xmlns:a16="http://schemas.microsoft.com/office/drawing/2014/main" id="{17AF9CDD-6100-FEE5-8543-C8ED0FCB6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333375"/>
            <a:ext cx="79486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CX" sz="3600"/>
              <a:t>Hipertrofik obstrüktif KMP de önlemler</a:t>
            </a:r>
          </a:p>
        </p:txBody>
      </p:sp>
      <p:sp>
        <p:nvSpPr>
          <p:cNvPr id="102404" name="3 Metin kutusu">
            <a:extLst>
              <a:ext uri="{FF2B5EF4-FFF2-40B4-BE49-F238E27FC236}">
                <a16:creationId xmlns:a16="http://schemas.microsoft.com/office/drawing/2014/main" id="{74AD0252-3F71-E063-15C7-C48C0073F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6021388"/>
            <a:ext cx="36306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tr-CX" sz="1400"/>
              <a:t>ACCF/AHA Guideline for the Diagnosis and</a:t>
            </a:r>
          </a:p>
          <a:p>
            <a:pPr eaLnBrk="1" hangingPunct="1"/>
            <a:r>
              <a:rPr lang="tr-TR" altLang="tr-CX" sz="1400"/>
              <a:t>Treatment of Hypertrophic Cardiomyopathy</a:t>
            </a:r>
          </a:p>
          <a:p>
            <a:pPr eaLnBrk="1" hangingPunct="1"/>
            <a:endParaRPr lang="tr-TR" altLang="tr-CX" sz="1400"/>
          </a:p>
          <a:p>
            <a:pPr eaLnBrk="1" hangingPunct="1"/>
            <a:endParaRPr lang="tr-TR" altLang="tr-CX"/>
          </a:p>
        </p:txBody>
      </p:sp>
      <p:sp>
        <p:nvSpPr>
          <p:cNvPr id="102405" name="4 Dikdörtgen">
            <a:extLst>
              <a:ext uri="{FF2B5EF4-FFF2-40B4-BE49-F238E27FC236}">
                <a16:creationId xmlns:a16="http://schemas.microsoft.com/office/drawing/2014/main" id="{0FD83D77-82A7-D5FD-00EE-C4A193682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6453188"/>
            <a:ext cx="2362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tr-CX" sz="1400"/>
              <a:t>J</a:t>
            </a:r>
            <a:r>
              <a:rPr lang="tr-TR" altLang="tr-CX" sz="1400"/>
              <a:t>ACC </a:t>
            </a:r>
            <a:r>
              <a:rPr lang="en-US" altLang="tr-CX" sz="1400"/>
              <a:t>Vol. 58, No. 25, 2011</a:t>
            </a:r>
            <a:endParaRPr lang="tr-TR" altLang="tr-CX" sz="1400"/>
          </a:p>
        </p:txBody>
      </p:sp>
    </p:spTree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700">
                <a:solidFill>
                  <a:srgbClr val="FF0000"/>
                </a:solidFill>
                <a:latin typeface="Arial" charset="-94"/>
                <a:ea typeface="Arial" charset="-94"/>
                <a:cs typeface="Arial" charset="-94"/>
              </a:rPr>
              <a:t>                               HKMP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63769" y="2226469"/>
            <a:ext cx="8503920" cy="3263504"/>
          </a:xfrm>
        </p:spPr>
        <p:txBody>
          <a:bodyPr>
            <a:normAutofit lnSpcReduction="10000"/>
          </a:bodyPr>
          <a:lstStyle/>
          <a:p>
            <a:r>
              <a:rPr lang="tr-TR" err="1">
                <a:latin typeface="Arial" charset="-94"/>
                <a:ea typeface="Arial" charset="-94"/>
                <a:cs typeface="Arial" charset="-94"/>
              </a:rPr>
              <a:t>Hipertrofik</a:t>
            </a:r>
            <a:r>
              <a:rPr lang="tr-TR">
                <a:latin typeface="Arial" charset="-94"/>
                <a:ea typeface="Arial" charset="-94"/>
                <a:cs typeface="Arial" charset="-94"/>
              </a:rPr>
              <a:t> </a:t>
            </a:r>
            <a:r>
              <a:rPr lang="tr-TR" err="1">
                <a:latin typeface="Arial" charset="-94"/>
                <a:ea typeface="Arial" charset="-94"/>
                <a:cs typeface="Arial" charset="-94"/>
              </a:rPr>
              <a:t>Ventrikül</a:t>
            </a:r>
            <a:r>
              <a:rPr lang="tr-TR">
                <a:latin typeface="Arial" charset="-94"/>
                <a:ea typeface="Arial" charset="-94"/>
                <a:cs typeface="Arial" charset="-94"/>
              </a:rPr>
              <a:t> nedenleri:  </a:t>
            </a:r>
          </a:p>
          <a:p>
            <a:pPr marL="0" indent="0">
              <a:buNone/>
            </a:pPr>
            <a:r>
              <a:rPr lang="tr-TR" sz="1950">
                <a:latin typeface="Arial" charset="-94"/>
                <a:ea typeface="Arial" charset="-94"/>
                <a:cs typeface="Arial" charset="-94"/>
              </a:rPr>
              <a:t>                            Hipertansiyon</a:t>
            </a:r>
          </a:p>
          <a:p>
            <a:pPr marL="0" indent="0">
              <a:buNone/>
            </a:pPr>
            <a:r>
              <a:rPr lang="tr-TR" sz="1950">
                <a:latin typeface="Arial" charset="-94"/>
                <a:ea typeface="Arial" charset="-94"/>
                <a:cs typeface="Arial" charset="-94"/>
              </a:rPr>
              <a:t>                            Atlet Kalbi</a:t>
            </a:r>
          </a:p>
          <a:p>
            <a:pPr marL="0" indent="0">
              <a:buNone/>
            </a:pPr>
            <a:r>
              <a:rPr lang="tr-TR" sz="1950">
                <a:latin typeface="Arial" charset="-94"/>
                <a:ea typeface="Arial" charset="-94"/>
                <a:cs typeface="Arial" charset="-94"/>
              </a:rPr>
              <a:t>                            </a:t>
            </a:r>
            <a:r>
              <a:rPr lang="tr-TR" sz="1950" err="1">
                <a:latin typeface="Arial" charset="-94"/>
                <a:ea typeface="Arial" charset="-94"/>
                <a:cs typeface="Arial" charset="-94"/>
              </a:rPr>
              <a:t>Valvüler</a:t>
            </a:r>
            <a:r>
              <a:rPr lang="tr-TR" sz="1950">
                <a:latin typeface="Arial" charset="-94"/>
                <a:ea typeface="Arial" charset="-94"/>
                <a:cs typeface="Arial" charset="-94"/>
              </a:rPr>
              <a:t> AD</a:t>
            </a:r>
          </a:p>
          <a:p>
            <a:pPr marL="0" indent="0">
              <a:buNone/>
            </a:pPr>
            <a:r>
              <a:rPr lang="tr-TR" sz="1950">
                <a:latin typeface="Arial" charset="-94"/>
                <a:ea typeface="Arial" charset="-94"/>
                <a:cs typeface="Arial" charset="-94"/>
              </a:rPr>
              <a:t>                            KBH(diyalize giren hastalar)</a:t>
            </a:r>
          </a:p>
          <a:p>
            <a:pPr marL="0" indent="0">
              <a:buNone/>
            </a:pPr>
            <a:r>
              <a:rPr lang="tr-TR" sz="1950">
                <a:latin typeface="Arial" charset="-94"/>
                <a:ea typeface="Arial" charset="-94"/>
                <a:cs typeface="Arial" charset="-94"/>
              </a:rPr>
              <a:t>                            </a:t>
            </a:r>
            <a:r>
              <a:rPr lang="tr-TR" sz="1950" err="1">
                <a:latin typeface="Arial" charset="-94"/>
                <a:ea typeface="Arial" charset="-94"/>
                <a:cs typeface="Arial" charset="-94"/>
              </a:rPr>
              <a:t>Amiloidoz</a:t>
            </a:r>
            <a:endParaRPr lang="tr-TR" sz="1950">
              <a:latin typeface="Arial" charset="-94"/>
              <a:ea typeface="Arial" charset="-94"/>
              <a:cs typeface="Arial" charset="-94"/>
            </a:endParaRPr>
          </a:p>
          <a:p>
            <a:pPr marL="0" indent="0">
              <a:buNone/>
            </a:pPr>
            <a:r>
              <a:rPr lang="tr-TR" sz="1950">
                <a:latin typeface="Arial" charset="-94"/>
                <a:ea typeface="Arial" charset="-94"/>
                <a:cs typeface="Arial" charset="-94"/>
              </a:rPr>
              <a:t>                            </a:t>
            </a:r>
            <a:r>
              <a:rPr lang="tr-TR" sz="1950" err="1">
                <a:latin typeface="Arial" charset="-94"/>
                <a:ea typeface="Arial" charset="-94"/>
                <a:cs typeface="Arial" charset="-94"/>
              </a:rPr>
              <a:t>Metabolik</a:t>
            </a:r>
            <a:r>
              <a:rPr lang="tr-TR" sz="1950">
                <a:latin typeface="Arial" charset="-94"/>
                <a:ea typeface="Arial" charset="-94"/>
                <a:cs typeface="Arial" charset="-94"/>
              </a:rPr>
              <a:t> hastalıklar(</a:t>
            </a:r>
            <a:r>
              <a:rPr lang="tr-TR" sz="1950" err="1">
                <a:latin typeface="Arial" charset="-94"/>
                <a:ea typeface="Arial" charset="-94"/>
                <a:cs typeface="Arial" charset="-94"/>
              </a:rPr>
              <a:t>Hurler</a:t>
            </a:r>
            <a:r>
              <a:rPr lang="tr-TR" sz="1950">
                <a:latin typeface="Arial" charset="-94"/>
                <a:ea typeface="Arial" charset="-94"/>
                <a:cs typeface="Arial" charset="-94"/>
              </a:rPr>
              <a:t>, </a:t>
            </a:r>
            <a:r>
              <a:rPr lang="tr-TR" sz="1950" err="1">
                <a:latin typeface="Arial" charset="-94"/>
                <a:ea typeface="Arial" charset="-94"/>
                <a:cs typeface="Arial" charset="-94"/>
              </a:rPr>
              <a:t>Hunter</a:t>
            </a:r>
            <a:r>
              <a:rPr lang="tr-TR" sz="1950">
                <a:latin typeface="Arial" charset="-94"/>
                <a:ea typeface="Arial" charset="-94"/>
                <a:cs typeface="Arial" charset="-94"/>
              </a:rPr>
              <a:t>)</a:t>
            </a:r>
          </a:p>
          <a:p>
            <a:pPr marL="0" indent="0">
              <a:buNone/>
            </a:pPr>
            <a:r>
              <a:rPr lang="tr-TR" sz="1950">
                <a:latin typeface="Arial" charset="-94"/>
                <a:ea typeface="Arial" charset="-94"/>
                <a:cs typeface="Arial" charset="-94"/>
              </a:rPr>
              <a:t>                            </a:t>
            </a:r>
            <a:r>
              <a:rPr lang="tr-TR" sz="1950" err="1">
                <a:latin typeface="Arial" charset="-94"/>
                <a:ea typeface="Arial" charset="-94"/>
                <a:cs typeface="Arial" charset="-94"/>
              </a:rPr>
              <a:t>İnfiltratif</a:t>
            </a:r>
            <a:r>
              <a:rPr lang="tr-TR" sz="1950">
                <a:latin typeface="Arial" charset="-94"/>
                <a:ea typeface="Arial" charset="-94"/>
                <a:cs typeface="Arial" charset="-94"/>
              </a:rPr>
              <a:t> KMP (</a:t>
            </a:r>
            <a:r>
              <a:rPr lang="tr-TR" sz="1950" err="1">
                <a:latin typeface="Arial" charset="-94"/>
                <a:ea typeface="Arial" charset="-94"/>
                <a:cs typeface="Arial" charset="-94"/>
              </a:rPr>
              <a:t>Anderson</a:t>
            </a:r>
            <a:r>
              <a:rPr lang="tr-TR" sz="1950">
                <a:latin typeface="Arial" charset="-94"/>
                <a:ea typeface="Arial" charset="-94"/>
                <a:cs typeface="Arial" charset="-94"/>
              </a:rPr>
              <a:t> –</a:t>
            </a:r>
            <a:r>
              <a:rPr lang="tr-TR" sz="1950" err="1">
                <a:latin typeface="Arial" charset="-94"/>
                <a:ea typeface="Arial" charset="-94"/>
                <a:cs typeface="Arial" charset="-94"/>
              </a:rPr>
              <a:t>Fabry</a:t>
            </a:r>
            <a:r>
              <a:rPr lang="tr-TR" sz="1950">
                <a:latin typeface="Arial" charset="-94"/>
                <a:ea typeface="Arial" charset="-94"/>
                <a:cs typeface="Arial" charset="-94"/>
              </a:rPr>
              <a:t>, </a:t>
            </a:r>
            <a:r>
              <a:rPr lang="tr-TR" sz="1950" err="1">
                <a:latin typeface="Arial" charset="-94"/>
                <a:ea typeface="Arial" charset="-94"/>
                <a:cs typeface="Arial" charset="-94"/>
              </a:rPr>
              <a:t>Pompe</a:t>
            </a:r>
            <a:r>
              <a:rPr lang="tr-TR" sz="1950">
                <a:latin typeface="Arial" charset="-94"/>
                <a:ea typeface="Arial" charset="-94"/>
                <a:cs typeface="Arial" charset="-94"/>
              </a:rPr>
              <a:t>, </a:t>
            </a:r>
            <a:r>
              <a:rPr lang="tr-TR" sz="1950" err="1">
                <a:latin typeface="Arial" charset="-94"/>
                <a:ea typeface="Arial" charset="-94"/>
                <a:cs typeface="Arial" charset="-94"/>
              </a:rPr>
              <a:t>Danon</a:t>
            </a:r>
            <a:r>
              <a:rPr lang="tr-TR" sz="1950">
                <a:latin typeface="Arial" charset="-94"/>
                <a:ea typeface="Arial" charset="-94"/>
                <a:cs typeface="Arial" charset="-94"/>
              </a:rPr>
              <a:t>)</a:t>
            </a:r>
          </a:p>
          <a:p>
            <a:pPr marL="0" indent="0">
              <a:buNone/>
            </a:pPr>
            <a:r>
              <a:rPr lang="tr-TR" sz="1950">
                <a:latin typeface="Arial" charset="-94"/>
                <a:ea typeface="Arial" charset="-94"/>
                <a:cs typeface="Arial" charset="-94"/>
              </a:rPr>
              <a:t>                            </a:t>
            </a:r>
            <a:r>
              <a:rPr lang="tr-TR" sz="1950" err="1">
                <a:latin typeface="Arial" charset="-94"/>
                <a:ea typeface="Arial" charset="-94"/>
                <a:cs typeface="Arial" charset="-94"/>
              </a:rPr>
              <a:t>Sendromik</a:t>
            </a:r>
            <a:r>
              <a:rPr lang="tr-TR" sz="1950">
                <a:latin typeface="Arial" charset="-94"/>
                <a:ea typeface="Arial" charset="-94"/>
                <a:cs typeface="Arial" charset="-94"/>
              </a:rPr>
              <a:t> HKMP (</a:t>
            </a:r>
            <a:r>
              <a:rPr lang="tr-TR" sz="1950" err="1">
                <a:latin typeface="Arial" charset="-94"/>
                <a:ea typeface="Arial" charset="-94"/>
                <a:cs typeface="Arial" charset="-94"/>
              </a:rPr>
              <a:t>Noonan</a:t>
            </a:r>
            <a:r>
              <a:rPr lang="tr-TR" sz="1950">
                <a:latin typeface="Arial" charset="-94"/>
                <a:ea typeface="Arial" charset="-94"/>
                <a:cs typeface="Arial" charset="-94"/>
              </a:rPr>
              <a:t>, </a:t>
            </a:r>
            <a:r>
              <a:rPr lang="tr-TR" sz="1950" err="1">
                <a:latin typeface="Arial" charset="-94"/>
                <a:ea typeface="Arial" charset="-94"/>
                <a:cs typeface="Arial" charset="-94"/>
              </a:rPr>
              <a:t>Friedrech’s</a:t>
            </a:r>
            <a:r>
              <a:rPr lang="tr-TR" sz="1950">
                <a:latin typeface="Arial" charset="-94"/>
                <a:ea typeface="Arial" charset="-94"/>
                <a:cs typeface="Arial" charset="-94"/>
              </a:rPr>
              <a:t> </a:t>
            </a:r>
            <a:r>
              <a:rPr lang="tr-TR" sz="1950" err="1">
                <a:latin typeface="Arial" charset="-94"/>
                <a:ea typeface="Arial" charset="-94"/>
                <a:cs typeface="Arial" charset="-94"/>
              </a:rPr>
              <a:t>Ataxia,LEOPARD</a:t>
            </a:r>
            <a:endParaRPr lang="tr-TR" sz="1950">
              <a:latin typeface="Arial" charset="-94"/>
              <a:ea typeface="Arial" charset="-94"/>
              <a:cs typeface="Arial" charset="-94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025" y="1650134"/>
            <a:ext cx="1318846" cy="121141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35" y="857250"/>
            <a:ext cx="1620863" cy="1268016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35" y="3738599"/>
            <a:ext cx="1620863" cy="1751373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730" y="3496629"/>
            <a:ext cx="2611169" cy="130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1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250" advTm="20355"/>
    </mc:Choice>
    <mc:Fallback xmlns="">
      <p:transition spd="slow" advTm="20355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1249C16B-052E-0570-827E-2D61C60383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39826"/>
          </a:xfrm>
        </p:spPr>
        <p:txBody>
          <a:bodyPr/>
          <a:lstStyle/>
          <a:p>
            <a:pPr eaLnBrk="1" hangingPunct="1"/>
            <a:r>
              <a:rPr lang="tr-TR" altLang="tr-CX" sz="4000"/>
              <a:t>Restriktif kardiyomiyopatiler</a:t>
            </a:r>
          </a:p>
        </p:txBody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F65A0848-F8CC-E785-A5C7-A6A5E9B342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39975" y="981075"/>
            <a:ext cx="8229600" cy="45307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tr-TR" altLang="tr-CX" sz="2000">
                <a:solidFill>
                  <a:srgbClr val="FF3300"/>
                </a:solidFill>
              </a:rPr>
              <a:t>Miyokardiyal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1600"/>
              <a:t>   A.Noninfiltratif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1600"/>
              <a:t>      İdyopatik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1600"/>
              <a:t>      Skleroderma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1600"/>
              <a:t>   B.İnfiltratif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1600"/>
              <a:t>      Amiloid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1600"/>
              <a:t>      Sarkoid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1600"/>
              <a:t>      Gaucher hastalığı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1600"/>
              <a:t>      Hurler hastalığı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1600"/>
              <a:t>   C.Depo hastalıkları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1600"/>
              <a:t>      Hemokromatozis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1600"/>
              <a:t>      Fabry hastalığı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1600"/>
              <a:t>      Glikojen depo hastalığı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CX" sz="2000">
                <a:solidFill>
                  <a:srgbClr val="FF3300"/>
                </a:solidFill>
              </a:rPr>
              <a:t>Endomiyokardiyal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1600"/>
              <a:t>      Endomiyokardiyal fibrozis (EMF)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1600"/>
              <a:t>      Hipereozinofilik sendrom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1600"/>
              <a:t>      Karsinoid sendrom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1600"/>
              <a:t>      Antrasiklin toksisitesi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1600"/>
              <a:t>      Radyasyon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CX" sz="1600"/>
              <a:t>      Metastatik maligniteler</a:t>
            </a:r>
          </a:p>
        </p:txBody>
      </p:sp>
      <p:sp>
        <p:nvSpPr>
          <p:cNvPr id="103428" name="Text Box 4">
            <a:extLst>
              <a:ext uri="{FF2B5EF4-FFF2-40B4-BE49-F238E27FC236}">
                <a16:creationId xmlns:a16="http://schemas.microsoft.com/office/drawing/2014/main" id="{868FFBDA-A656-1B8F-1DBB-52A048D08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7363" y="6237288"/>
            <a:ext cx="1714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CX" sz="1400">
                <a:latin typeface="Times New Roman Tur"/>
              </a:rPr>
              <a:t>Child JS, Perloff JK</a:t>
            </a:r>
          </a:p>
        </p:txBody>
      </p:sp>
    </p:spTree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dirty="0">
                <a:solidFill>
                  <a:srgbClr val="FF0000"/>
                </a:solidFill>
                <a:latin typeface="Arial" charset="-94"/>
                <a:ea typeface="Arial" charset="-94"/>
                <a:cs typeface="Arial" charset="-94"/>
              </a:rPr>
              <a:t>                   </a:t>
            </a:r>
            <a:r>
              <a:rPr lang="tr-TR" sz="3600" dirty="0" err="1">
                <a:solidFill>
                  <a:srgbClr val="FF0000"/>
                </a:solidFill>
                <a:latin typeface="Arial" charset="-94"/>
                <a:ea typeface="Arial" charset="-94"/>
                <a:cs typeface="Arial" charset="-94"/>
              </a:rPr>
              <a:t>İnfiltratif</a:t>
            </a:r>
            <a:r>
              <a:rPr lang="tr-TR" sz="3600" dirty="0">
                <a:solidFill>
                  <a:srgbClr val="FF0000"/>
                </a:solidFill>
                <a:latin typeface="Arial" charset="-94"/>
                <a:ea typeface="Arial" charset="-94"/>
                <a:cs typeface="Arial" charset="-94"/>
              </a:rPr>
              <a:t> KMP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50" y="1517904"/>
            <a:ext cx="7886700" cy="5084064"/>
          </a:xfrm>
        </p:spPr>
        <p:txBody>
          <a:bodyPr>
            <a:normAutofit fontScale="70000" lnSpcReduction="20000"/>
          </a:bodyPr>
          <a:lstStyle/>
          <a:p>
            <a:r>
              <a:rPr lang="tr-TR" sz="3200" dirty="0" err="1">
                <a:latin typeface="Arial" charset="-94"/>
                <a:ea typeface="Arial" charset="-94"/>
                <a:cs typeface="Arial" charset="-94"/>
              </a:rPr>
              <a:t>Rijit</a:t>
            </a:r>
            <a:r>
              <a:rPr lang="tr-TR" sz="3200" dirty="0">
                <a:latin typeface="Arial" charset="-94"/>
                <a:ea typeface="Arial" charset="-94"/>
                <a:cs typeface="Arial" charset="-94"/>
              </a:rPr>
              <a:t> </a:t>
            </a:r>
            <a:r>
              <a:rPr lang="tr-TR" sz="3200" dirty="0" err="1">
                <a:latin typeface="Arial" charset="-94"/>
                <a:ea typeface="Arial" charset="-94"/>
                <a:cs typeface="Arial" charset="-94"/>
              </a:rPr>
              <a:t>ventrikül</a:t>
            </a:r>
            <a:endParaRPr lang="tr-TR" sz="3200" dirty="0">
              <a:latin typeface="Arial" charset="-94"/>
              <a:ea typeface="Arial" charset="-94"/>
              <a:cs typeface="Arial" charset="-94"/>
            </a:endParaRPr>
          </a:p>
          <a:p>
            <a:r>
              <a:rPr lang="tr-TR" sz="3200" dirty="0">
                <a:latin typeface="Arial" charset="-94"/>
                <a:ea typeface="Arial" charset="-94"/>
                <a:cs typeface="Arial" charset="-94"/>
              </a:rPr>
              <a:t>Ciddi </a:t>
            </a:r>
            <a:r>
              <a:rPr lang="tr-TR" sz="3200" dirty="0" err="1">
                <a:latin typeface="Arial" charset="-94"/>
                <a:ea typeface="Arial" charset="-94"/>
                <a:cs typeface="Arial" charset="-94"/>
              </a:rPr>
              <a:t>diastolik</a:t>
            </a:r>
            <a:r>
              <a:rPr lang="tr-TR" sz="3200" dirty="0">
                <a:latin typeface="Arial" charset="-94"/>
                <a:ea typeface="Arial" charset="-94"/>
                <a:cs typeface="Arial" charset="-94"/>
              </a:rPr>
              <a:t> </a:t>
            </a:r>
            <a:r>
              <a:rPr lang="tr-TR" sz="3200" dirty="0" err="1">
                <a:latin typeface="Arial" charset="-94"/>
                <a:ea typeface="Arial" charset="-94"/>
                <a:cs typeface="Arial" charset="-94"/>
              </a:rPr>
              <a:t>disfonksiyon</a:t>
            </a:r>
            <a:r>
              <a:rPr lang="tr-TR" sz="3200" dirty="0">
                <a:latin typeface="Arial" charset="-94"/>
                <a:ea typeface="Arial" charset="-94"/>
                <a:cs typeface="Arial" charset="-94"/>
              </a:rPr>
              <a:t> </a:t>
            </a:r>
            <a:r>
              <a:rPr lang="tr-TR" sz="3200" dirty="0" err="1">
                <a:latin typeface="Arial" charset="-94"/>
                <a:ea typeface="Arial" charset="-94"/>
                <a:cs typeface="Arial" charset="-94"/>
              </a:rPr>
              <a:t>restiktif</a:t>
            </a:r>
            <a:r>
              <a:rPr lang="tr-TR" sz="3200" dirty="0">
                <a:latin typeface="Arial" charset="-94"/>
                <a:ea typeface="Arial" charset="-94"/>
                <a:cs typeface="Arial" charset="-94"/>
              </a:rPr>
              <a:t> doluş</a:t>
            </a:r>
          </a:p>
          <a:p>
            <a:r>
              <a:rPr lang="tr-TR" sz="3200" dirty="0">
                <a:latin typeface="Arial" charset="-94"/>
                <a:ea typeface="Arial" charset="-94"/>
                <a:cs typeface="Arial" charset="-94"/>
              </a:rPr>
              <a:t>Artmış doluş basıncı</a:t>
            </a:r>
          </a:p>
          <a:p>
            <a:r>
              <a:rPr lang="tr-TR" sz="3200" dirty="0">
                <a:latin typeface="Arial" charset="-94"/>
                <a:ea typeface="Arial" charset="-94"/>
                <a:cs typeface="Arial" charset="-94"/>
              </a:rPr>
              <a:t>Genel olarak normal LVEF</a:t>
            </a:r>
          </a:p>
          <a:p>
            <a:r>
              <a:rPr lang="tr-TR" sz="3200" dirty="0" err="1">
                <a:latin typeface="Arial" charset="-94"/>
                <a:ea typeface="Arial" charset="-94"/>
                <a:cs typeface="Arial" charset="-94"/>
              </a:rPr>
              <a:t>Dilate</a:t>
            </a:r>
            <a:r>
              <a:rPr lang="tr-TR" sz="3200" dirty="0">
                <a:latin typeface="Arial" charset="-94"/>
                <a:ea typeface="Arial" charset="-94"/>
                <a:cs typeface="Arial" charset="-94"/>
              </a:rPr>
              <a:t> </a:t>
            </a:r>
            <a:r>
              <a:rPr lang="tr-TR" sz="3200" dirty="0" err="1">
                <a:latin typeface="Arial" charset="-94"/>
                <a:ea typeface="Arial" charset="-94"/>
                <a:cs typeface="Arial" charset="-94"/>
              </a:rPr>
              <a:t>atriyum</a:t>
            </a:r>
            <a:r>
              <a:rPr lang="tr-TR" sz="3200" dirty="0">
                <a:latin typeface="Arial" charset="-94"/>
                <a:ea typeface="Arial" charset="-94"/>
                <a:cs typeface="Arial" charset="-94"/>
              </a:rPr>
              <a:t> </a:t>
            </a:r>
            <a:r>
              <a:rPr lang="tr-TR" sz="3200" dirty="0" err="1">
                <a:latin typeface="Arial" charset="-94"/>
                <a:ea typeface="Arial" charset="-94"/>
                <a:cs typeface="Arial" charset="-94"/>
              </a:rPr>
              <a:t>nondilate</a:t>
            </a:r>
            <a:r>
              <a:rPr lang="tr-TR" sz="3200" dirty="0">
                <a:latin typeface="Arial" charset="-94"/>
                <a:ea typeface="Arial" charset="-94"/>
                <a:cs typeface="Arial" charset="-94"/>
              </a:rPr>
              <a:t> veya minimal </a:t>
            </a:r>
            <a:r>
              <a:rPr lang="tr-TR" sz="3200" dirty="0" err="1">
                <a:latin typeface="Arial" charset="-94"/>
                <a:ea typeface="Arial" charset="-94"/>
                <a:cs typeface="Arial" charset="-94"/>
              </a:rPr>
              <a:t>dilate</a:t>
            </a:r>
            <a:r>
              <a:rPr lang="tr-TR" sz="3200" dirty="0">
                <a:latin typeface="Arial" charset="-94"/>
                <a:ea typeface="Arial" charset="-94"/>
                <a:cs typeface="Arial" charset="-94"/>
              </a:rPr>
              <a:t> </a:t>
            </a:r>
            <a:r>
              <a:rPr lang="tr-TR" sz="3200" dirty="0" err="1">
                <a:latin typeface="Arial" charset="-94"/>
                <a:ea typeface="Arial" charset="-94"/>
                <a:cs typeface="Arial" charset="-94"/>
              </a:rPr>
              <a:t>ventrikül</a:t>
            </a:r>
            <a:endParaRPr lang="tr-TR" sz="3200" dirty="0">
              <a:latin typeface="Arial" charset="-94"/>
              <a:ea typeface="Arial" charset="-94"/>
              <a:cs typeface="Arial" charset="-94"/>
            </a:endParaRPr>
          </a:p>
          <a:p>
            <a:r>
              <a:rPr lang="tr-TR" sz="3200" dirty="0" err="1">
                <a:latin typeface="Arial" charset="-94"/>
                <a:ea typeface="Arial" charset="-94"/>
                <a:cs typeface="Arial" charset="-94"/>
              </a:rPr>
              <a:t>İntrinsik</a:t>
            </a:r>
            <a:r>
              <a:rPr lang="tr-TR" sz="3200" dirty="0">
                <a:latin typeface="Arial" charset="-94"/>
                <a:ea typeface="Arial" charset="-94"/>
                <a:cs typeface="Arial" charset="-94"/>
              </a:rPr>
              <a:t> anomali (</a:t>
            </a:r>
            <a:r>
              <a:rPr lang="tr-TR" sz="3200" dirty="0" err="1">
                <a:latin typeface="Arial" charset="-94"/>
                <a:ea typeface="Arial" charset="-94"/>
                <a:cs typeface="Arial" charset="-94"/>
              </a:rPr>
              <a:t>miyosit</a:t>
            </a:r>
            <a:r>
              <a:rPr lang="tr-TR" sz="3200" dirty="0">
                <a:latin typeface="Arial" charset="-94"/>
                <a:ea typeface="Arial" charset="-94"/>
                <a:cs typeface="Arial" charset="-94"/>
              </a:rPr>
              <a:t> ve </a:t>
            </a:r>
            <a:r>
              <a:rPr lang="tr-TR" sz="3200" dirty="0" err="1">
                <a:latin typeface="Arial" charset="-94"/>
                <a:ea typeface="Arial" charset="-94"/>
                <a:cs typeface="Arial" charset="-94"/>
              </a:rPr>
              <a:t>intersitisiyal</a:t>
            </a:r>
            <a:r>
              <a:rPr lang="tr-TR" sz="3200" dirty="0">
                <a:latin typeface="Arial" charset="-94"/>
                <a:ea typeface="Arial" charset="-94"/>
                <a:cs typeface="Arial" charset="-94"/>
              </a:rPr>
              <a:t> </a:t>
            </a:r>
            <a:r>
              <a:rPr lang="tr-TR" sz="3200" dirty="0" err="1">
                <a:latin typeface="Arial" charset="-94"/>
                <a:ea typeface="Arial" charset="-94"/>
                <a:cs typeface="Arial" charset="-94"/>
              </a:rPr>
              <a:t>matriks</a:t>
            </a:r>
            <a:r>
              <a:rPr lang="tr-TR" sz="3200" dirty="0">
                <a:latin typeface="Arial" charset="-94"/>
                <a:ea typeface="Arial" charset="-94"/>
                <a:cs typeface="Arial" charset="-94"/>
              </a:rPr>
              <a:t>) </a:t>
            </a:r>
            <a:r>
              <a:rPr lang="tr-TR" sz="3200" dirty="0" err="1">
                <a:latin typeface="Arial" charset="-94"/>
                <a:ea typeface="Arial" charset="-94"/>
                <a:cs typeface="Arial" charset="-94"/>
              </a:rPr>
              <a:t>intersitisiyal</a:t>
            </a:r>
            <a:r>
              <a:rPr lang="tr-TR" sz="3200" dirty="0">
                <a:latin typeface="Arial" charset="-94"/>
                <a:ea typeface="Arial" charset="-94"/>
                <a:cs typeface="Arial" charset="-94"/>
              </a:rPr>
              <a:t> </a:t>
            </a:r>
            <a:r>
              <a:rPr lang="tr-TR" sz="3200" dirty="0" err="1">
                <a:latin typeface="Arial" charset="-94"/>
                <a:ea typeface="Arial" charset="-94"/>
                <a:cs typeface="Arial" charset="-94"/>
              </a:rPr>
              <a:t>fibrozis</a:t>
            </a:r>
            <a:r>
              <a:rPr lang="tr-TR" sz="3200" dirty="0">
                <a:latin typeface="Arial" charset="-94"/>
                <a:ea typeface="Arial" charset="-94"/>
                <a:cs typeface="Arial" charset="-94"/>
              </a:rPr>
              <a:t> </a:t>
            </a:r>
            <a:r>
              <a:rPr lang="tr-TR" sz="3200" dirty="0" err="1">
                <a:latin typeface="Arial" charset="-94"/>
                <a:ea typeface="Arial" charset="-94"/>
                <a:cs typeface="Arial" charset="-94"/>
              </a:rPr>
              <a:t>infiltrasyon</a:t>
            </a:r>
            <a:r>
              <a:rPr lang="tr-TR" sz="3200" dirty="0">
                <a:latin typeface="Arial" charset="-94"/>
                <a:ea typeface="Arial" charset="-94"/>
                <a:cs typeface="Arial" charset="-94"/>
              </a:rPr>
              <a:t> </a:t>
            </a:r>
          </a:p>
          <a:p>
            <a:pPr marL="0" indent="0">
              <a:buNone/>
            </a:pPr>
            <a:r>
              <a:rPr lang="tr-TR" sz="2600" dirty="0">
                <a:latin typeface="Arial" charset="-94"/>
                <a:ea typeface="Arial" charset="-94"/>
                <a:cs typeface="Arial" charset="-94"/>
              </a:rPr>
              <a:t>                                                                 </a:t>
            </a:r>
            <a:r>
              <a:rPr lang="tr-TR" sz="2600" dirty="0" err="1">
                <a:latin typeface="Arial" charset="-94"/>
                <a:ea typeface="Arial" charset="-94"/>
                <a:cs typeface="Arial" charset="-94"/>
              </a:rPr>
              <a:t>Amiloidoz</a:t>
            </a:r>
            <a:endParaRPr lang="tr-TR" sz="2600" dirty="0">
              <a:latin typeface="Arial" charset="-94"/>
              <a:ea typeface="Arial" charset="-94"/>
              <a:cs typeface="Arial" charset="-94"/>
            </a:endParaRPr>
          </a:p>
          <a:p>
            <a:pPr marL="0" indent="0">
              <a:buNone/>
            </a:pPr>
            <a:r>
              <a:rPr lang="tr-TR" sz="2600" dirty="0">
                <a:latin typeface="Arial" charset="-94"/>
                <a:ea typeface="Arial" charset="-94"/>
                <a:cs typeface="Arial" charset="-94"/>
              </a:rPr>
              <a:t>                                                                 </a:t>
            </a:r>
            <a:r>
              <a:rPr lang="tr-TR" sz="2600" dirty="0" err="1">
                <a:latin typeface="Arial" charset="-94"/>
                <a:ea typeface="Arial" charset="-94"/>
                <a:cs typeface="Arial" charset="-94"/>
              </a:rPr>
              <a:t>Anderson-Fabry</a:t>
            </a:r>
            <a:r>
              <a:rPr lang="tr-TR" sz="2600" dirty="0">
                <a:latin typeface="Arial" charset="-94"/>
                <a:ea typeface="Arial" charset="-94"/>
                <a:cs typeface="Arial" charset="-94"/>
              </a:rPr>
              <a:t> Hastalığı         </a:t>
            </a:r>
          </a:p>
          <a:p>
            <a:pPr marL="0" indent="0">
              <a:buNone/>
            </a:pPr>
            <a:r>
              <a:rPr lang="tr-TR" sz="2600" dirty="0">
                <a:latin typeface="Arial" charset="-94"/>
                <a:ea typeface="Arial" charset="-94"/>
                <a:cs typeface="Arial" charset="-94"/>
              </a:rPr>
              <a:t>                                                                 </a:t>
            </a:r>
            <a:r>
              <a:rPr lang="tr-TR" sz="2600" dirty="0" err="1">
                <a:latin typeface="Arial" charset="-94"/>
                <a:ea typeface="Arial" charset="-94"/>
                <a:cs typeface="Arial" charset="-94"/>
              </a:rPr>
              <a:t>Danon</a:t>
            </a:r>
            <a:r>
              <a:rPr lang="tr-TR" sz="2600" dirty="0">
                <a:latin typeface="Arial" charset="-94"/>
                <a:ea typeface="Arial" charset="-94"/>
                <a:cs typeface="Arial" charset="-94"/>
              </a:rPr>
              <a:t>/</a:t>
            </a:r>
            <a:r>
              <a:rPr lang="tr-TR" sz="2600" dirty="0" err="1">
                <a:latin typeface="Arial" charset="-94"/>
                <a:ea typeface="Arial" charset="-94"/>
                <a:cs typeface="Arial" charset="-94"/>
              </a:rPr>
              <a:t>Pompe</a:t>
            </a:r>
            <a:r>
              <a:rPr lang="tr-TR" sz="2600" dirty="0">
                <a:latin typeface="Arial" charset="-94"/>
                <a:ea typeface="Arial" charset="-94"/>
                <a:cs typeface="Arial" charset="-94"/>
              </a:rPr>
              <a:t>/PRKAG2</a:t>
            </a:r>
          </a:p>
          <a:p>
            <a:pPr marL="0" indent="0">
              <a:buNone/>
            </a:pPr>
            <a:r>
              <a:rPr lang="tr-TR" sz="2600" dirty="0">
                <a:latin typeface="Arial" charset="-94"/>
                <a:ea typeface="Arial" charset="-94"/>
                <a:cs typeface="Arial" charset="-94"/>
              </a:rPr>
              <a:t>                                                                 </a:t>
            </a:r>
            <a:r>
              <a:rPr lang="tr-TR" sz="2600" dirty="0" err="1">
                <a:latin typeface="Arial" charset="-94"/>
                <a:ea typeface="Arial" charset="-94"/>
                <a:cs typeface="Arial" charset="-94"/>
              </a:rPr>
              <a:t>Friedreich’s</a:t>
            </a:r>
            <a:r>
              <a:rPr lang="tr-TR" sz="2600" dirty="0">
                <a:latin typeface="Arial" charset="-94"/>
                <a:ea typeface="Arial" charset="-94"/>
                <a:cs typeface="Arial" charset="-94"/>
              </a:rPr>
              <a:t> </a:t>
            </a:r>
            <a:r>
              <a:rPr lang="tr-TR" sz="2600" dirty="0" err="1">
                <a:latin typeface="Arial" charset="-94"/>
                <a:ea typeface="Arial" charset="-94"/>
                <a:cs typeface="Arial" charset="-94"/>
              </a:rPr>
              <a:t>Ataxia</a:t>
            </a:r>
            <a:endParaRPr lang="tr-TR" sz="2600" dirty="0">
              <a:latin typeface="Arial" charset="-94"/>
              <a:ea typeface="Arial" charset="-94"/>
              <a:cs typeface="Arial" charset="-94"/>
            </a:endParaRPr>
          </a:p>
          <a:p>
            <a:pPr marL="0" indent="0">
              <a:buNone/>
            </a:pPr>
            <a:r>
              <a:rPr lang="tr-TR" sz="2600" dirty="0">
                <a:latin typeface="Arial" charset="-94"/>
                <a:ea typeface="Arial" charset="-94"/>
                <a:cs typeface="Arial" charset="-94"/>
              </a:rPr>
              <a:t>                                                                 </a:t>
            </a:r>
            <a:r>
              <a:rPr lang="tr-TR" sz="2600" dirty="0" err="1">
                <a:latin typeface="Arial" charset="-94"/>
                <a:ea typeface="Arial" charset="-94"/>
                <a:cs typeface="Arial" charset="-94"/>
              </a:rPr>
              <a:t>Hemakromatozis</a:t>
            </a:r>
            <a:endParaRPr lang="tr-TR" sz="2600" dirty="0">
              <a:latin typeface="Arial" charset="-94"/>
              <a:ea typeface="Arial" charset="-94"/>
              <a:cs typeface="Arial" charset="-94"/>
            </a:endParaRPr>
          </a:p>
          <a:p>
            <a:pPr marL="0" indent="0">
              <a:buNone/>
            </a:pPr>
            <a:r>
              <a:rPr lang="tr-TR" sz="2600" dirty="0">
                <a:latin typeface="Arial" charset="-94"/>
                <a:ea typeface="Arial" charset="-94"/>
                <a:cs typeface="Arial" charset="-94"/>
              </a:rPr>
              <a:t>                                                                 </a:t>
            </a:r>
            <a:r>
              <a:rPr lang="tr-TR" sz="2600" dirty="0" err="1">
                <a:latin typeface="Arial" charset="-94"/>
                <a:ea typeface="Arial" charset="-94"/>
                <a:cs typeface="Arial" charset="-94"/>
              </a:rPr>
              <a:t>Endomiyokardiyal</a:t>
            </a:r>
            <a:r>
              <a:rPr lang="tr-TR" sz="2600" dirty="0">
                <a:latin typeface="Arial" charset="-94"/>
                <a:ea typeface="Arial" charset="-94"/>
                <a:cs typeface="Arial" charset="-94"/>
              </a:rPr>
              <a:t> </a:t>
            </a:r>
            <a:r>
              <a:rPr lang="tr-TR" sz="2600" dirty="0" err="1">
                <a:latin typeface="Arial" charset="-94"/>
                <a:ea typeface="Arial" charset="-94"/>
                <a:cs typeface="Arial" charset="-94"/>
              </a:rPr>
              <a:t>fibrozis</a:t>
            </a:r>
            <a:endParaRPr lang="tr-TR" sz="2600" dirty="0">
              <a:latin typeface="Arial" charset="-94"/>
              <a:ea typeface="Arial" charset="-94"/>
              <a:cs typeface="Arial" charset="-94"/>
            </a:endParaRPr>
          </a:p>
          <a:p>
            <a:pPr marL="0" indent="0">
              <a:buNone/>
            </a:pPr>
            <a:r>
              <a:rPr lang="tr-TR" sz="2600" dirty="0">
                <a:latin typeface="Arial" charset="-94"/>
                <a:ea typeface="Arial" charset="-94"/>
                <a:cs typeface="Arial" charset="-94"/>
              </a:rPr>
              <a:t>                                                                 </a:t>
            </a:r>
            <a:r>
              <a:rPr lang="tr-TR" sz="2600" dirty="0" err="1">
                <a:latin typeface="Arial" charset="-94"/>
                <a:ea typeface="Arial" charset="-94"/>
                <a:cs typeface="Arial" charset="-94"/>
              </a:rPr>
              <a:t>Hipereozinofilik</a:t>
            </a:r>
            <a:r>
              <a:rPr lang="tr-TR" sz="2600" dirty="0">
                <a:latin typeface="Arial" charset="-94"/>
                <a:ea typeface="Arial" charset="-94"/>
                <a:cs typeface="Arial" charset="-94"/>
              </a:rPr>
              <a:t> sendrom</a:t>
            </a:r>
          </a:p>
          <a:p>
            <a:pPr marL="0" indent="0">
              <a:buNone/>
            </a:pPr>
            <a:r>
              <a:rPr lang="tr-TR" sz="2600" dirty="0">
                <a:latin typeface="Arial" charset="-94"/>
                <a:ea typeface="Arial" charset="-94"/>
                <a:cs typeface="Arial" charset="-94"/>
              </a:rPr>
              <a:t>                                                                 Radyasyon sonrası</a:t>
            </a:r>
          </a:p>
          <a:p>
            <a:pPr marL="0" indent="0">
              <a:buNone/>
            </a:pPr>
            <a:r>
              <a:rPr lang="tr-TR" sz="2600" dirty="0">
                <a:latin typeface="Arial" charset="-94"/>
                <a:ea typeface="Arial" charset="-94"/>
                <a:cs typeface="Arial" charset="-94"/>
              </a:rPr>
              <a:t>                                                                 İlaç (</a:t>
            </a:r>
            <a:r>
              <a:rPr lang="tr-TR" sz="2600" dirty="0" err="1">
                <a:latin typeface="Arial" charset="-94"/>
                <a:ea typeface="Arial" charset="-94"/>
                <a:cs typeface="Arial" charset="-94"/>
              </a:rPr>
              <a:t>klorokin</a:t>
            </a:r>
            <a:r>
              <a:rPr lang="tr-TR" sz="2600" dirty="0">
                <a:latin typeface="Arial" charset="-94"/>
                <a:ea typeface="Arial" charset="-94"/>
                <a:cs typeface="Arial" charset="-94"/>
              </a:rPr>
              <a:t>, </a:t>
            </a:r>
            <a:r>
              <a:rPr lang="tr-TR" sz="2600" dirty="0" err="1">
                <a:latin typeface="Arial" charset="-94"/>
                <a:ea typeface="Arial" charset="-94"/>
                <a:cs typeface="Arial" charset="-94"/>
              </a:rPr>
              <a:t>hidroksiklorokin</a:t>
            </a:r>
            <a:r>
              <a:rPr lang="tr-TR" sz="2600" dirty="0">
                <a:latin typeface="Arial" charset="-94"/>
                <a:ea typeface="Arial" charset="-94"/>
                <a:cs typeface="Arial" charset="-94"/>
              </a:rPr>
              <a:t>)</a:t>
            </a:r>
          </a:p>
          <a:p>
            <a:pPr marL="0" indent="0">
              <a:buNone/>
            </a:pPr>
            <a:r>
              <a:rPr lang="tr-TR" sz="2600" dirty="0">
                <a:latin typeface="Arial" charset="-94"/>
                <a:ea typeface="Arial" charset="-94"/>
                <a:cs typeface="Arial" charset="-94"/>
              </a:rPr>
              <a:t>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79985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250" advTm="20355"/>
    </mc:Choice>
    <mc:Fallback xmlns="">
      <p:transition spd="slow" advTm="20355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dirty="0">
                <a:solidFill>
                  <a:srgbClr val="FF0000"/>
                </a:solidFill>
                <a:latin typeface="Arial" charset="-94"/>
                <a:ea typeface="Arial" charset="-94"/>
                <a:cs typeface="Arial" charset="-94"/>
              </a:rPr>
              <a:t>                    AMİLOİDOZ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altLang="tr-TR" sz="2400" dirty="0" err="1">
                <a:latin typeface="Arial" charset="-94"/>
                <a:ea typeface="Arial" charset="-94"/>
                <a:cs typeface="Arial" charset="-94"/>
              </a:rPr>
              <a:t>Amiloid</a:t>
            </a:r>
            <a:r>
              <a:rPr lang="tr-TR" altLang="tr-TR" sz="2400" dirty="0">
                <a:latin typeface="Arial" charset="-94"/>
                <a:ea typeface="Arial" charset="-94"/>
                <a:cs typeface="Arial" charset="-94"/>
              </a:rPr>
              <a:t> bir gurup klinik bozuklukta değişik organ ve dokuda hücreler arası biriken anormal protein yapısıdır.</a:t>
            </a:r>
          </a:p>
          <a:p>
            <a:r>
              <a:rPr lang="tr-TR" altLang="tr-TR" sz="2400" dirty="0">
                <a:latin typeface="Arial" charset="-94"/>
                <a:ea typeface="Arial" charset="-94"/>
                <a:cs typeface="Arial" charset="-94"/>
              </a:rPr>
              <a:t>Hastalarda </a:t>
            </a:r>
            <a:r>
              <a:rPr lang="tr-TR" altLang="tr-TR" sz="2400" dirty="0" err="1">
                <a:latin typeface="Arial" charset="-94"/>
                <a:ea typeface="Arial" charset="-94"/>
                <a:cs typeface="Arial" charset="-94"/>
              </a:rPr>
              <a:t>ekstrasellüler</a:t>
            </a:r>
            <a:r>
              <a:rPr lang="tr-TR" altLang="tr-TR" sz="2400" dirty="0">
                <a:latin typeface="Arial" charset="-94"/>
                <a:ea typeface="Arial" charset="-94"/>
                <a:cs typeface="Arial" charset="-94"/>
              </a:rPr>
              <a:t> </a:t>
            </a:r>
            <a:r>
              <a:rPr lang="tr-TR" altLang="tr-TR" sz="2400" dirty="0" err="1">
                <a:latin typeface="Arial" charset="-94"/>
                <a:ea typeface="Arial" charset="-94"/>
                <a:cs typeface="Arial" charset="-94"/>
              </a:rPr>
              <a:t>fibriler</a:t>
            </a:r>
            <a:r>
              <a:rPr lang="tr-TR" altLang="tr-TR" sz="2400" dirty="0">
                <a:latin typeface="Arial" charset="-94"/>
                <a:ea typeface="Arial" charset="-94"/>
                <a:cs typeface="Arial" charset="-94"/>
              </a:rPr>
              <a:t> proteinlerin depolanmasında bozukluktan sorumlu </a:t>
            </a:r>
            <a:r>
              <a:rPr lang="tr-TR" altLang="tr-TR" sz="2400" dirty="0" err="1">
                <a:latin typeface="Arial" charset="-94"/>
                <a:ea typeface="Arial" charset="-94"/>
                <a:cs typeface="Arial" charset="-94"/>
              </a:rPr>
              <a:t>tümoral</a:t>
            </a:r>
            <a:r>
              <a:rPr lang="tr-TR" altLang="tr-TR" sz="2400" dirty="0">
                <a:latin typeface="Arial" charset="-94"/>
                <a:ea typeface="Arial" charset="-94"/>
                <a:cs typeface="Arial" charset="-94"/>
              </a:rPr>
              <a:t>, iltihabi veya kalıtımsal hastalık vardır.</a:t>
            </a:r>
          </a:p>
          <a:p>
            <a:r>
              <a:rPr lang="tr-TR" altLang="tr-TR" sz="2400" dirty="0">
                <a:latin typeface="Arial" charset="-94"/>
                <a:ea typeface="Arial" charset="-94"/>
                <a:cs typeface="Arial" charset="-94"/>
              </a:rPr>
              <a:t>Klinik tanı uygun biyopsi örneğinde biriken materyalin gösterilmesine dayanır.</a:t>
            </a:r>
          </a:p>
          <a:p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200324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250" advTm="20355"/>
    </mc:Choice>
    <mc:Fallback xmlns="">
      <p:transition spd="slow" advTm="20355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22.7"/>
</p:tagLst>
</file>

<file path=ppt/theme/theme1.xml><?xml version="1.0" encoding="utf-8"?>
<a:theme xmlns:a="http://schemas.openxmlformats.org/drawingml/2006/main" name="Varsayılan Tasarım">
  <a:themeElements>
    <a:clrScheme name="Gündönümü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Varsayılan Tasarı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arsayılan Tasarı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is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9011</TotalTime>
  <Words>3749</Words>
  <Application>Microsoft Office PowerPoint</Application>
  <PresentationFormat>Ekran Gösterisi (4:3)</PresentationFormat>
  <Paragraphs>982</Paragraphs>
  <Slides>108</Slides>
  <Notes>8</Notes>
  <HiddenSlides>0</HiddenSlides>
  <MMClips>3</MMClips>
  <ScaleCrop>false</ScaleCrop>
  <HeadingPairs>
    <vt:vector size="8" baseType="variant">
      <vt:variant>
        <vt:lpstr>Kullanılan Yazı Tipleri</vt:lpstr>
      </vt:variant>
      <vt:variant>
        <vt:i4>11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108</vt:i4>
      </vt:variant>
    </vt:vector>
  </HeadingPairs>
  <TitlesOfParts>
    <vt:vector size="121" baseType="lpstr">
      <vt:lpstr>Arial</vt:lpstr>
      <vt:lpstr>Calibri</vt:lpstr>
      <vt:lpstr>Cambria</vt:lpstr>
      <vt:lpstr>Comic Sans MS</vt:lpstr>
      <vt:lpstr>PMingLiU</vt:lpstr>
      <vt:lpstr>Symbol</vt:lpstr>
      <vt:lpstr>Tahoma</vt:lpstr>
      <vt:lpstr>Times New Roman</vt:lpstr>
      <vt:lpstr>Times New Roman Tur</vt:lpstr>
      <vt:lpstr>Verdana</vt:lpstr>
      <vt:lpstr>Wingdings</vt:lpstr>
      <vt:lpstr>Varsayılan Tasarım</vt:lpstr>
      <vt:lpstr>Bit Eşlem Resmi</vt:lpstr>
      <vt:lpstr>        </vt:lpstr>
      <vt:lpstr>Miyokardit Tanım</vt:lpstr>
      <vt:lpstr>Miyokardit etyolojisi</vt:lpstr>
      <vt:lpstr>PowerPoint Sunusu</vt:lpstr>
      <vt:lpstr>PowerPoint Sunusu</vt:lpstr>
      <vt:lpstr>PowerPoint Sunusu</vt:lpstr>
      <vt:lpstr>PowerPoint Sunusu</vt:lpstr>
      <vt:lpstr>PowerPoint Sunusu</vt:lpstr>
      <vt:lpstr>Kollajen vasküler hastalıklar</vt:lpstr>
      <vt:lpstr>Viral etken</vt:lpstr>
      <vt:lpstr>Viral patogenez</vt:lpstr>
      <vt:lpstr>Epidemiyoloji</vt:lpstr>
      <vt:lpstr>Klinik </vt:lpstr>
      <vt:lpstr>Semptom ve Bulgular</vt:lpstr>
      <vt:lpstr>Akut miyokardit spektrumu</vt:lpstr>
      <vt:lpstr>Fizik Muayene</vt:lpstr>
      <vt:lpstr>Tanı</vt:lpstr>
      <vt:lpstr> Tanı-I</vt:lpstr>
      <vt:lpstr>Tanı-II</vt:lpstr>
      <vt:lpstr>Elektrokardiyografi</vt:lpstr>
      <vt:lpstr>PowerPoint Sunusu</vt:lpstr>
      <vt:lpstr>LABORATUVAR </vt:lpstr>
      <vt:lpstr>     Moleküler çalışmalar </vt:lpstr>
      <vt:lpstr> Teleradyografi</vt:lpstr>
      <vt:lpstr>Ekokardiyografi</vt:lpstr>
      <vt:lpstr>MRG</vt:lpstr>
      <vt:lpstr>Endomiyokardiyal biyopsi</vt:lpstr>
      <vt:lpstr>Miyokardit için duyarlık artıran nedenler</vt:lpstr>
      <vt:lpstr>TEDAVİ-I</vt:lpstr>
      <vt:lpstr>TEDAVİ-II</vt:lpstr>
      <vt:lpstr>Viral Miyokardit/ Viral Kardiyomiyopati</vt:lpstr>
      <vt:lpstr>Kardiyomiyopati</vt:lpstr>
      <vt:lpstr>Sınıflandırma</vt:lpstr>
      <vt:lpstr>PowerPoint Sunusu</vt:lpstr>
      <vt:lpstr>PowerPoint Sunusu</vt:lpstr>
      <vt:lpstr>Dilate kardiyomiyopati</vt:lpstr>
      <vt:lpstr>PowerPoint Sunusu</vt:lpstr>
      <vt:lpstr>Etiyoloji</vt:lpstr>
      <vt:lpstr>PowerPoint Sunusu</vt:lpstr>
      <vt:lpstr>PowerPoint Sunusu</vt:lpstr>
      <vt:lpstr>PowerPoint Sunusu</vt:lpstr>
      <vt:lpstr>Dünyada dilate KMP nedenleri ?</vt:lpstr>
      <vt:lpstr>Kardiyomiyopatilerde semptomlar ve nedenleri</vt:lpstr>
      <vt:lpstr>Normal  kalp debisinde organ payları ( İstirahat )</vt:lpstr>
      <vt:lpstr>Fizik Muayene</vt:lpstr>
      <vt:lpstr> Teleradyografi</vt:lpstr>
      <vt:lpstr>PowerPoint Sunusu</vt:lpstr>
      <vt:lpstr>Elektrokardiyografi</vt:lpstr>
      <vt:lpstr>Ekokardiyografi</vt:lpstr>
      <vt:lpstr>Tedavi</vt:lpstr>
      <vt:lpstr>PowerPoint Sunusu</vt:lpstr>
      <vt:lpstr>PowerPoint Sunusu</vt:lpstr>
      <vt:lpstr>PowerPoint Sunusu</vt:lpstr>
      <vt:lpstr>Kalp Nakli</vt:lpstr>
      <vt:lpstr>HİPERTROFİK KARDİYOMİYOPATİ</vt:lpstr>
      <vt:lpstr>Tanım</vt:lpstr>
      <vt:lpstr>Epidemiyoloji</vt:lpstr>
      <vt:lpstr>PowerPoint Sunusu</vt:lpstr>
      <vt:lpstr>PowerPoint Sunusu</vt:lpstr>
      <vt:lpstr>PowerPoint Sunusu</vt:lpstr>
      <vt:lpstr>PowerPoint Sunusu</vt:lpstr>
      <vt:lpstr>Hipertrofik kardiyomiyopati</vt:lpstr>
      <vt:lpstr>Hipertrofik KMP de etyoloji</vt:lpstr>
      <vt:lpstr>Hipertrofik KMP de genetik</vt:lpstr>
      <vt:lpstr>PowerPoint Sunusu</vt:lpstr>
      <vt:lpstr>HOKMP otopsisinde gözlenen karakteristik bulgular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HOKMP de gradiyent değişiklikleri</vt:lpstr>
      <vt:lpstr>HOKMP de gradiyent değişiklikleri</vt:lpstr>
      <vt:lpstr>HOKMP de gradiyent değişiklikleri</vt:lpstr>
      <vt:lpstr>HOKMP de gradiyent değişiklikleri</vt:lpstr>
      <vt:lpstr>HOKMP de gradiyent değişiklikleri</vt:lpstr>
      <vt:lpstr>HOKMP de gradiyent değişiklikleri</vt:lpstr>
      <vt:lpstr>EKG</vt:lpstr>
      <vt:lpstr>PowerPoint Sunusu</vt:lpstr>
      <vt:lpstr>TELE</vt:lpstr>
      <vt:lpstr>Hipertrofik KMP de ekokardiyografi</vt:lpstr>
      <vt:lpstr>PowerPoint Sunusu</vt:lpstr>
      <vt:lpstr>PowerPoint Sunusu</vt:lpstr>
      <vt:lpstr>PowerPoint Sunusu</vt:lpstr>
      <vt:lpstr>Ani ölüm </vt:lpstr>
      <vt:lpstr>Ani ölüm için major risk faktörleri</vt:lpstr>
      <vt:lpstr>Ani ölüm için kişiye özgü olası faktörler</vt:lpstr>
      <vt:lpstr>Tedavi</vt:lpstr>
      <vt:lpstr>PowerPoint Sunusu</vt:lpstr>
      <vt:lpstr>PowerPoint Sunusu</vt:lpstr>
      <vt:lpstr>PowerPoint Sunusu</vt:lpstr>
      <vt:lpstr>PowerPoint Sunusu</vt:lpstr>
      <vt:lpstr>Önlemler</vt:lpstr>
      <vt:lpstr>PowerPoint Sunusu</vt:lpstr>
      <vt:lpstr>                               HKMP</vt:lpstr>
      <vt:lpstr>Restriktif kardiyomiyopatiler</vt:lpstr>
      <vt:lpstr>                   İnfiltratif KMP</vt:lpstr>
      <vt:lpstr>                    AMİLOİDOZ</vt:lpstr>
      <vt:lpstr>    Aritmojenik Sağ Ventrikül Displazisi /KMP                                   (ARVD/K)</vt:lpstr>
      <vt:lpstr>                       ARVD/K</vt:lpstr>
      <vt:lpstr>PowerPoint Sunusu</vt:lpstr>
      <vt:lpstr>PowerPoint Sunusu</vt:lpstr>
      <vt:lpstr>          Takotsubo Kardiyomiyopati</vt:lpstr>
      <vt:lpstr>                  Takatusubo KMP</vt:lpstr>
      <vt:lpstr>OLGU-5 55 yaşında Kadın hasta Göğüs ağrısı EKG değişikliği  KAG: Normal koronerler  Troponin I: 5,6  CK MB:53 </vt:lpstr>
      <vt:lpstr>     TEŞEKKÜRLER…</vt:lpstr>
      <vt:lpstr>Klinikopatolojik tipler</vt:lpstr>
    </vt:vector>
  </TitlesOfParts>
  <Company>Ankara Tip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Miyokardit / Virüs ilişkisi</dc:title>
  <dc:creator>Metin Özenci</dc:creator>
  <cp:lastModifiedBy>user</cp:lastModifiedBy>
  <cp:revision>984</cp:revision>
  <dcterms:created xsi:type="dcterms:W3CDTF">2003-12-07T10:58:01Z</dcterms:created>
  <dcterms:modified xsi:type="dcterms:W3CDTF">2024-01-16T08:10:33Z</dcterms:modified>
</cp:coreProperties>
</file>