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61" r:id="rId4"/>
    <p:sldId id="268" r:id="rId5"/>
    <p:sldId id="284" r:id="rId6"/>
    <p:sldId id="285" r:id="rId7"/>
    <p:sldId id="269" r:id="rId8"/>
    <p:sldId id="270" r:id="rId9"/>
    <p:sldId id="271" r:id="rId10"/>
    <p:sldId id="279" r:id="rId11"/>
    <p:sldId id="280" r:id="rId12"/>
    <p:sldId id="281" r:id="rId13"/>
    <p:sldId id="282" r:id="rId14"/>
    <p:sldId id="277" r:id="rId15"/>
    <p:sldId id="258" r:id="rId16"/>
    <p:sldId id="260" r:id="rId17"/>
    <p:sldId id="273" r:id="rId18"/>
    <p:sldId id="264" r:id="rId19"/>
    <p:sldId id="265" r:id="rId20"/>
    <p:sldId id="266" r:id="rId21"/>
    <p:sldId id="267" r:id="rId22"/>
    <p:sldId id="274" r:id="rId23"/>
    <p:sldId id="275" r:id="rId24"/>
    <p:sldId id="27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90"/>
    <p:restoredTop sz="94571"/>
  </p:normalViewPr>
  <p:slideViewPr>
    <p:cSldViewPr snapToGrid="0" snapToObjects="1">
      <p:cViewPr>
        <p:scale>
          <a:sx n="132" d="100"/>
          <a:sy n="132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88245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8320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16097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03379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84417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99978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54659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6659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3730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461275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8975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0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8D6264-1702-A247-BD05-7FB725EA3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670" y="450832"/>
            <a:ext cx="5437187" cy="298623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tr-T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 HUKUK FAKÜLTESİ – MİLLETLERARASI SÖZLESMELER ve TİCARET HUKUKU 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6966A5-8CC6-3645-A382-4462D44A2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alpha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notlar her hafta işlenecek ders planını detaylı olarak göstermesi için hazırlanmış kısa bilgiler içermektedir.</a:t>
            </a:r>
          </a:p>
          <a:p>
            <a:endParaRPr lang="tr-TR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AC00B-F48D-45C7-ADB5-17423963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95" r="18153" b="-2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4655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CD0B15-F31C-5A41-BC5E-3692B3DF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Ayıba Karşı Tekeffül Yükümlülüğü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8CF444-E0DE-6D4A-BE29-C8F95295F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36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Satıcı,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hasarın alıcıya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geçtiği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anda mevcut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aykırılıktan,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aykırılık bu andan sonra belirgin hale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gelmis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 olsa dahi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uyarınca sorumludur.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Satıcı, fıkra 1’de belirtilen andan sonra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malların belirli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mutat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belirli bir amaca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elverişli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belirli nitelikleri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muhafaza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konusundaki garantinin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ihlâli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dahil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yükümlülüğünün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ihlâline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aykırılıktan sorumludur.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623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A7D7AB-A163-1B48-9D1C-20394AA1C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Ayıba Karşı Tekeffül Yükümlülüğü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0478BA-56A0-D246-A160-63B0F731A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37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Malların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teslim tarihinden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teslim edilmesi halinde satıcı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teslim tarihine kadar, eksik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bölümleri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veya eksik kalan miktarı teslim edebilir veya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uygun olmayan malları ikame eden yeni mallar teslim edebilir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malların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aykırılıklarını giderebilir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yeter ki, bu hakkın kullanımı alıcı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makul olmayan zahmet veya masrafa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açmasın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Bununla birlikte alıcının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olarak tazminat talep etme hakkı saklıdır.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018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486487-7AEA-CB4B-B9FD-BFEC1E0E9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Ayıba Karşı Tekeffül Yükümlülüğü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ADEC26-AF76-8643-BF6B-87AA14849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38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Alıcı, malları,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izin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kısa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muayene etmek veya ettirmek zorundadır.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taşınmasını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gerektiriyorsa, muayene, malların varma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sonrasına ertelenebilir.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Mallar alıcı tarafından, muayene etmek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yeterli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olmaksızın,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halindeyken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onun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gönderilirse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satıcı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kurulurken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ihtimalini biliyor veya bilmesi gerekiyor idiyse, muayene, malların yeni varma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sonrasına ertelenebilir.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341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F2E5B7-C691-D447-B772-4F6A40EED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Ayıba Karşı Tekeffül Yükümlülüğü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0F2E78-90D7-E143-8694-A068B5CF5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39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Alıcı,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aykırılık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saptadığı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saptaması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tarihten itibaren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satıcıya,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aykırılığı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de belirterek bildirmezse, bu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aykırılığa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dayanma hakkını kaybeder.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(Külfet)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Her halde, alıcı, malların fiilen kendisine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tarihten itibaren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iki yıllık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aykırılığı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satıcıya bildirmezse,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aykırılığa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dayanma hakkını kaybeder;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garanti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bağdaşmıyor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olsun.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612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BE1734-6219-F14B-BB60-A975ECD2E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Ayıba Karşı Tekeffül Yükümlülüğü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D562DA-414B-6B44-AFC7-E916943E4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41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Satıcı,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üçüncu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hak ve taleplerinden ari mallar teslim etmek zorundadır,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alıcı bu hak ve taleplere konu malları almayı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olsun. Bununla birlikte, bu hak veya talep sınaî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fikrî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dayanmaktaysa, satıcının borcu 42. maddeye tabidir.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42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Satıcı,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üçüncu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ait sınaî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fikrî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dayanan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akdedilmesi sırasında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bilmemesinin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 veya taleplerden ari mallar teslim etmek zorundadır,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şartla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ki, hak ya da talep,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malların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devletin hukukuna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mevcut olan bir sınaî veya fikrî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dayansın ve taraflar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 sırasında malların bu devlette yeniden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satılacağını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kullanılacağını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hesaba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olsun; veya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bunun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halde, alıcının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işyerinin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devletin hukukuna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mevcut olan bir sınaî veya fikri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dayansın.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Satıcının fıkra 1 uyarınca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 alıcının hakkı ya da talebi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bilmemesinin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halleri; veya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hak ya da talebin, alıcının, satıcının kullanımına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çizim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tasarım,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başkaca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kaynaklandığı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halleri kapsamaz.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072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34C6EF-5712-154E-9DB4-FAD0F759B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Satıcının sözleşmeyi ihlâli hâlinde alıcının hakları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F682EB-2E72-D840-85F5-75E2953A2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Aynen İfa Talebi </a:t>
            </a:r>
          </a:p>
          <a:p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Ayıplı Mallar Yerine Yenilerinin Talebi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Esaslı aykırılık- Esaslı olmayan aykırılık ayrımı </a:t>
            </a:r>
          </a:p>
          <a:p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Ayıbın Giderilmesi Talebi </a:t>
            </a:r>
          </a:p>
          <a:p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Semenin İndirilmesi Talebi</a:t>
            </a:r>
          </a:p>
          <a:p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Sözleşmeden Dönme (</a:t>
            </a:r>
            <a:r>
              <a:rPr lang="tr-TR" i="1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Ultima</a:t>
            </a:r>
            <a:r>
              <a:rPr lang="tr-TR" i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ratio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Esaslı aykırılık- Esaslı olmayan aykırılık ayrımı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Kusurdan bağımsız, tüm yükümlülüklerin her türlü ihlâli için geçerli, ek süre zorunlu değil.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TBK (Esaslı aykırılık- Esaslı olmayan aykırılık ayrımı, ihlâl türleri, kusur açısından)</a:t>
            </a:r>
          </a:p>
        </p:txBody>
      </p:sp>
    </p:spTree>
    <p:extLst>
      <p:ext uri="{BB962C8B-B14F-4D97-AF65-F5344CB8AC3E}">
        <p14:creationId xmlns:p14="http://schemas.microsoft.com/office/powerpoint/2010/main" val="1544139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47A697-DF07-EE4E-8023-23A8EAAA1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Aynen İfa Talebi 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2EA17E-E1E3-7E4D-ABA6-9DEC0A3B5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28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uyarınca taraflardan biri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 belirli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ifa etmesini talep hakkına sahip ise, mahkemenin aynen ifaya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hükmetmesi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ancak,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 alanına girmeyen benzer satım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hukukuna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aynen ifaya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hükmedecek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 halinde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hukuk sisteminde sözleşmenin ihlâli hâlinde aynen ifa talebi tanınmadığından önemli.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156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473E58-6E2B-D246-B8DC-6C5509085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Aynen İfa Talebi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1F78EC-0A5A-624F-AF3F-951B47953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46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Alıcı, satıcıdan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 etmesini talep edebilir,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bu talebiyle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bağdaşmayan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bir hukukî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imkândan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yararlanmıs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 olsun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47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Alıcı satıcıya,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 etmesi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makul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uzunlukta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ek bir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tanıyabilir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(Zorunda değil) 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TBK 123, 124.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etmeyeceği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satıcıdan bir bildirim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almadıkça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alıcı, bu ek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aykırılık halinde sahip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hukukî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imkânlardan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hiçbirine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başvuramaz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yüzden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alıcı,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gecikmis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ifa nedeniyle tazminat talep etme hakkını kaybetmez. </a:t>
            </a:r>
          </a:p>
          <a:p>
            <a:pPr algn="just"/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49/2 ile bağlantısı önemli.</a:t>
            </a:r>
          </a:p>
        </p:txBody>
      </p:sp>
    </p:spTree>
    <p:extLst>
      <p:ext uri="{BB962C8B-B14F-4D97-AF65-F5344CB8AC3E}">
        <p14:creationId xmlns:p14="http://schemas.microsoft.com/office/powerpoint/2010/main" val="346186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2679BF-384D-3D4D-A3A4-54DD7F5E9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Ayıplı Mallar Yerine Yenilerinin Talebi 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889C85-DB73-A045-9842-5B85BA86B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 (2) Mallar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alıcı ancak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uygunsuzluğun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esaslı bir aykırılık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39. madde uyarınca yapılacak bildirimle veya bildirimden itibaren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talepte bulunması halinde ikame mal teslimini isteyebilir.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2907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F2FF1C-9EA8-A148-BAAB-5D097C296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Ayıbın Giderilmesi Talebi 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F2B134-0986-704F-A7F1-CCA055765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 (3) Mallar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alıcı, satıcıdan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aykırılığın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onarım yoluyla giderilmesini isteyebilir;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gözönüne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alındığında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bu, makul olmayan bir talep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oluştursun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Onarım talebi 39. madde uyarınca yapılacak bildirimle veya bildirimden itibaren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yöneltilmelidir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 (2) Satıcı, alıcıdan, ifayı kabul edip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etmeyeceğini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kendisine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açıklamasını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talep ederse ve alıcı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talebe cevap vermezse, satıcı, talebinde ifade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Alıcı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satıcının ifası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bağdaşmayacak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hukukî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imkâna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başvuramaz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Satıcının belirli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edeceğine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bildiriminin, fıkra 2 uyarınca, alıcının kararını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talep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varsayılır.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Satıcının 2. veya 3. fıkra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talep veya bildirimleri alıcıya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doğurmaz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125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EB595-5A02-B547-A53A-387A8A17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SATICININ YÜKÜMLÜLÜKLERİ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4CC2C-E52F-7341-9EFA-13F6854D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 Teslim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 Geçirme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 İlişkin Belgeleri Verme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Ayıba Karşı Tekeffül Yükümlülüğü</a:t>
            </a:r>
          </a:p>
        </p:txBody>
      </p:sp>
    </p:spTree>
    <p:extLst>
      <p:ext uri="{BB962C8B-B14F-4D97-AF65-F5344CB8AC3E}">
        <p14:creationId xmlns:p14="http://schemas.microsoft.com/office/powerpoint/2010/main" val="3988035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8F03C4-7C69-8C49-9B7F-048BBB7CE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Semenin İndirilmesi Talebi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38AAFD9-E197-F14D-BB3A-21B06C000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50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olmaması durumunda semen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ödenmis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 veya olmasın alıcı semeni, fiilen teslim edilen malların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teslim anındaki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değeri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malların aynı andaki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farkla orantılı olarak indirebilir.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Ancak satıcı 37. veya 48. maddeler uyarınca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ifasındaki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eksiklikleri giderirse veya alıcı, satıcının bu maddelere uygun olarak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yaptığı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ifayı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ederse, alıcı semeni indiremez.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49494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347A0D-583C-014A-8F8F-5CC9B0724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Sözleşmeden Dönme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A750F8-CEC1-FF4A-9504-3B13605CA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49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Alıcı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durumlarda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 edebilir: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Satıcının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birini yerine getirmemesi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esaslı bir aykırılık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oluşturuyorsa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Teslim etmeme durumunda satıcı, alıcı tarafından 47. maddenin 1. fıkrası uyarınca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 ek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malları teslim etmez veya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bunları teslim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etmeyeceğini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açıklarsa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(Esaslı aykırılık olmasa da)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Ancak, satıcının malları teslim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hallerde alıcı,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 etme hakkını yitirir;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gecikmis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teslim halinde, teslimin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öğrendiği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andan itibaren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olsun,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gecikmis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teslimden farklı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aykırılık halinde, (i)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aykırılığı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andan itibaren;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(ii) alıcı tarafından 47. maddenin 1. fıkrası uyarınca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herhangi bir 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geçmesinden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 veya satıcının bu 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yükümlülüklerini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getirmeyeceğini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açıklamasından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sonra; veya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(iii) satıcı tarafından 48. maddenin 2. fıkrası uyarınca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belirlenmis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tamamlanmasından sonra veya alıcının ifayı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etmeyeceğini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açıklamasından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sonra;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kalktığını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makul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beyan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olsun.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5699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D257FE-222C-2149-8D3F-E3B8C25D3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Sözleşmeden Dönme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117A319-85C0-4840-ADA2-9ED4D0FE7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26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kaldırılması beyanı, ancak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tarafa bildirimle yapılması halinde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ifade eder. 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(Dönme ihbarı gerekli, şekil şartı öngörülmemiş)</a:t>
            </a:r>
          </a:p>
          <a:p>
            <a:pPr algn="just"/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Madde 27 </a:t>
            </a:r>
          </a:p>
          <a:p>
            <a:pPr algn="just"/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bu Kısmında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açıkça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aksi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düzenlenmedikçe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taraflarından birinin bu Kısma uygun bildirim, talep veya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açıklaması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koşullara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uygun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araçlarla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yapılmışsa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açıklamanın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iletimindeki bir gecikme veya hata veya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ulaşmamıs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 olması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açıklamada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bulunan tarafı ona dayanmak hakkından yoksun bırakmaz. (Önemli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TBK)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91180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1D5F0B-D61C-2041-89A0-7725DAAEE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Sözleşmeden Dönme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290E3B-E949-C344-AEE9-1A2E12CA3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82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Alıcının, teslim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malları,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teslim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andaki duruma esaslı surette yakın bir durumda iade etmesi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imkansızlaşmışsa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kaldırma veya satıcıdan ikame mal talep etme hakkı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(Önemli)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fıkra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hallerde uygulanmaz: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malların iade edilmesinin veya teslim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andaki duruma esaslı surette yakın bir durumda iade edilmesinin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imkansızlaşması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alıcının bir eyleminden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eylemsizliğinden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kaynaklanmıyorsa;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mallar veya malların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38. maddeye dayalı olarak yapılan muayene sonucunda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ziya'a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hasara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uğramışsa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veya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mallar veya malların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aykırılığın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tespit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tespit edilmesi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tarihten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ticarî faaliyetin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seyri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satılmıs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kullanım kapsamında alıcı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değiştirmişse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3839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C6BEA2-28E0-E24F-BD42-BEC2994EC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Sözleşmeden Dönme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1C9602-06A6-8846-B060-A75214279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Esaslı aykırılık: Somut olayın özelliklerine göre belirlenen, alıcıyı sözleşmenin ifasından beklemekte haklı olduğu faydadan olumlu ölçüde yoksun bırakan durum. İfanın önemi kalmamalı. Dar yorumlanması gereklidir.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Dönme hakkının tanındığı diğer hâller: m. 72/1, m. 51/2, m. 73/3.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TBK m. 125, m. 219, m. 227.</a:t>
            </a:r>
          </a:p>
        </p:txBody>
      </p:sp>
    </p:spTree>
    <p:extLst>
      <p:ext uri="{BB962C8B-B14F-4D97-AF65-F5344CB8AC3E}">
        <p14:creationId xmlns:p14="http://schemas.microsoft.com/office/powerpoint/2010/main" val="1258280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F4626A-B547-EA46-AFCF-F2886810E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 Teslim Yükümlülüğü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C8EC85-7530-8041-B1C6-795ACC909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4320" y="1938730"/>
            <a:ext cx="9603275" cy="3450613"/>
          </a:xfrm>
        </p:spPr>
        <p:txBody>
          <a:bodyPr>
            <a:noAutofit/>
          </a:bodyPr>
          <a:lstStyle/>
          <a:p>
            <a:pPr algn="just"/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30 </a:t>
            </a:r>
          </a:p>
          <a:p>
            <a:pPr algn="just"/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Satıcı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Antlaşmada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öngörüldüğu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malları teslim etmek, onlara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belgeleri vermek ve malların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mülkiyetini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geçirmekle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yükümlüdür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1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Teslim Yeri (İfa Yeri)</a:t>
            </a:r>
          </a:p>
          <a:p>
            <a:pPr algn="just"/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31 </a:t>
            </a:r>
            <a:r>
              <a:rPr lang="tr-TR" sz="1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(Tamamlayıcı Yedek Kural, </a:t>
            </a:r>
            <a:r>
              <a:rPr lang="tr-TR" sz="12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sz="1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TBK m. 89) </a:t>
            </a:r>
          </a:p>
          <a:p>
            <a:pPr algn="just"/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Satıcı malları belirli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yerde teslim etmek zorunda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değilse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teslim borcu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aşağıdaki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gibidir:</a:t>
            </a:r>
            <a:b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satım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sözleşmesi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malların </a:t>
            </a:r>
            <a:r>
              <a:rPr lang="tr-TR" sz="1200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taşınmasını</a:t>
            </a:r>
            <a:r>
              <a:rPr lang="tr-TR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gerektiriyorsa, malları alıcıya </a:t>
            </a:r>
            <a:r>
              <a:rPr lang="tr-TR" sz="1200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ulaştırılmaları</a:t>
            </a:r>
            <a:r>
              <a:rPr lang="tr-TR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ilk </a:t>
            </a:r>
            <a:r>
              <a:rPr lang="tr-TR" sz="1200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taşıyıcıya</a:t>
            </a:r>
            <a:r>
              <a:rPr lang="tr-TR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vermek;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(taşıma içeren satışlar)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«Teslim Yeri» ve «Gönderme Yeri» eş kavramlar değildir! Düzenlenen taşımanın alıcı hesabına satıcı tarafından yapıldığı hâldir. </a:t>
            </a:r>
            <a:endParaRPr lang="tr-TR" sz="1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önceki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bendin kapsamına girmeyen hallerde;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ferden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belirlenmis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mallara veya belirli bir stoktan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karşılanacak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nev'en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belirlenmis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mallara veya imal edilecek veya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üretilecek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mallara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olması </a:t>
            </a:r>
            <a:r>
              <a:rPr lang="tr-TR" sz="1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(misli mallar)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tarafların </a:t>
            </a:r>
            <a:r>
              <a:rPr lang="tr-TR" sz="1200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kurulduğu</a:t>
            </a:r>
            <a:r>
              <a:rPr lang="tr-TR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sırada malların belirli bir yerde </a:t>
            </a:r>
            <a:r>
              <a:rPr lang="tr-TR" sz="1200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bulunduğunu</a:t>
            </a:r>
            <a:r>
              <a:rPr lang="tr-TR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veya orada imal </a:t>
            </a:r>
            <a:r>
              <a:rPr lang="tr-TR" sz="1200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edileceğini</a:t>
            </a:r>
            <a:r>
              <a:rPr lang="tr-TR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yahut </a:t>
            </a:r>
            <a:r>
              <a:rPr lang="tr-TR" sz="1200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üretileceğini</a:t>
            </a:r>
            <a:r>
              <a:rPr lang="tr-TR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bilmeleri durumunda malları bu yerde alıcının tasarrufuna hazır bulundurmak </a:t>
            </a:r>
            <a:r>
              <a:rPr lang="tr-TR" sz="1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(diğer haller); </a:t>
            </a:r>
          </a:p>
          <a:p>
            <a:pPr algn="just"/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tr-TR" sz="12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sz="1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hallerde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kurulduğu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sırada </a:t>
            </a:r>
            <a:r>
              <a:rPr lang="tr-TR" sz="1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satıcının </a:t>
            </a:r>
            <a:r>
              <a:rPr lang="tr-TR" sz="12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işyerinin</a:t>
            </a:r>
            <a:r>
              <a:rPr lang="tr-TR" sz="1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200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sz="1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yerde 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 alıcının tasarrufuna hazır bulundurmak.  (TBK m. 89) </a:t>
            </a:r>
          </a:p>
          <a:p>
            <a:pPr algn="just"/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094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0C4914-3FA4-234F-8777-3252230FC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 Teslim Yükümlülüğü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FED542-219D-C349-8689-9EA834966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4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satım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kurulmasını ve alıcı ile satıcının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aksine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teamüllerin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satılan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olası etkileri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295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A2C386-E945-034F-8CA1-DE3C93D6D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 Teslim Yükümlülüğü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C6F9B1-8888-9F4A-B863-9F5FBF31C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 Zamanı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TBK m. 92/3)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33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Satıcı malları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belirlenmis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 (açık)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</a:p>
          <a:p>
            <a:pPr algn="just"/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dayanarak belirlenebilir (zımnî)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tarih varsa bu tarihte;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belirlenmis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dayanarak belirlenebilir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bir zaman dilimi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varsa,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 saptama yetkisinin alıcıda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anlaşılmadıkça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zaman dilimi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herhangi bir anda; </a:t>
            </a:r>
          </a:p>
          <a:p>
            <a:pPr algn="just"/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(c)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hallerde,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kurulmasından itibaren makul bir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süre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teslim etmek zorundadır. (Teslim Zamanı Belirlenmediği Takdirde/</a:t>
            </a:r>
            <a:r>
              <a:rPr lang="tr-TR" dirty="0" err="1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TBK m. 90 Derhal İfa Kuralı)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Sözleşmede kullanılmış terimler, taraflar arasında yahut ticarî teamül, malların niteliği belirleyen faktör olabilir. 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058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26688F-1627-0E4B-A0F8-59949F7A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Malları Teslim Yükümlülüğü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02BC3D-602B-604C-B424-1CF42D293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yorumunda,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milletlerarası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yeknesak uygulanmasının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milletlerarası ticarette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dürüstlük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kuralının korunması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gözetilir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(2) Bu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Antlaşmada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düzenlenen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konulara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olup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Antlaşmada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açıkça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cevaplanmamıs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̧ sorular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temelinde yatan genel ilkelere veya bu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tür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ilkelerin mevcut olmaması halinde milletlerarası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hukuk kuralları uyarınca uygulanması gereken hukuka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çözümlenir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TBK m. 91, m. 92.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826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1B243C-886F-1243-BCCA-6B6950171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 Geçirme Yükümlülüğü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ABDB2-9881-A547-9EB4-83EB72A1E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1967605"/>
            <a:ext cx="9603275" cy="3450613"/>
          </a:xfrm>
        </p:spPr>
        <p:txBody>
          <a:bodyPr>
            <a:noAutofit/>
          </a:bodyPr>
          <a:lstStyle/>
          <a:p>
            <a:pPr algn="just"/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4 </a:t>
            </a:r>
          </a:p>
          <a:p>
            <a:pPr algn="just"/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satım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sözleşmesinin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kurulmasını ve alıcı ile satıcının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böylesi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 ve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borçlarını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düzenler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Antlaşmada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aksine bir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düzenleme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bulunmadığı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hükümlerinin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teamüllerin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geçerliliği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satılan malların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olası etkileri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düzenlenmemiştir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7 </a:t>
            </a:r>
          </a:p>
          <a:p>
            <a:pPr algn="just"/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Bu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yorumunda,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milletlerarası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niteliği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alınacağı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yeknesak uygulanmasının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teşviki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milletlerarası ticarette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dürüstlük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kuralının korunması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gereği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gözetilir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Bu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Antlaşmada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düzenlenen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konulara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olup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Antlaşmada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açıkça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cevaplanmamıs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sorular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Antlaşmanın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temelinde yatan genel ilkelere veya bu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ilkelerin mevcut olmaması halinde milletlerarası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hukuk kuralları uyarınca uygulanması gereken hukuka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çözümlenir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b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849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8CA048-39EB-0847-BEAB-6B401C1C2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 İlişkin Belgeleri Verme Yükümlülüğü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B32C7F-DF64-7546-BBAE-07C4F2FA4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30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öngörüldüğu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malları teslim etmek, onlara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belgeleri vermek ve malların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geçirmekle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yükümlüdür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34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(Nitelik belirtilmemiş)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Satıcının mallara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vermesi gereken belgeler varsa, bunları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zamanda,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yerde ve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vermesi gerekir. Belgelerin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erken verilmesi halinde, satıcı, belgelerin verilmesi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öngörülen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ana kadar, belgelerdeki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aykırılıkları gidermek hakkına sahiptir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yeter ki bu hakkın kullanımı alıcı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makul olmayan zahmete veya masrafa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açmasın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Bununla birlikte alıcının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Antlaşmaya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olarak tazminat talep etme hakkı saklıdır.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47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C63CB2-5055-0D4A-A6F4-290C4BDDD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Ayıba Karşı Tekeffül Yükümlülüğü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630541-512E-3E4B-9F9C-6FD9ED7BA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35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Satıcı, 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miktarı, kalitesi ve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türu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öngörülen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malları,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sözleşmede</a:t>
            </a:r>
            <a:r>
              <a:rPr lang="tr-T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belirtilen paket veya muhafaza </a:t>
            </a:r>
            <a:r>
              <a:rPr lang="tr-TR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teslim etmek zorundadır.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TBK)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Taraflarca aksi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kararlaştırılmadığı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takdirde, mallar ancak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aşağıdaki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hallerde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uygun sayılırlar: ,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aynı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malların mutat olarak tahsis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kullanım amacına uygun iseler;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 esnasında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açıkça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zımnen satıcıya bildirilen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kullanım amacına uygun iseler;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meğerki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alıcının, satıcının bilgisine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değerlendirmesine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güvenmediği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güvenmesinin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anlaşılsın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satıcının alıcıya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model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malların kalitesine sahip iseler;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(d)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mallar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mutat sayılan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mutat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hallerde, malın muhafazası ve korunmasına uygun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paketlenmis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iseler.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Alıcının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kurulması anında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bilmemesinin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mümkün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sözleşmeye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aykırılıklardan satıcı, fıkra 2'nin (a) ilâ (d)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bendleri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sorumlu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53364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{296DF0A4-A94C-E343-BB22-F21D446BE864}tf10001119</Template>
  <TotalTime>200</TotalTime>
  <Words>3788</Words>
  <Application>Microsoft Macintosh PowerPoint</Application>
  <PresentationFormat>Geniş ekran</PresentationFormat>
  <Paragraphs>132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8" baseType="lpstr">
      <vt:lpstr>Arial</vt:lpstr>
      <vt:lpstr>Gill Sans MT</vt:lpstr>
      <vt:lpstr>Times New Roman</vt:lpstr>
      <vt:lpstr>Galeri</vt:lpstr>
      <vt:lpstr>ANKARA ÜNİVERSİTESİ HUKUK FAKÜLTESİ – MİLLETLERARASI SÖZLESMELER ve TİCARET HUKUKU  </vt:lpstr>
      <vt:lpstr>SATICININ YÜKÜMLÜLÜKLERİ</vt:lpstr>
      <vt:lpstr>Malları Teslim Yükümlülüğü </vt:lpstr>
      <vt:lpstr>Malları Teslim Yükümlülüğü </vt:lpstr>
      <vt:lpstr>Malları Teslim Yükümlülüğü</vt:lpstr>
      <vt:lpstr>Malları Teslim Yükümlülüğü</vt:lpstr>
      <vt:lpstr>Mülkiyeti Geçirme Yükümlülüğü </vt:lpstr>
      <vt:lpstr>Mala İlişkin Belgeleri Verme Yükümlülüğü </vt:lpstr>
      <vt:lpstr>Ayıba Karşı Tekeffül Yükümlülüğü </vt:lpstr>
      <vt:lpstr>Ayıba Karşı Tekeffül Yükümlülüğü </vt:lpstr>
      <vt:lpstr>Ayıba Karşı Tekeffül Yükümlülüğü </vt:lpstr>
      <vt:lpstr>Ayıba Karşı Tekeffül Yükümlülüğü</vt:lpstr>
      <vt:lpstr>Ayıba Karşı Tekeffül Yükümlülüğü</vt:lpstr>
      <vt:lpstr>Ayıba Karşı Tekeffül Yükümlülüğü </vt:lpstr>
      <vt:lpstr>Satıcının sözleşmeyi ihlâli hâlinde alıcının hakları</vt:lpstr>
      <vt:lpstr>Aynen İfa Talebi  </vt:lpstr>
      <vt:lpstr>Aynen İfa Talebi</vt:lpstr>
      <vt:lpstr>Ayıplı Mallar Yerine Yenilerinin Talebi  </vt:lpstr>
      <vt:lpstr>Ayıbın Giderilmesi Talebi  </vt:lpstr>
      <vt:lpstr>Semenin İndirilmesi Talebi </vt:lpstr>
      <vt:lpstr>Sözleşmeden Dönme </vt:lpstr>
      <vt:lpstr>Sözleşmeden Dönme</vt:lpstr>
      <vt:lpstr>Sözleşmeden Dönme</vt:lpstr>
      <vt:lpstr>Sözleşmeden Dönme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HUKUK FAKÜLTESİ – MİLLETLERARASI SÖZLESMELER ve TİCARET HUKUKU  </dc:title>
  <dc:creator>Merve Yener</dc:creator>
  <cp:lastModifiedBy>Merve Yener</cp:lastModifiedBy>
  <cp:revision>16</cp:revision>
  <dcterms:created xsi:type="dcterms:W3CDTF">2020-07-06T16:31:40Z</dcterms:created>
  <dcterms:modified xsi:type="dcterms:W3CDTF">2020-07-08T15:00:58Z</dcterms:modified>
</cp:coreProperties>
</file>