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6" r:id="rId1"/>
  </p:sldMasterIdLst>
  <p:sldIdLst>
    <p:sldId id="256" r:id="rId2"/>
    <p:sldId id="257" r:id="rId3"/>
    <p:sldId id="261" r:id="rId4"/>
    <p:sldId id="268" r:id="rId5"/>
    <p:sldId id="284" r:id="rId6"/>
    <p:sldId id="285" r:id="rId7"/>
    <p:sldId id="269" r:id="rId8"/>
    <p:sldId id="270" r:id="rId9"/>
    <p:sldId id="271" r:id="rId10"/>
    <p:sldId id="279" r:id="rId11"/>
    <p:sldId id="280" r:id="rId12"/>
    <p:sldId id="281" r:id="rId13"/>
    <p:sldId id="282" r:id="rId14"/>
    <p:sldId id="277" r:id="rId15"/>
    <p:sldId id="258" r:id="rId16"/>
    <p:sldId id="260" r:id="rId17"/>
    <p:sldId id="273" r:id="rId18"/>
    <p:sldId id="264" r:id="rId19"/>
    <p:sldId id="265" r:id="rId20"/>
    <p:sldId id="266" r:id="rId21"/>
    <p:sldId id="267" r:id="rId22"/>
    <p:sldId id="274" r:id="rId23"/>
    <p:sldId id="275" r:id="rId24"/>
    <p:sldId id="276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390"/>
    <p:restoredTop sz="94571"/>
  </p:normalViewPr>
  <p:slideViewPr>
    <p:cSldViewPr snapToGrid="0" snapToObjects="1">
      <p:cViewPr>
        <p:scale>
          <a:sx n="132" d="100"/>
          <a:sy n="132" d="100"/>
        </p:scale>
        <p:origin x="14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B39B-5F4C-4A7E-9BE3-AAFD45576D16}" type="datetime2">
              <a:rPr lang="en-US" smtClean="0"/>
              <a:t>Wednesday, July 8, 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r>
              <a:rPr lang="en-US"/>
              <a:t>Sample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9882453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B39B-5F4C-4A7E-9BE3-AAFD45576D16}" type="datetime2">
              <a:rPr lang="en-US" smtClean="0"/>
              <a:t>Wednesday, July 8, 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5832070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B39B-5F4C-4A7E-9BE3-AAFD45576D16}" type="datetime2">
              <a:rPr lang="en-US" smtClean="0"/>
              <a:t>Wednesday, July 8, 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7160970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B39B-5F4C-4A7E-9BE3-AAFD45576D16}" type="datetime2">
              <a:rPr lang="en-US" smtClean="0"/>
              <a:t>Wednesday, July 8, 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8033790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B39B-5F4C-4A7E-9BE3-AAFD45576D16}" type="datetime2">
              <a:rPr lang="en-US" smtClean="0"/>
              <a:t>Wednesday, July 8, 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7844170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B39B-5F4C-4A7E-9BE3-AAFD45576D16}" type="datetime2">
              <a:rPr lang="en-US" smtClean="0"/>
              <a:t>Wednesday, July 8, 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9999783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B39B-5F4C-4A7E-9BE3-AAFD45576D16}" type="datetime2">
              <a:rPr lang="en-US" smtClean="0"/>
              <a:t>Wednesday, July 8, 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4546592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B39B-5F4C-4A7E-9BE3-AAFD45576D16}" type="datetime2">
              <a:rPr lang="en-US" smtClean="0"/>
              <a:t>Wednesday, July 8, 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9665917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B39B-5F4C-4A7E-9BE3-AAFD45576D16}" type="datetime2">
              <a:rPr lang="en-US" smtClean="0"/>
              <a:t>Wednesday, July 8, 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837307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B39B-5F4C-4A7E-9BE3-AAFD45576D16}" type="datetime2">
              <a:rPr lang="en-US" smtClean="0"/>
              <a:t>Wednesday, July 8, 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4612755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246CB39B-5F4C-4A7E-9BE3-AAFD45576D16}" type="datetime2">
              <a:rPr lang="en-US" smtClean="0"/>
              <a:t>Wednesday, July 8, 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r>
              <a:rPr lang="en-US"/>
              <a:t>Sample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789753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6CB39B-5F4C-4A7E-9BE3-AAFD45576D16}" type="datetime2">
              <a:rPr lang="en-US" smtClean="0"/>
              <a:t>Wednesday, July 8, 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Sample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509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C8D6264-1702-A247-BD05-7FB725EA3B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4670" y="450832"/>
            <a:ext cx="5437187" cy="2986234"/>
          </a:xfrm>
        </p:spPr>
        <p:txBody>
          <a:bodyPr anchor="b"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tr-TR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ANKARA ÜNİVERSİTESİ HUKUK FAKÜLTESİ – MİLLETLERARASI SÖZLESMELER ve TİCARET HUKUKU  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8C6966A5-8CC6-3645-A382-4462D44A2B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0863" y="3827610"/>
            <a:ext cx="5437187" cy="2265216"/>
          </a:xfrm>
        </p:spPr>
        <p:txBody>
          <a:bodyPr>
            <a:normAutofit/>
          </a:bodyPr>
          <a:lstStyle/>
          <a:p>
            <a:r>
              <a:rPr lang="tr-TR" dirty="0">
                <a:solidFill>
                  <a:schemeClr val="tx1">
                    <a:alpha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 notlar her hafta işlenecek ders planını detaylı olarak göstermesi için hazırlanmış kısa bilgiler içermektedir.</a:t>
            </a:r>
          </a:p>
          <a:p>
            <a:endParaRPr lang="tr-TR" dirty="0">
              <a:solidFill>
                <a:schemeClr val="tx1">
                  <a:alpha val="60000"/>
                </a:schemeClr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B6AC00B-F48D-45C7-ADB5-1742396318C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5095" r="18153" b="-2"/>
          <a:stretch/>
        </p:blipFill>
        <p:spPr>
          <a:xfrm>
            <a:off x="6508749" y="862806"/>
            <a:ext cx="5132388" cy="5132388"/>
          </a:xfrm>
          <a:custGeom>
            <a:avLst/>
            <a:gdLst/>
            <a:ahLst/>
            <a:cxnLst/>
            <a:rect l="l" t="t" r="r" b="b"/>
            <a:pathLst>
              <a:path w="5132388" h="5132388">
                <a:moveTo>
                  <a:pt x="2566194" y="0"/>
                </a:moveTo>
                <a:cubicBezTo>
                  <a:pt x="3983464" y="0"/>
                  <a:pt x="5132388" y="1148924"/>
                  <a:pt x="5132388" y="2566194"/>
                </a:cubicBezTo>
                <a:cubicBezTo>
                  <a:pt x="5132388" y="3983464"/>
                  <a:pt x="3983464" y="5132388"/>
                  <a:pt x="2566194" y="5132388"/>
                </a:cubicBezTo>
                <a:cubicBezTo>
                  <a:pt x="1148924" y="5132388"/>
                  <a:pt x="0" y="3983464"/>
                  <a:pt x="0" y="2566194"/>
                </a:cubicBezTo>
                <a:cubicBezTo>
                  <a:pt x="0" y="1148924"/>
                  <a:pt x="1148924" y="0"/>
                  <a:pt x="2566194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42546557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5CD0B15-F31C-5A41-BC5E-3692B3DFAF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Ayıba Karşı Tekeffül Yükümlülüğü</a:t>
            </a:r>
            <a:b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98CF444-E0DE-6D4A-BE29-C8F95295F0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Madde 36 </a:t>
            </a:r>
          </a:p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 Satıcı, </a:t>
            </a:r>
            <a:r>
              <a:rPr lang="tr-TR" dirty="0"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hasarın alıcıya </a:t>
            </a:r>
            <a:r>
              <a:rPr lang="tr-TR" dirty="0" err="1"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geçtiği</a:t>
            </a:r>
            <a:r>
              <a:rPr lang="tr-TR" dirty="0"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anda mevcut olan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sözleşmeye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aykırılıktan, </a:t>
            </a:r>
            <a:r>
              <a:rPr lang="tr-TR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sözleşmeye</a:t>
            </a:r>
            <a:r>
              <a:rPr lang="tr-TR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aykırılık bu andan sonra belirgin hale </a:t>
            </a:r>
            <a:r>
              <a:rPr lang="tr-TR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gelmis</a:t>
            </a:r>
            <a:r>
              <a:rPr lang="tr-TR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̧ olsa dahi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sözleşme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bu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Antlaşma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uyarınca sorumludur. </a:t>
            </a:r>
          </a:p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(2) Satıcı, fıkra 1’de belirtilen andan sonra ortaya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çıkan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malların belirli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mutat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amaçlarına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veya belirli bir amaca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elverişli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kalacağı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veya belirli nitelikleri veya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özellikleri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muhafaza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edeceği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konusundaki garantinin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ihlâli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dahil olmak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üzere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herhangi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yükümlülüğünün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ihlâline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dayanan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sözleşmeye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aykırılıktan sorumludur. </a:t>
            </a:r>
          </a:p>
          <a:p>
            <a:pPr algn="just"/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86238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0A7D7AB-A163-1B48-9D1C-20394AA1CB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Ayıba Karşı Tekeffül Yükümlülüğü</a:t>
            </a:r>
            <a:b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E0478BA-56A0-D246-A160-63B0F731A1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Madde 37 </a:t>
            </a:r>
          </a:p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Malların </a:t>
            </a:r>
            <a:r>
              <a:rPr lang="tr-TR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teslim tarihinden </a:t>
            </a:r>
            <a:r>
              <a:rPr lang="tr-TR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önce</a:t>
            </a:r>
            <a:r>
              <a:rPr lang="tr-TR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teslim edilmesi halinde satıcı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teslim tarihine kadar, eksik </a:t>
            </a:r>
            <a:r>
              <a:rPr lang="tr-TR" dirty="0" err="1"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bölümleri</a:t>
            </a:r>
            <a:r>
              <a:rPr lang="tr-TR" dirty="0"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veya eksik kalan miktarı teslim edebilir veya </a:t>
            </a:r>
            <a:r>
              <a:rPr lang="tr-TR" dirty="0" err="1"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sözleşmeye</a:t>
            </a:r>
            <a:r>
              <a:rPr lang="tr-TR" dirty="0"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uygun olmayan malları ikame eden yeni mallar teslim edebilir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veya </a:t>
            </a:r>
            <a:r>
              <a:rPr lang="tr-TR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malların </a:t>
            </a:r>
            <a:r>
              <a:rPr lang="tr-TR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diğer</a:t>
            </a:r>
            <a:r>
              <a:rPr lang="tr-TR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sözleşmeye</a:t>
            </a:r>
            <a:r>
              <a:rPr lang="tr-TR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aykırılıklarını giderebilir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yeter ki, bu hakkın kullanımı alıcı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makul olmayan zahmet veya masrafa yol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açmasın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Bununla birlikte alıcının bu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Antlaşmaya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uygun olarak tazminat talep etme hakkı saklıdır. </a:t>
            </a:r>
          </a:p>
          <a:p>
            <a:pPr algn="just"/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70186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4486487-7AEA-CB4B-B9FD-BFEC1E0E98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Ayıba Karşı Tekeffül Yükümlülüğü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CADEC26-AF76-8643-BF6B-87AA148494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Madde 38 </a:t>
            </a:r>
          </a:p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 Alıcı, malları,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koşulların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izin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verdiği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ölçüde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kısa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içerisinde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muayene etmek veya ettirmek zorundadır. </a:t>
            </a:r>
          </a:p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(2)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Sözleşme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malların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taşınmasını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gerektiriyorsa, muayene, malların varma yerine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ulaşması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sonrasına ertelenebilir.</a:t>
            </a:r>
          </a:p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(3) Mallar alıcı tarafından, muayene etmek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yeterli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imkâna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sahip olmaksızın,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taşıma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halindeyken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başka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yere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yönlendirilir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veya onun tarafından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başka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yere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gönderilirse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satıcı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sözleşme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kurulurken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böyle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yönlendirme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veya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başka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yere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gönderme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ihtimalini biliyor veya bilmesi gerekiyor idiyse, muayene, malların yeni varma yerine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ulaşması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sonrasına ertelenebilir. </a:t>
            </a:r>
          </a:p>
          <a:p>
            <a:pPr algn="just"/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43413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0F2E5B7-C691-D447-B772-4F6A40EED9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Ayıba Karşı Tekeffül Yükümlülüğü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40F2E78-90D7-E143-8694-A068B5CF53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Madde 39 </a:t>
            </a:r>
          </a:p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 Alıcı,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sözleşmeye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aykırılık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saptadığı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veya saptaması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gerektiği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tarihten itibaren makul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satıcıya,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sözleşmeye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aykırılığı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türünu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de belirterek bildirmezse, bu </a:t>
            </a:r>
            <a:r>
              <a:rPr lang="tr-TR" dirty="0" err="1"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sözleşmeye</a:t>
            </a:r>
            <a:r>
              <a:rPr lang="tr-TR" dirty="0"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aykırılığa</a:t>
            </a:r>
            <a:r>
              <a:rPr lang="tr-TR" dirty="0"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dayanma hakkını kaybeder. </a:t>
            </a:r>
            <a:r>
              <a:rPr lang="tr-TR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(Külfet)</a:t>
            </a:r>
          </a:p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(2) Her halde, alıcı, malların fiilen kendisine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verildiği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tarihten itibaren en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iki yıllık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sözleşmeye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aykırılığı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satıcıya bildirmezse, bu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sözleşmeye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aykırılığa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dayanma hakkını kaybeder;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meğerki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sözleşmesel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garanti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süresiyle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bağdaşmıyor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olsun. </a:t>
            </a:r>
          </a:p>
          <a:p>
            <a:pPr algn="just"/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56126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9BE1734-6219-F14B-BB60-A975ECD2E6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Ayıba Karşı Tekeffül Yükümlülüğü</a:t>
            </a:r>
            <a:b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AD562DA-414B-6B44-AFC7-E916943E41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Madde 41 </a:t>
            </a:r>
          </a:p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Satıcı,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üçüncu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kişilerin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türlu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hak ve taleplerinden ari mallar teslim etmek zorundadır,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meğerki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alıcı bu hak ve taleplere konu malları almayı kabul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etmis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olsun. Bununla birlikte, bu hak veya talep sınaî ya 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diğer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fikrî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mülkiyete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dayanmaktaysa, satıcının borcu 42. maddeye tabidir. </a:t>
            </a:r>
          </a:p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Madde 42 </a:t>
            </a:r>
          </a:p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 Satıcı,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üçüncu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kişilere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ait sınaî veya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diğer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fikrî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mülkiyete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dayanan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sözleşmenin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akdedilmesi sırasında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bildiği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veya bilmemesinin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mümkün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olmadığı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hak veya taleplerden ari mallar teslim etmek zorundadır,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şu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şartla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ki, hak ya da talep, </a:t>
            </a:r>
          </a:p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(a) malların yeniden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satılacağı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veya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diğer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şekilde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kullanılacağı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devletin hukukuna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mevcut olan bir sınaî veya fikrî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mülkiyete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dayansın ve taraflar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sözleşmenin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kurulması sırasında malların bu devlette yeniden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satılacağını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veya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kullanılacağını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hesaba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katmıs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olsun; veya </a:t>
            </a:r>
          </a:p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(b) bunun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dışındaki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her halde, alıcının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işyerinin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bulunduğu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devletin hukukuna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mevcut olan bir sınaî veya fikri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mülkiyete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dayansın. </a:t>
            </a:r>
          </a:p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(2) Satıcının fıkra 1 uyarınca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yükümlülüğu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̈,</a:t>
            </a:r>
            <a:b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(a)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sözleşmenin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kurulduğu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anda alıcının hakkı ya da talebi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bildiği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veya bilmemesinin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mümkün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olmadığı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halleri; veya </a:t>
            </a:r>
          </a:p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(b) hak ya da talebin, alıcının, satıcının kullanımına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sunduğu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teknik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çizim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tasarım, veya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başkaca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veriden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kaynaklandığı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halleri kapsamaz. </a:t>
            </a:r>
          </a:p>
          <a:p>
            <a:pPr algn="just"/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60726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E34C6EF-5712-154E-9DB4-FAD0F759B4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Satıcının sözleşmeyi ihlâli hâlinde alıcının hakları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9F682EB-2E72-D840-85F5-75E2953A27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Aynen İfa Talebi </a:t>
            </a:r>
          </a:p>
          <a:p>
            <a:r>
              <a:rPr lang="tr-TR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Ayıplı Mallar Yerine Yenilerinin Talebi </a:t>
            </a:r>
            <a:r>
              <a:rPr lang="tr-TR" dirty="0"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Esaslı aykırılık- Esaslı olmayan aykırılık ayrımı </a:t>
            </a:r>
          </a:p>
          <a:p>
            <a:r>
              <a:rPr lang="tr-TR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Ayıbın Giderilmesi Talebi </a:t>
            </a:r>
          </a:p>
          <a:p>
            <a:r>
              <a:rPr lang="tr-TR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Semenin İndirilmesi Talebi</a:t>
            </a:r>
          </a:p>
          <a:p>
            <a:r>
              <a:rPr lang="tr-TR" dirty="0"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Sözleşmeden Dönme (</a:t>
            </a:r>
            <a:r>
              <a:rPr lang="tr-TR" i="1" dirty="0" err="1"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Ultima</a:t>
            </a:r>
            <a:r>
              <a:rPr lang="tr-TR" i="1" dirty="0"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ratio</a:t>
            </a:r>
            <a:r>
              <a:rPr lang="tr-TR" dirty="0"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) Esaslı aykırılık- Esaslı olmayan aykırılık ayrımı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Kusurdan bağımsız, tüm yükümlülüklerin her türlü ihlâli için geçerli, ek süre zorunlu değil.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Karş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TBK (Esaslı aykırılık- Esaslı olmayan aykırılık ayrımı, ihlâl türleri, kusur açısından)</a:t>
            </a:r>
          </a:p>
        </p:txBody>
      </p:sp>
    </p:spTree>
    <p:extLst>
      <p:ext uri="{BB962C8B-B14F-4D97-AF65-F5344CB8AC3E}">
        <p14:creationId xmlns:p14="http://schemas.microsoft.com/office/powerpoint/2010/main" val="15441398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347A697-DF07-EE4E-8023-23A8EAAA1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Aynen İfa Talebi </a:t>
            </a:r>
            <a:b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D2EA17E-E1E3-7E4D-ABA6-9DEC0A3B5C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Madde 28 </a:t>
            </a:r>
          </a:p>
          <a:p>
            <a:pPr algn="just"/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Antlaşma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hükümleri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uyarınca taraflardan biri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diğer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tarafın belirli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yükümlülüğu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ifa etmesini talep hakkına sahip ise, mahkemenin aynen ifaya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hükmetmesi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ancak, bu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Antlaşmanın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uygulama alanına girmeyen benzer satım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sözleşmelerinde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kendi hukukuna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aynen ifaya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hükmedecek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olması halinde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mümkündür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Her hukuk sisteminde sözleşmenin ihlâli hâlinde aynen ifa talebi tanınmadığından önemli.</a:t>
            </a:r>
          </a:p>
          <a:p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51563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4473E58-6E2B-D246-B8DC-6C55090851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Aynen İfa Talebi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31F78EC-0A5A-624F-AF3F-951B479530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Madde 46 </a:t>
            </a:r>
          </a:p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 Alıcı, satıcıdan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yükümlülüklerini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ifa etmesini talep edebilir, </a:t>
            </a:r>
            <a:r>
              <a:rPr lang="tr-TR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meğerki</a:t>
            </a:r>
            <a:r>
              <a:rPr lang="tr-TR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bu talebiyle </a:t>
            </a:r>
            <a:r>
              <a:rPr lang="tr-TR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bağdaşmayan</a:t>
            </a:r>
            <a:r>
              <a:rPr lang="tr-TR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bir hukukî </a:t>
            </a:r>
            <a:r>
              <a:rPr lang="tr-TR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imkândan</a:t>
            </a:r>
            <a:r>
              <a:rPr lang="tr-TR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yararlanmıs</a:t>
            </a:r>
            <a:r>
              <a:rPr lang="tr-TR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̧ olsun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Madde 47 </a:t>
            </a:r>
          </a:p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 Alıcı satıcıya,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yükümlülüklerini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ifa etmesi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makul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uzunlukta </a:t>
            </a:r>
            <a:r>
              <a:rPr lang="tr-TR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ek bir </a:t>
            </a:r>
            <a:r>
              <a:rPr lang="tr-TR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süre</a:t>
            </a:r>
            <a:r>
              <a:rPr lang="tr-TR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tanıyabilir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(Zorunda değil)  </a:t>
            </a:r>
            <a:r>
              <a:rPr lang="tr-TR" dirty="0" err="1"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Karş</a:t>
            </a:r>
            <a:r>
              <a:rPr lang="tr-TR" dirty="0"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 TBK 123, 124.</a:t>
            </a:r>
            <a:b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(2) Bu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yükümlülüklerini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ifa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etmeyeceği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konusunda satıcıdan bir bildirim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almadıkça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alıcı, bu ek </a:t>
            </a:r>
            <a:r>
              <a:rPr lang="tr-TR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süre</a:t>
            </a:r>
            <a:r>
              <a:rPr lang="tr-TR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içinde</a:t>
            </a:r>
            <a:r>
              <a:rPr lang="tr-TR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sözleşmeye</a:t>
            </a:r>
            <a:r>
              <a:rPr lang="tr-TR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aykırılık halinde sahip </a:t>
            </a:r>
            <a:r>
              <a:rPr lang="tr-TR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olduğu</a:t>
            </a:r>
            <a:r>
              <a:rPr lang="tr-TR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hukukî </a:t>
            </a:r>
            <a:r>
              <a:rPr lang="tr-TR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imkânlardan</a:t>
            </a:r>
            <a:r>
              <a:rPr lang="tr-TR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hiçbirine</a:t>
            </a:r>
            <a:r>
              <a:rPr lang="tr-TR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başvuramaz</a:t>
            </a:r>
            <a:r>
              <a:rPr lang="tr-TR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Ancak bu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yüzden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alıcı,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gecikmis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ifa nedeniyle tazminat talep etme hakkını kaybetmez. </a:t>
            </a:r>
          </a:p>
          <a:p>
            <a:pPr algn="just"/>
            <a:r>
              <a:rPr lang="tr-TR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49/2 ile bağlantısı önemli.</a:t>
            </a:r>
          </a:p>
        </p:txBody>
      </p:sp>
    </p:spTree>
    <p:extLst>
      <p:ext uri="{BB962C8B-B14F-4D97-AF65-F5344CB8AC3E}">
        <p14:creationId xmlns:p14="http://schemas.microsoft.com/office/powerpoint/2010/main" val="3461862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82679BF-384D-3D4D-A3A4-54DD7F5E9A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Ayıplı Mallar Yerine Yenilerinin Talebi </a:t>
            </a:r>
            <a:b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B889C85-DB73-A045-9842-5B85BA86B5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46 (2) Mallar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sözleşmeye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uygun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değilse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alıcı ancak bu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uygunsuzluğun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sözleşmeye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esaslı bir aykırılık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oluşturması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39. madde uyarınca yapılacak bildirimle veya bildirimden itibaren makul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talepte bulunması halinde ikame mal teslimini isteyebilir.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829075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FF2FF1C-9EA8-A148-BAAB-5D097C2965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Ayıbın Giderilmesi Talebi </a:t>
            </a:r>
            <a:b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4F2B134-0986-704F-A7F1-CCA055765C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46 (3) Mallar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sözleşmeye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uygun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değilse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alıcı, satıcıdan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sözleşmeye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aykırılığın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onarım yoluyla giderilmesini isteyebilir;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meğerki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tüm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koşullar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gözönüne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alındığında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bu, makul olmayan bir talep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oluştursun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Onarım talebi 39. madde uyarınca yapılacak bildirimle veya bildirimden itibaren makul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yöneltilmelidir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48 (2) Satıcı, alıcıdan, ifayı kabul edip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etmeyeceğini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kendisine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açıklamasını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talep ederse ve alıcı makul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bu talebe cevap vermezse, satıcı, talebinde ifade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ettiği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ifayı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gerçekleştirebilir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Alıcı bu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satıcının ifası ile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bağdaşmayacak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hukukî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imkâna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başvuramaz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(3) Satıcının belirli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ifa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edeceğine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bildiriminin, fıkra 2 uyarınca, alıcının kararını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açıklamasına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talep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içerdiği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varsayılır. </a:t>
            </a:r>
          </a:p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(4) Satıcının 2. veya 3. fıkra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çerçevesindeki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talep veya bildirimleri alıcıya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ulaşmıs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olmadıkça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hüküm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doğurmaz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01258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E4EB595-5A02-B547-A53A-387A8A17D2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SATICININ YÜKÜMLÜLÜKLERİ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B34CC2C-E52F-7341-9EFA-13F6854D62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Malları Teslim Yükümlülüğü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Mülkiyeti Geçirme Yükümlülüğü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Mala İlişkin Belgeleri Verme Yükümlülüğü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Ayıba Karşı Tekeffül Yükümlülüğü</a:t>
            </a:r>
          </a:p>
        </p:txBody>
      </p:sp>
    </p:spTree>
    <p:extLst>
      <p:ext uri="{BB962C8B-B14F-4D97-AF65-F5344CB8AC3E}">
        <p14:creationId xmlns:p14="http://schemas.microsoft.com/office/powerpoint/2010/main" val="39880353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58F03C4-7C69-8C49-9B7F-048BBB7CE4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Semenin İndirilmesi Talebi</a:t>
            </a:r>
            <a:b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38AAFD9-E197-F14D-BB3A-21B06C000C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Madde 50 </a:t>
            </a:r>
          </a:p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Malların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sözleşmeye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uygun olmaması durumunda semen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ödenmis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olsun veya olmasın alıcı semeni, fiilen teslim edilen malların </a:t>
            </a:r>
            <a:r>
              <a:rPr lang="tr-TR" dirty="0"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teslim anındaki </a:t>
            </a:r>
            <a:r>
              <a:rPr lang="tr-TR" dirty="0" err="1"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değeri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ile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sözleşmeye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uygun malların aynı andaki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değeri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arasındaki farkla orantılı olarak indirebilir. </a:t>
            </a:r>
            <a:r>
              <a:rPr lang="tr-TR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Ancak satıcı 37. veya 48. maddeler uyarınca </a:t>
            </a:r>
            <a:r>
              <a:rPr lang="tr-TR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yükümlülüklerinin</a:t>
            </a:r>
            <a:r>
              <a:rPr lang="tr-TR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ifasındaki </a:t>
            </a:r>
            <a:r>
              <a:rPr lang="tr-TR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bütün</a:t>
            </a:r>
            <a:r>
              <a:rPr lang="tr-TR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eksiklikleri giderirse veya alıcı, satıcının bu maddelere uygun olarak </a:t>
            </a:r>
            <a:r>
              <a:rPr lang="tr-TR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yaptığı</a:t>
            </a:r>
            <a:r>
              <a:rPr lang="tr-TR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ifayı </a:t>
            </a:r>
            <a:r>
              <a:rPr lang="tr-TR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red</a:t>
            </a:r>
            <a:r>
              <a:rPr lang="tr-TR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ederse, alıcı semeni indiremez.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049494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6347A0D-583C-014A-8F8F-5CC9B0724C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Sözleşmeden Dönme</a:t>
            </a:r>
            <a:b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FA750F8-CEC1-FF4A-9504-3B13605CA8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Madde 49 </a:t>
            </a:r>
          </a:p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 Alıcı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aşağıdaki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durumlarda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sözleşmenin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ortadan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kalktığını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beyan edebilir: </a:t>
            </a:r>
          </a:p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(a) Satıcının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sözleşmeden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veya bu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Antlaşmadan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doğan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yükümlülüklerinden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herhangi birini yerine getirmemesi </a:t>
            </a:r>
            <a:r>
              <a:rPr lang="tr-TR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sözleşmeye</a:t>
            </a:r>
            <a:r>
              <a:rPr lang="tr-TR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esaslı bir aykırılık </a:t>
            </a:r>
            <a:r>
              <a:rPr lang="tr-TR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oluşturuyorsa</a:t>
            </a:r>
            <a:r>
              <a:rPr lang="tr-TR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veya </a:t>
            </a:r>
          </a:p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(b) Teslim etmeme durumunda satıcı, alıcı tarafından 47. maddenin 1. fıkrası uyarınca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verilmis</a:t>
            </a:r>
            <a:r>
              <a:rPr lang="tr-TR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̧ ek </a:t>
            </a:r>
            <a:r>
              <a:rPr lang="tr-TR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süre</a:t>
            </a:r>
            <a:r>
              <a:rPr lang="tr-TR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içinde</a:t>
            </a:r>
            <a:r>
              <a:rPr lang="tr-TR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malları teslim etmez veya </a:t>
            </a:r>
            <a:r>
              <a:rPr lang="tr-TR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verilmis</a:t>
            </a:r>
            <a:r>
              <a:rPr lang="tr-TR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̧ </a:t>
            </a:r>
            <a:r>
              <a:rPr lang="tr-TR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süre</a:t>
            </a:r>
            <a:r>
              <a:rPr lang="tr-TR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içinde</a:t>
            </a:r>
            <a:r>
              <a:rPr lang="tr-TR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bunları teslim </a:t>
            </a:r>
            <a:r>
              <a:rPr lang="tr-TR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etmeyeceğini</a:t>
            </a:r>
            <a:r>
              <a:rPr lang="tr-TR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açıklarsa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(Esaslı aykırılık olmasa da) </a:t>
            </a:r>
          </a:p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(2) Ancak, satıcının malları teslim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ettiği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hallerde alıcı,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sözleşmenin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ortadan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kalktığını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beyan etme hakkını yitirir;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meğerki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(a)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gecikmis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teslim halinde, teslimin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yapıldığını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öğrendiği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andan itibaren makul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sözleşmenin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ortadan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kalktığını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beyan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etmis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olsun, </a:t>
            </a:r>
          </a:p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(b)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gecikmis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teslimden farklı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sözleşmeye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aykırılık halinde, (i) bu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aykırılığı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bildiği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veya bilmesi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gerektiği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andan itibaren; </a:t>
            </a:r>
          </a:p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(ii) alıcı tarafından 47. maddenin 1. fıkrası uyarınca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verilmis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herhangi bir ek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sürenin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geçmesinden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sonra veya satıcının bu ek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yükümlülüklerini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yerine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getirmeyeceğini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açıklamasından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sonra; veya </a:t>
            </a:r>
          </a:p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(iii) satıcı tarafından 48. maddenin 2. fıkrası uyarınca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belirlenmis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sürenin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tamamlanmasından sonra veya alıcının ifayı kabul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etmeyeceğini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açıklamasından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sonra; </a:t>
            </a:r>
          </a:p>
          <a:p>
            <a:pPr algn="just"/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sözleşmenin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ortadan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kalktığını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makul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beyan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etmis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olsun. </a:t>
            </a:r>
          </a:p>
          <a:p>
            <a:pPr algn="just"/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756996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9D257FE-222C-2149-8D3F-E3B8C25D39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Sözleşmeden Dönme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117A319-85C0-4840-ADA2-9ED4D0FE7A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Madde 26 </a:t>
            </a:r>
          </a:p>
          <a:p>
            <a:pPr algn="just"/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Sözleşmenin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ortadan kaldırılması beyanı, ancak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diğer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tarafa bildirimle yapılması halinde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hüküm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ifade eder. </a:t>
            </a:r>
            <a:r>
              <a:rPr lang="tr-TR" dirty="0"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(Dönme ihbarı gerekli, şekil şartı öngörülmemiş)</a:t>
            </a:r>
          </a:p>
          <a:p>
            <a:pPr algn="just"/>
            <a:r>
              <a:rPr lang="tr-TR" dirty="0"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Madde 27 </a:t>
            </a:r>
          </a:p>
          <a:p>
            <a:pPr algn="just"/>
            <a:r>
              <a:rPr lang="tr-TR" dirty="0" err="1"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Antlaşmanın</a:t>
            </a:r>
            <a:r>
              <a:rPr lang="tr-TR" dirty="0"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bu Kısmında </a:t>
            </a:r>
            <a:r>
              <a:rPr lang="tr-TR" dirty="0" err="1"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açıkça</a:t>
            </a:r>
            <a:r>
              <a:rPr lang="tr-TR" dirty="0"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aksi </a:t>
            </a:r>
            <a:r>
              <a:rPr lang="tr-TR" dirty="0" err="1"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düzenlenmedikçe</a:t>
            </a:r>
            <a:r>
              <a:rPr lang="tr-TR" dirty="0"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sözleşme</a:t>
            </a:r>
            <a:r>
              <a:rPr lang="tr-TR" dirty="0"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taraflarından birinin bu Kısma uygun bildirim, talep veya </a:t>
            </a:r>
            <a:r>
              <a:rPr lang="tr-TR" dirty="0" err="1"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diğer</a:t>
            </a:r>
            <a:r>
              <a:rPr lang="tr-TR" dirty="0"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bir </a:t>
            </a:r>
            <a:r>
              <a:rPr lang="tr-TR" dirty="0" err="1"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açıklaması</a:t>
            </a:r>
            <a:r>
              <a:rPr lang="tr-TR" dirty="0"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koşullara</a:t>
            </a:r>
            <a:r>
              <a:rPr lang="tr-TR" dirty="0"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uygun </a:t>
            </a:r>
            <a:r>
              <a:rPr lang="tr-TR" dirty="0" err="1"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araçlarla</a:t>
            </a:r>
            <a:r>
              <a:rPr lang="tr-TR" dirty="0"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yapılmışsa</a:t>
            </a:r>
            <a:r>
              <a:rPr lang="tr-TR" dirty="0"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bu </a:t>
            </a:r>
            <a:r>
              <a:rPr lang="tr-TR" dirty="0" err="1"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açıklamanın</a:t>
            </a:r>
            <a:r>
              <a:rPr lang="tr-TR" dirty="0"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iletimindeki bir gecikme veya hata veya </a:t>
            </a:r>
            <a:r>
              <a:rPr lang="tr-TR" dirty="0" err="1"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ulaşmamıs</a:t>
            </a:r>
            <a:r>
              <a:rPr lang="tr-TR" dirty="0"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̧ olması </a:t>
            </a:r>
            <a:r>
              <a:rPr lang="tr-TR" dirty="0" err="1"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açıklamada</a:t>
            </a:r>
            <a:r>
              <a:rPr lang="tr-TR" dirty="0"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bulunan tarafı ona dayanmak hakkından yoksun bırakmaz. (Önemli </a:t>
            </a:r>
            <a:r>
              <a:rPr lang="tr-TR" dirty="0" err="1"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Karş</a:t>
            </a:r>
            <a:r>
              <a:rPr lang="tr-TR" dirty="0"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 TBK)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7911804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D1D5F0B-D61C-2041-89A0-7725DAAEEF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Sözleşmeden Dönme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5290E3B-E949-C344-AEE9-1A2E12CA38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Madde 82 </a:t>
            </a:r>
          </a:p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 Alıcının, teslim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aldığı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malları, </a:t>
            </a:r>
            <a:r>
              <a:rPr lang="tr-TR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teslim </a:t>
            </a:r>
            <a:r>
              <a:rPr lang="tr-TR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aldığı</a:t>
            </a:r>
            <a:r>
              <a:rPr lang="tr-TR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andaki duruma esaslı surette yakın bir durumda iade etmesi </a:t>
            </a:r>
            <a:r>
              <a:rPr lang="tr-TR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imkansızlaşmışsa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sözleşmeyi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ortadan kaldırma veya satıcıdan ikame mal talep etme hakkı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düşer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(Önemli)</a:t>
            </a:r>
          </a:p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(2)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Önceki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fıkra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hükmu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aşağıdaki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hallerde uygulanmaz:</a:t>
            </a:r>
            <a:b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(a) malların iade edilmesinin veya teslim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alındığı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andaki duruma esaslı surette yakın bir durumda iade edilmesinin </a:t>
            </a:r>
          </a:p>
          <a:p>
            <a:pPr algn="just"/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imkansızlaşması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alıcının bir eyleminden veya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eylemsizliğinden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kaynaklanmıyorsa;</a:t>
            </a:r>
            <a:b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(b) mallar veya malların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bölümu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38. maddeye dayalı olarak yapılan muayene sonucunda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ziya'a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veya hasara </a:t>
            </a:r>
          </a:p>
          <a:p>
            <a:pPr algn="just"/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uğramışsa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veya</a:t>
            </a:r>
            <a:b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(c) mallar veya malların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bölümu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sözleşmeye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aykırılığın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tespit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edildiği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veya tespit edilmesi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gerektiği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tarihten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önce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ticarî faaliyetin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olağan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seyri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satılmıs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veya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olağan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kullanım kapsamında alıcı tarafından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tüketilmis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veya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şekil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değiştirmişse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53839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DC6BEA2-28E0-E24F-BD42-BEC2994ECE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Sözleşmeden Dönme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D1C9602-06A6-8846-B060-A752142794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Esaslı aykırılık: Somut olayın özelliklerine göre belirlenen, alıcıyı sözleşmenin ifasından beklemekte haklı olduğu faydadan olumlu ölçüde yoksun bırakan durum. İfanın önemi kalmamalı. Dar yorumlanması gereklidir. </a:t>
            </a:r>
          </a:p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Dönme hakkının tanındığı diğer hâller: m. 72/1, m. 51/2, m. 73/3.</a:t>
            </a:r>
          </a:p>
          <a:p>
            <a:pPr algn="just"/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Karş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TBK m. 125, m. 219, m. 227.</a:t>
            </a:r>
          </a:p>
        </p:txBody>
      </p:sp>
    </p:spTree>
    <p:extLst>
      <p:ext uri="{BB962C8B-B14F-4D97-AF65-F5344CB8AC3E}">
        <p14:creationId xmlns:p14="http://schemas.microsoft.com/office/powerpoint/2010/main" val="12582801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AF4626A-B547-EA46-AFCF-F2886810E1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Malları Teslim Yükümlülüğü</a:t>
            </a:r>
            <a:b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0C8EC85-7530-8041-B1C6-795ACC9091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4320" y="1938730"/>
            <a:ext cx="9603275" cy="3450613"/>
          </a:xfrm>
        </p:spPr>
        <p:txBody>
          <a:bodyPr>
            <a:noAutofit/>
          </a:bodyPr>
          <a:lstStyle/>
          <a:p>
            <a:pPr algn="just"/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Madde 30 </a:t>
            </a:r>
          </a:p>
          <a:p>
            <a:pPr algn="just"/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Satıcı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sözleşmede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bu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Antlaşmada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öngörüldüğu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şekilde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malları teslim etmek, onlara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ilişkin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belgeleri vermek ve malların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mülkiyetini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geçirmekle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yükümlüdür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tr-TR" sz="1200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Teslim Yeri (İfa Yeri)</a:t>
            </a:r>
          </a:p>
          <a:p>
            <a:pPr algn="just"/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Madde 31 </a:t>
            </a:r>
            <a:r>
              <a:rPr lang="tr-TR" sz="12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(Tamamlayıcı Yedek Kural, </a:t>
            </a:r>
            <a:r>
              <a:rPr lang="tr-TR" sz="1200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Karş</a:t>
            </a:r>
            <a:r>
              <a:rPr lang="tr-TR" sz="12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 TBK m. 89) </a:t>
            </a:r>
          </a:p>
          <a:p>
            <a:pPr algn="just"/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Satıcı malları belirli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başka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yerde teslim etmek zorunda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değilse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teslim borcu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aşağıdaki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gibidir:</a:t>
            </a:r>
            <a:b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satım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sözleşmesi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malların </a:t>
            </a:r>
            <a:r>
              <a:rPr lang="tr-TR" sz="1200" dirty="0" err="1"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taşınmasını</a:t>
            </a:r>
            <a:r>
              <a:rPr lang="tr-TR" sz="1200" dirty="0"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gerektiriyorsa, malları alıcıya </a:t>
            </a:r>
            <a:r>
              <a:rPr lang="tr-TR" sz="1200" dirty="0" err="1"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ulaştırılmaları</a:t>
            </a:r>
            <a:r>
              <a:rPr lang="tr-TR" sz="1200" dirty="0"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için</a:t>
            </a:r>
            <a:r>
              <a:rPr lang="tr-TR" sz="1200" dirty="0"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ilk </a:t>
            </a:r>
            <a:r>
              <a:rPr lang="tr-TR" sz="1200" dirty="0" err="1"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taşıyıcıya</a:t>
            </a:r>
            <a:r>
              <a:rPr lang="tr-TR" sz="1200" dirty="0"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vermek;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(taşıma içeren satışlar)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«Teslim Yeri» ve «Gönderme Yeri» eş kavramlar değildir! Düzenlenen taşımanın alıcı hesabına satıcı tarafından yapıldığı hâldir. </a:t>
            </a:r>
            <a:endParaRPr lang="tr-TR" sz="1200" dirty="0">
              <a:highlight>
                <a:srgbClr val="FF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önceki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bendin kapsamına girmeyen hallerde;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sözleşmenin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ferden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belirlenmis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mallara veya belirli bir stoktan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karşılanacak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nev'en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belirlenmis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mallara veya imal edilecek veya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üretilecek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mallara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ilişkin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olması </a:t>
            </a:r>
            <a:r>
              <a:rPr lang="tr-TR" sz="12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(misli mallar) 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tarafların </a:t>
            </a:r>
            <a:r>
              <a:rPr lang="tr-TR" sz="1200" dirty="0" err="1"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sözleşmenin</a:t>
            </a:r>
            <a:r>
              <a:rPr lang="tr-TR" sz="1200" dirty="0"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kurulduğu</a:t>
            </a:r>
            <a:r>
              <a:rPr lang="tr-TR" sz="1200" dirty="0"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sırada malların belirli bir yerde </a:t>
            </a:r>
            <a:r>
              <a:rPr lang="tr-TR" sz="1200" dirty="0" err="1"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bulunduğunu</a:t>
            </a:r>
            <a:r>
              <a:rPr lang="tr-TR" sz="1200" dirty="0"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veya orada imal </a:t>
            </a:r>
            <a:r>
              <a:rPr lang="tr-TR" sz="1200" dirty="0" err="1"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edileceğini</a:t>
            </a:r>
            <a:r>
              <a:rPr lang="tr-TR" sz="1200" dirty="0"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yahut </a:t>
            </a:r>
            <a:r>
              <a:rPr lang="tr-TR" sz="1200" dirty="0" err="1"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üretileceğini</a:t>
            </a:r>
            <a:r>
              <a:rPr lang="tr-TR" sz="1200" dirty="0"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bilmeleri durumunda malları bu yerde alıcının tasarrufuna hazır bulundurmak </a:t>
            </a:r>
            <a:r>
              <a:rPr lang="tr-TR" sz="12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(diğer haller); </a:t>
            </a:r>
          </a:p>
          <a:p>
            <a:pPr algn="just"/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</a:t>
            </a:r>
            <a:r>
              <a:rPr lang="tr-TR" sz="1200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diğer</a:t>
            </a:r>
            <a:r>
              <a:rPr lang="tr-TR" sz="12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hallerde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sözleşmenin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kurulduğu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sırada </a:t>
            </a:r>
            <a:r>
              <a:rPr lang="tr-TR" sz="12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satıcının </a:t>
            </a:r>
            <a:r>
              <a:rPr lang="tr-TR" sz="1200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işyerinin</a:t>
            </a:r>
            <a:r>
              <a:rPr lang="tr-TR" sz="12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bulunduğu</a:t>
            </a:r>
            <a:r>
              <a:rPr lang="tr-TR" sz="12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yerde 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malları alıcının tasarrufuna hazır bulundurmak.  (TBK m. 89) </a:t>
            </a:r>
          </a:p>
          <a:p>
            <a:pPr algn="just"/>
            <a:endParaRPr lang="tr-T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tr-T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70943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50C4914-3FA4-234F-8777-3252230FCE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Malları Teslim Yükümlülüğü</a:t>
            </a:r>
            <a:b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9FED542-219D-C349-8689-9EA8349669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Madde 4 </a:t>
            </a:r>
          </a:p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Antlaşma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sadece satım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sözleşmesinin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kurulmasını ve alıcı ile satıcının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böylesi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sözleşmeden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doğan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hak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borçlarını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düzenler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Antlaşmada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aksine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düzenleme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bulunmadığı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sürece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özellikle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(a)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sözleşmenin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veya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sözleşmenin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hükümlerinin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veya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teamüllerin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geçerliliği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(b)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sözleşmenin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satılan malların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mülkiyeti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üzerindeki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olası etkileri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düzenlenmemiştir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82958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DA2C386-E945-034F-8CA1-DE3C93D6D1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Malları Teslim Yükümlülüğü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8C6F9B1-8888-9F4A-B863-9F5FBF31C2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Teslim Zamanı (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Karş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TBK m. 92/3)</a:t>
            </a:r>
          </a:p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Madde 33 </a:t>
            </a:r>
          </a:p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Satıcı malları</a:t>
            </a:r>
            <a:b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(a) </a:t>
            </a:r>
            <a:r>
              <a:rPr lang="tr-TR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sözleşme</a:t>
            </a:r>
            <a:r>
              <a:rPr lang="tr-TR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ile </a:t>
            </a:r>
            <a:r>
              <a:rPr lang="tr-TR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belirlenmis</a:t>
            </a:r>
            <a:r>
              <a:rPr lang="tr-TR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̧ (açık)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veya </a:t>
            </a:r>
          </a:p>
          <a:p>
            <a:pPr algn="just"/>
            <a:r>
              <a:rPr lang="tr-TR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sözleşmeye</a:t>
            </a:r>
            <a:r>
              <a:rPr lang="tr-TR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dayanarak belirlenebilir (zımnî)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tarih varsa bu tarihte;</a:t>
            </a:r>
            <a:b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(b)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sözleşme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ile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belirlenmis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veya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sözleşmeye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dayanarak belirlenebilir </a:t>
            </a:r>
            <a:r>
              <a:rPr lang="tr-TR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bir zaman dilimi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varsa,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koşullardan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tarih saptama yetkisinin alıcıda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olduğu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anlaşılmadıkça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bu zaman dilimi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herhangi bir anda; </a:t>
            </a:r>
          </a:p>
          <a:p>
            <a:pPr algn="just"/>
            <a:r>
              <a:rPr lang="tr-TR" dirty="0"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(c) </a:t>
            </a:r>
            <a:r>
              <a:rPr lang="tr-TR" dirty="0" err="1"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diğer</a:t>
            </a:r>
            <a:r>
              <a:rPr lang="tr-TR" dirty="0"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tüm</a:t>
            </a:r>
            <a:r>
              <a:rPr lang="tr-TR" dirty="0"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hallerde, </a:t>
            </a:r>
            <a:r>
              <a:rPr lang="tr-TR" dirty="0" err="1"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sözleşmenin</a:t>
            </a:r>
            <a:r>
              <a:rPr lang="tr-TR" dirty="0"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kurulmasından itibaren makul bir </a:t>
            </a:r>
            <a:r>
              <a:rPr lang="tr-TR" dirty="0" err="1"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süre</a:t>
            </a:r>
            <a:r>
              <a:rPr lang="tr-TR" dirty="0"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içinde</a:t>
            </a:r>
            <a:r>
              <a:rPr lang="tr-TR" dirty="0"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teslim etmek zorundadır. (Teslim Zamanı Belirlenmediği Takdirde/</a:t>
            </a:r>
            <a:r>
              <a:rPr lang="tr-TR" dirty="0" err="1"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Karş</a:t>
            </a:r>
            <a:r>
              <a:rPr lang="tr-TR" dirty="0"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 TBK m. 90 Derhal İfa Kuralı) </a:t>
            </a:r>
          </a:p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Sözleşmede kullanılmış terimler, taraflar arasında yahut ticarî teamül, malların niteliği belirleyen faktör olabilir. </a:t>
            </a:r>
            <a:b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10582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626688F-1627-0E4B-A0F8-59949F7A38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Malları Teslim Yükümlülüğü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102BC3D-602B-604C-B424-1CF42D293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Madde 7 </a:t>
            </a:r>
          </a:p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 Bu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Antlaşmanın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yorumunda,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Antlaşmanın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milletlerarası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niteliği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dikkate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alınacağı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gibi yeknesak uygulanmasının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teşviki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milletlerarası ticarette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dürüstlük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kuralının korunması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gereği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gözetilir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tr-TR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(2) Bu </a:t>
            </a:r>
            <a:r>
              <a:rPr lang="tr-TR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Antlaşmada</a:t>
            </a:r>
            <a:r>
              <a:rPr lang="tr-TR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düzenlenen</a:t>
            </a:r>
            <a:r>
              <a:rPr lang="tr-TR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konulara </a:t>
            </a:r>
            <a:r>
              <a:rPr lang="tr-TR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ilişkin</a:t>
            </a:r>
            <a:r>
              <a:rPr lang="tr-TR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olup </a:t>
            </a:r>
            <a:r>
              <a:rPr lang="tr-TR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Antlaşmada</a:t>
            </a:r>
            <a:r>
              <a:rPr lang="tr-TR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açıkça</a:t>
            </a:r>
            <a:r>
              <a:rPr lang="tr-TR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cevaplanmamıs</a:t>
            </a:r>
            <a:r>
              <a:rPr lang="tr-TR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̧ sorular </a:t>
            </a:r>
            <a:r>
              <a:rPr lang="tr-TR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Antlaşmanın</a:t>
            </a:r>
            <a:r>
              <a:rPr lang="tr-TR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temelinde yatan genel ilkelere veya bu </a:t>
            </a:r>
            <a:r>
              <a:rPr lang="tr-TR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tür</a:t>
            </a:r>
            <a:r>
              <a:rPr lang="tr-TR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ilkelerin mevcut olmaması halinde milletlerarası </a:t>
            </a:r>
            <a:r>
              <a:rPr lang="tr-TR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özel</a:t>
            </a:r>
            <a:r>
              <a:rPr lang="tr-TR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hukuk kuralları uyarınca uygulanması gereken hukuka </a:t>
            </a:r>
            <a:r>
              <a:rPr lang="tr-TR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göre</a:t>
            </a:r>
            <a:r>
              <a:rPr lang="tr-TR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çözümlenir</a:t>
            </a:r>
            <a:r>
              <a:rPr lang="tr-TR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TBK m. 91, m. 92.</a:t>
            </a:r>
          </a:p>
          <a:p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78261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D1B243C-886F-1243-BCCA-6B6950171B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Mülkiyeti Geçirme Yükümlülüğü</a:t>
            </a:r>
            <a:b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C4ABDB2-9881-A547-9EB4-83EB72A1E2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8" y="1967605"/>
            <a:ext cx="9603275" cy="3450613"/>
          </a:xfrm>
        </p:spPr>
        <p:txBody>
          <a:bodyPr>
            <a:noAutofit/>
          </a:bodyPr>
          <a:lstStyle/>
          <a:p>
            <a:pPr algn="just"/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Madde 4 </a:t>
            </a:r>
          </a:p>
          <a:p>
            <a:pPr algn="just"/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</a:t>
            </a:r>
            <a:r>
              <a:rPr lang="tr-T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Antlaşma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sadece satım </a:t>
            </a:r>
            <a:r>
              <a:rPr lang="tr-T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sözleşmesinin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kurulmasını ve alıcı ile satıcının </a:t>
            </a:r>
            <a:r>
              <a:rPr lang="tr-T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böylesi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</a:t>
            </a:r>
            <a:r>
              <a:rPr lang="tr-T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sözleşmeden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doğan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hak ve </a:t>
            </a:r>
            <a:r>
              <a:rPr lang="tr-T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borçlarını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düzenler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Antlaşmada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aksine bir </a:t>
            </a:r>
            <a:r>
              <a:rPr lang="tr-T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düzenleme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bulunmadığı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sürece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özellikle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just"/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(a) </a:t>
            </a:r>
            <a:r>
              <a:rPr lang="tr-T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sözleşmenin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veya </a:t>
            </a:r>
            <a:r>
              <a:rPr lang="tr-T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sözleşmenin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hükümlerinin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veya </a:t>
            </a:r>
            <a:r>
              <a:rPr lang="tr-T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teamüllerin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geçerliliği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just"/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(b) </a:t>
            </a:r>
            <a:r>
              <a:rPr lang="tr-T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sözleşmenin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satılan malların </a:t>
            </a:r>
            <a:r>
              <a:rPr lang="tr-T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mülkiyeti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üzerindeki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olası etkileri </a:t>
            </a:r>
            <a:r>
              <a:rPr lang="tr-T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düzenlenmemiştir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Madde 7 </a:t>
            </a:r>
          </a:p>
          <a:p>
            <a:pPr algn="just"/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 Bu </a:t>
            </a:r>
            <a:r>
              <a:rPr lang="tr-T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Antlaşmanın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yorumunda, </a:t>
            </a:r>
            <a:r>
              <a:rPr lang="tr-T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Antlaşmanın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milletlerarası </a:t>
            </a:r>
            <a:r>
              <a:rPr lang="tr-T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niteliği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dikkate </a:t>
            </a:r>
            <a:r>
              <a:rPr lang="tr-T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alınacağı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gibi yeknesak uygulanmasının </a:t>
            </a:r>
            <a:r>
              <a:rPr lang="tr-T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teşviki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milletlerarası ticarette </a:t>
            </a:r>
            <a:r>
              <a:rPr lang="tr-T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dürüstlük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kuralının korunması </a:t>
            </a:r>
            <a:r>
              <a:rPr lang="tr-T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gereği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tr-T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gözetilir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(2) Bu </a:t>
            </a:r>
            <a:r>
              <a:rPr lang="tr-T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Antlaşmada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düzenlenen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konulara </a:t>
            </a:r>
            <a:r>
              <a:rPr lang="tr-T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ilişkin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olup </a:t>
            </a:r>
            <a:r>
              <a:rPr lang="tr-T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Antlaşmada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açıkça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cevaplanmamıs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sorular </a:t>
            </a:r>
            <a:r>
              <a:rPr lang="tr-T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Antlaşmanın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temelinde yatan genel ilkelere veya bu </a:t>
            </a:r>
            <a:r>
              <a:rPr lang="tr-T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tür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ilkelerin mevcut olmaması halinde milletlerarası </a:t>
            </a:r>
            <a:r>
              <a:rPr lang="tr-T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özel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hukuk kuralları uyarınca uygulanması gereken hukuka </a:t>
            </a:r>
            <a:r>
              <a:rPr lang="tr-T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göre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çözümlenir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b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tr-TR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tr-TR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58499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E8CA048-39EB-0847-BEAB-6B401C1C2D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Mala İlişkin Belgeleri Verme Yükümlülüğü</a:t>
            </a:r>
            <a:b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0B32C7F-DF64-7546-BBAE-07C4F2FA4D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Madde 30 </a:t>
            </a:r>
          </a:p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Satıcı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sözleşmede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bu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Antlaşmada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öngörüldüğu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şekilde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malları teslim etmek, onlara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belgeleri vermek ve malların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mülkiyetini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geçirmekle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yükümlüdür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Madde 34 </a:t>
            </a:r>
            <a:r>
              <a:rPr lang="tr-TR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(Nitelik belirtilmemiş)</a:t>
            </a:r>
          </a:p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Satıcının mallara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vermesi gereken belgeler varsa, bunları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sözleşmede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öngörülen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zamanda, </a:t>
            </a:r>
            <a:r>
              <a:rPr lang="tr-TR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yerde ve </a:t>
            </a:r>
            <a:r>
              <a:rPr lang="tr-TR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şekilde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vermesi gerekir. Belgelerin </a:t>
            </a:r>
            <a:r>
              <a:rPr lang="tr-TR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erken verilmesi halinde, satıcı, belgelerin verilmesi </a:t>
            </a:r>
            <a:r>
              <a:rPr lang="tr-TR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için</a:t>
            </a:r>
            <a:r>
              <a:rPr lang="tr-TR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öngörülen</a:t>
            </a:r>
            <a:r>
              <a:rPr lang="tr-TR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ana kadar, belgelerdeki </a:t>
            </a:r>
            <a:r>
              <a:rPr lang="tr-TR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tüm</a:t>
            </a:r>
            <a:r>
              <a:rPr lang="tr-TR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sözleşmeye</a:t>
            </a:r>
            <a:r>
              <a:rPr lang="tr-TR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aykırılıkları gidermek hakkına sahiptir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yeter ki bu hakkın kullanımı alıcı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makul olmayan zahmete veya masrafa yol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açmasın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Bununla birlikte alıcının bu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Antlaşmaya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uygun olarak tazminat talep etme hakkı saklıdır. </a:t>
            </a:r>
          </a:p>
          <a:p>
            <a:pPr algn="just"/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5470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5C63CB2-5055-0D4A-A6F4-290C4BDDD5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Ayıba Karşı Tekeffül Yükümlülüğü</a:t>
            </a:r>
            <a:b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E630541-512E-3E4B-9F9C-6FD9ED7BAF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Madde 35 </a:t>
            </a:r>
          </a:p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 Satıcı, </a:t>
            </a:r>
            <a:r>
              <a:rPr lang="tr-TR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miktarı, kalitesi ve </a:t>
            </a:r>
            <a:r>
              <a:rPr lang="tr-TR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türu</a:t>
            </a:r>
            <a:r>
              <a:rPr lang="tr-TR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tr-TR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sözleşmede</a:t>
            </a:r>
            <a:r>
              <a:rPr lang="tr-TR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öngörülen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malları, </a:t>
            </a:r>
            <a:r>
              <a:rPr lang="tr-TR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sözleşmede</a:t>
            </a:r>
            <a:r>
              <a:rPr lang="tr-TR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belirtilen paket veya muhafaza </a:t>
            </a:r>
            <a:r>
              <a:rPr lang="tr-TR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içinde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teslim etmek zorundadır. (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Karş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TBK)</a:t>
            </a:r>
          </a:p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(2) Taraflarca aksi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kararlaştırılmadığı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takdirde, mallar ancak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aşağıdaki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hallerde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sözleşmeye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uygun sayılırlar: ,</a:t>
            </a:r>
          </a:p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(a) aynı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türden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malların mutat olarak tahsis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edildiği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kullanım amacına uygun iseler; </a:t>
            </a:r>
          </a:p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(b)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sözleşmenin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kurulması esnasında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açıkça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veya zımnen satıcıya bildirilen her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türlu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özel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kullanım amacına uygun iseler;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meğerki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koşullardan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alıcının, satıcının bilgisine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değerlendirmesine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güvenmediği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veya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güvenmesinin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makul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olmadığı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anlaşılsın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(c) satıcının alıcıya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örnek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veya model olarak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sunduğu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malların kalitesine sahip iseler;</a:t>
            </a:r>
            <a:b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(d) ilgili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türden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mallar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mutat sayılan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şekilde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veya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böyle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mutat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şeklin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var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olmadığı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hallerde, malın muhafazası ve korunmasına uygun olan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şekilde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paketlenmis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iseler.</a:t>
            </a:r>
            <a:b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(3) Alıcının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sözleşmenin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kurulması anında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bildiği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veya bilmemesinin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mümkün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olmadığı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sözleşmeye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aykırılıklardan satıcı, fıkra 2'nin (a) ilâ (d)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bendleri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çerçevesinde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sorumlu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değildir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9533641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">
  <a:themeElements>
    <a:clrScheme name="Galeri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{296DF0A4-A94C-E343-BB22-F21D446BE864}tf10001119</Template>
  <TotalTime>200</TotalTime>
  <Words>3788</Words>
  <Application>Microsoft Macintosh PowerPoint</Application>
  <PresentationFormat>Geniş ekran</PresentationFormat>
  <Paragraphs>132</Paragraphs>
  <Slides>24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24</vt:i4>
      </vt:variant>
    </vt:vector>
  </HeadingPairs>
  <TitlesOfParts>
    <vt:vector size="28" baseType="lpstr">
      <vt:lpstr>Arial</vt:lpstr>
      <vt:lpstr>Gill Sans MT</vt:lpstr>
      <vt:lpstr>Times New Roman</vt:lpstr>
      <vt:lpstr>Galeri</vt:lpstr>
      <vt:lpstr>ANKARA ÜNİVERSİTESİ HUKUK FAKÜLTESİ – MİLLETLERARASI SÖZLESMELER ve TİCARET HUKUKU  </vt:lpstr>
      <vt:lpstr>SATICININ YÜKÜMLÜLÜKLERİ</vt:lpstr>
      <vt:lpstr>Malları Teslim Yükümlülüğü </vt:lpstr>
      <vt:lpstr>Malları Teslim Yükümlülüğü </vt:lpstr>
      <vt:lpstr>Malları Teslim Yükümlülüğü</vt:lpstr>
      <vt:lpstr>Malları Teslim Yükümlülüğü</vt:lpstr>
      <vt:lpstr>Mülkiyeti Geçirme Yükümlülüğü </vt:lpstr>
      <vt:lpstr>Mala İlişkin Belgeleri Verme Yükümlülüğü </vt:lpstr>
      <vt:lpstr>Ayıba Karşı Tekeffül Yükümlülüğü </vt:lpstr>
      <vt:lpstr>Ayıba Karşı Tekeffül Yükümlülüğü </vt:lpstr>
      <vt:lpstr>Ayıba Karşı Tekeffül Yükümlülüğü </vt:lpstr>
      <vt:lpstr>Ayıba Karşı Tekeffül Yükümlülüğü</vt:lpstr>
      <vt:lpstr>Ayıba Karşı Tekeffül Yükümlülüğü</vt:lpstr>
      <vt:lpstr>Ayıba Karşı Tekeffül Yükümlülüğü </vt:lpstr>
      <vt:lpstr>Satıcının sözleşmeyi ihlâli hâlinde alıcının hakları</vt:lpstr>
      <vt:lpstr>Aynen İfa Talebi  </vt:lpstr>
      <vt:lpstr>Aynen İfa Talebi</vt:lpstr>
      <vt:lpstr>Ayıplı Mallar Yerine Yenilerinin Talebi  </vt:lpstr>
      <vt:lpstr>Ayıbın Giderilmesi Talebi  </vt:lpstr>
      <vt:lpstr>Semenin İndirilmesi Talebi </vt:lpstr>
      <vt:lpstr>Sözleşmeden Dönme </vt:lpstr>
      <vt:lpstr>Sözleşmeden Dönme</vt:lpstr>
      <vt:lpstr>Sözleşmeden Dönme</vt:lpstr>
      <vt:lpstr>Sözleşmeden Dönme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ÜNİVERSİTESİ HUKUK FAKÜLTESİ – MİLLETLERARASI SÖZLESMELER ve TİCARET HUKUKU  </dc:title>
  <dc:creator>Merve Yener</dc:creator>
  <cp:lastModifiedBy>Merve Yener</cp:lastModifiedBy>
  <cp:revision>16</cp:revision>
  <dcterms:created xsi:type="dcterms:W3CDTF">2020-07-06T16:31:40Z</dcterms:created>
  <dcterms:modified xsi:type="dcterms:W3CDTF">2020-07-08T15:00:58Z</dcterms:modified>
</cp:coreProperties>
</file>