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2"/>
  </p:notesMasterIdLst>
  <p:handoutMasterIdLst>
    <p:handoutMasterId r:id="rId13"/>
  </p:handoutMasterIdLst>
  <p:sldIdLst>
    <p:sldId id="668" r:id="rId4"/>
    <p:sldId id="607" r:id="rId5"/>
    <p:sldId id="693" r:id="rId6"/>
    <p:sldId id="669" r:id="rId7"/>
    <p:sldId id="691" r:id="rId8"/>
    <p:sldId id="692" r:id="rId9"/>
    <p:sldId id="688" r:id="rId10"/>
    <p:sldId id="673"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4" d="100"/>
          <a:sy n="84" d="100"/>
        </p:scale>
        <p:origin x="1638" y="5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26.2.2020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2/26/2020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406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GAYRİMENKUL VE VARLIK </a:t>
            </a:r>
            <a:r>
              <a:rPr lang="tr-TR" sz="3200" b="1" dirty="0" smtClean="0">
                <a:latin typeface="Arial" panose="020B0604020202020204" pitchFamily="34" charset="0"/>
                <a:cs typeface="Arial" panose="020B0604020202020204" pitchFamily="34" charset="0"/>
              </a:rPr>
              <a:t>ANALİZLERİ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II</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332145" y="4213180"/>
            <a:ext cx="8479708" cy="1569660"/>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Prof. Dr. </a:t>
            </a:r>
            <a:r>
              <a:rPr lang="en-US" sz="1600" b="1" dirty="0">
                <a:latin typeface="Arial" panose="020B0604020202020204" pitchFamily="34" charset="0"/>
                <a:ea typeface="Times New Roman" panose="02020603050405020304" pitchFamily="18" charset="0"/>
                <a:cs typeface="Arial" panose="020B0604020202020204" pitchFamily="34" charset="0"/>
              </a:rPr>
              <a:t>Harun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b="1" dirty="0" err="1" smtClean="0">
                <a:latin typeface="Arial" panose="020B0604020202020204" pitchFamily="34" charset="0"/>
                <a:ea typeface="Times New Roman" panose="02020603050405020304" pitchFamily="18" charset="0"/>
                <a:cs typeface="Arial" panose="020B0604020202020204" pitchFamily="34" charset="0"/>
              </a:rPr>
              <a:t>Prof.Dr</a:t>
            </a:r>
            <a:r>
              <a:rPr lang="tr-TR" sz="1600" b="1" dirty="0" smtClean="0">
                <a:latin typeface="Arial" panose="020B0604020202020204" pitchFamily="34" charset="0"/>
                <a:ea typeface="Times New Roman" panose="02020603050405020304" pitchFamily="18" charset="0"/>
                <a:cs typeface="Arial" panose="020B0604020202020204" pitchFamily="34" charset="0"/>
              </a:rPr>
              <a:t>. Nihan ÖZDEMİR SÖNMEZ</a:t>
            </a:r>
          </a:p>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 Yeşim TANRIVERMİŞ</a:t>
            </a:r>
          </a:p>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 Erol DEMİR</a:t>
            </a:r>
          </a:p>
          <a:p>
            <a:pPr algn="ctr">
              <a:spcAft>
                <a:spcPts val="0"/>
              </a:spcAft>
            </a:pPr>
            <a:r>
              <a:rPr lang="tr-TR" sz="1600" b="1" dirty="0" err="1" smtClean="0">
                <a:latin typeface="Arial" panose="020B0604020202020204" pitchFamily="34" charset="0"/>
                <a:ea typeface="Times New Roman" panose="02020603050405020304" pitchFamily="18" charset="0"/>
                <a:cs typeface="Arial" panose="020B0604020202020204" pitchFamily="34" charset="0"/>
              </a:rPr>
              <a:t>Öğr</a:t>
            </a:r>
            <a:r>
              <a:rPr lang="tr-TR" sz="1600" b="1" dirty="0" smtClean="0">
                <a:latin typeface="Arial" panose="020B0604020202020204" pitchFamily="34" charset="0"/>
                <a:ea typeface="Times New Roman" panose="02020603050405020304" pitchFamily="18" charset="0"/>
                <a:cs typeface="Arial" panose="020B0604020202020204" pitchFamily="34" charset="0"/>
              </a:rPr>
              <a:t>. Görevlisi Md </a:t>
            </a:r>
            <a:r>
              <a:rPr lang="tr-TR" sz="1600" b="1" dirty="0" err="1" smtClean="0">
                <a:latin typeface="Arial" panose="020B0604020202020204" pitchFamily="34" charset="0"/>
                <a:ea typeface="Times New Roman" panose="02020603050405020304" pitchFamily="18" charset="0"/>
                <a:cs typeface="Arial" panose="020B0604020202020204" pitchFamily="34" charset="0"/>
              </a:rPr>
              <a:t>Moynul</a:t>
            </a:r>
            <a:r>
              <a:rPr lang="tr-TR" sz="1600" b="1" dirty="0" smtClean="0">
                <a:latin typeface="Arial" panose="020B0604020202020204" pitchFamily="34" charset="0"/>
                <a:ea typeface="Times New Roman" panose="02020603050405020304" pitchFamily="18" charset="0"/>
                <a:cs typeface="Arial" panose="020B0604020202020204" pitchFamily="34" charset="0"/>
              </a:rPr>
              <a:t> AHSAN</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ikdörtgen 10"/>
          <p:cNvSpPr/>
          <p:nvPr/>
        </p:nvSpPr>
        <p:spPr>
          <a:xfrm>
            <a:off x="799098" y="1228397"/>
            <a:ext cx="7976912" cy="2591479"/>
          </a:xfrm>
          <a:prstGeom prst="rect">
            <a:avLst/>
          </a:prstGeom>
        </p:spPr>
        <p:txBody>
          <a:bodyPr wrap="square">
            <a:spAutoFit/>
          </a:bodyPr>
          <a:lstStyle/>
          <a:p>
            <a:pPr marL="0" lvl="1" algn="ctr">
              <a:spcBef>
                <a:spcPct val="20000"/>
              </a:spcBef>
              <a:buClr>
                <a:schemeClr val="tx1">
                  <a:lumMod val="95000"/>
                  <a:lumOff val="5000"/>
                </a:schemeClr>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tx1">
                  <a:lumMod val="95000"/>
                  <a:lumOff val="5000"/>
                </a:schemeClr>
              </a:buClr>
            </a:pPr>
            <a:r>
              <a:rPr lang="tr-TR" sz="2800" b="1" dirty="0">
                <a:latin typeface="Arial" panose="020B0604020202020204" pitchFamily="34" charset="0"/>
                <a:cs typeface="Arial" panose="020B0604020202020204" pitchFamily="34" charset="0"/>
              </a:rPr>
              <a:t>4</a:t>
            </a:r>
            <a:r>
              <a:rPr lang="tr-TR" sz="2800" b="1" dirty="0" smtClean="0">
                <a:latin typeface="Arial" panose="020B0604020202020204" pitchFamily="34" charset="0"/>
                <a:cs typeface="Arial" panose="020B0604020202020204" pitchFamily="34" charset="0"/>
              </a:rPr>
              <a:t>. </a:t>
            </a:r>
            <a:r>
              <a:rPr lang="tr-TR" sz="2800" b="1" dirty="0" smtClean="0">
                <a:latin typeface="Arial" panose="020B0604020202020204" pitchFamily="34" charset="0"/>
                <a:cs typeface="Arial" panose="020B0604020202020204" pitchFamily="34" charset="0"/>
              </a:rPr>
              <a:t>HAFTA</a:t>
            </a: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Gayrimenkul ve Varlık Değerlemesi</a:t>
            </a:r>
            <a:endParaRPr lang="en-US" sz="2400" b="1" dirty="0"/>
          </a:p>
        </p:txBody>
      </p:sp>
    </p:spTree>
    <p:extLst>
      <p:ext uri="{BB962C8B-B14F-4D97-AF65-F5344CB8AC3E}">
        <p14:creationId xmlns:p14="http://schemas.microsoft.com/office/powerpoint/2010/main" val="36844910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algn="just">
              <a:buClr>
                <a:srgbClr val="0000CC"/>
              </a:buClr>
            </a:pPr>
            <a:endParaRPr lang="tr-TR" sz="1600" b="1" dirty="0" smtClean="0"/>
          </a:p>
          <a:p>
            <a:pPr algn="just">
              <a:buClr>
                <a:srgbClr val="0000CC"/>
              </a:buClr>
            </a:pPr>
            <a:endParaRPr lang="tr-TR" sz="1600" b="1" dirty="0" smtClean="0"/>
          </a:p>
          <a:p>
            <a:pPr marL="0" indent="0" algn="just">
              <a:buClr>
                <a:srgbClr val="0000CC"/>
              </a:buClr>
              <a:buNone/>
            </a:pPr>
            <a:r>
              <a:rPr lang="tr-TR" sz="1600" b="1" dirty="0"/>
              <a:t>Gayrimenkul: </a:t>
            </a:r>
            <a:r>
              <a:rPr lang="tr-TR" sz="1600" dirty="0"/>
              <a:t>22/11/2001 tarih ve 4721 sayılı Türk Medeni Kanununun 704 üncü maddesi çerçevesinde taşınmaz mülkiyeti kapsamına giren arazi, tapu kütüğünde ayrı sayfaya kaydedilen bağımsız ve sürekli haklar ile kat mülkiyeti kütüğüne kayıtlı bağımsız bölümlerden oluşmaktadır. </a:t>
            </a:r>
            <a:endParaRPr lang="tr-TR" sz="1600" dirty="0" smtClean="0"/>
          </a:p>
          <a:p>
            <a:pPr marL="0" indent="0" algn="just">
              <a:buClr>
                <a:srgbClr val="0000CC"/>
              </a:buClr>
              <a:buNone/>
            </a:pPr>
            <a:endParaRPr lang="tr-TR" sz="1600" dirty="0" smtClean="0"/>
          </a:p>
          <a:p>
            <a:pPr marL="0" indent="0" algn="just">
              <a:buClr>
                <a:srgbClr val="0000CC"/>
              </a:buClr>
              <a:buNone/>
            </a:pPr>
            <a:r>
              <a:rPr lang="tr-TR" sz="1600" b="1" dirty="0" smtClean="0"/>
              <a:t>Gayrimenkul </a:t>
            </a:r>
            <a:r>
              <a:rPr lang="tr-TR" sz="1600" b="1" dirty="0"/>
              <a:t>Değerleme: </a:t>
            </a:r>
            <a:r>
              <a:rPr lang="tr-TR" sz="1600" dirty="0"/>
              <a:t>Bir gayrimenkulün, gayrimenkul projesinin veya bir gayrimenkule bağlı hak ve faydaların belli bir tarihteki muhtemel değerinin bağımsız ve tarafsız olarak takdirini kapsar. </a:t>
            </a:r>
            <a:endParaRPr lang="tr-TR" sz="1600" dirty="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 ve Varlık Değerlemesi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6226309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algn="just">
              <a:buClr>
                <a:srgbClr val="0000CC"/>
              </a:buClr>
            </a:pPr>
            <a:endParaRPr lang="tr-TR" sz="1600" b="1" dirty="0" smtClean="0"/>
          </a:p>
          <a:p>
            <a:pPr marL="0" indent="0" algn="just">
              <a:buClr>
                <a:srgbClr val="0000CC"/>
              </a:buClr>
              <a:buNone/>
            </a:pPr>
            <a:endParaRPr lang="tr-TR" sz="1600" b="1" dirty="0" smtClean="0"/>
          </a:p>
          <a:p>
            <a:pPr algn="just">
              <a:buClr>
                <a:srgbClr val="0000CC"/>
              </a:buClr>
            </a:pPr>
            <a:r>
              <a:rPr lang="tr-TR" sz="1600" dirty="0"/>
              <a:t>Değerleme teorisinin </a:t>
            </a:r>
            <a:r>
              <a:rPr lang="tr-TR" sz="1600" dirty="0" smtClean="0"/>
              <a:t>kapsamı çok </a:t>
            </a:r>
            <a:r>
              <a:rPr lang="tr-TR" sz="1600" dirty="0"/>
              <a:t>geniş olup, değerleme uzmanlarına gelişmiş ülkelerde hemen hemen </a:t>
            </a:r>
            <a:r>
              <a:rPr lang="tr-TR" sz="1600" b="1" dirty="0"/>
              <a:t>bütün taşınmaz, taşınır, </a:t>
            </a:r>
            <a:r>
              <a:rPr lang="tr-TR" sz="1600" b="1" dirty="0" err="1"/>
              <a:t>gayrimaddi</a:t>
            </a:r>
            <a:r>
              <a:rPr lang="tr-TR" sz="1600" b="1" dirty="0"/>
              <a:t> varlıklar ile sanat eserleri ve antikalar dahil bütün malların, sınırlı ayni haklar ile telif hakları </a:t>
            </a:r>
            <a:r>
              <a:rPr lang="tr-TR" sz="1600" dirty="0"/>
              <a:t>gibi fikri mülkiyet haklarının değerleme işlemlerinde görev verilmektedir. Sermaye Piyasası Mevzuatı uyarınca değerleme şirketleri; gayrimenkul, gayrimenkul projesi veya bir gayrimenkule bağlı hak ve faydaların belli bir tarihteki muhtemel değerini bağımsız ve tarafsız olarak tespit etmekle görevli uzman hizmet kurumları olarak tanımlanabilir. </a:t>
            </a:r>
            <a:endParaRPr lang="tr-TR" sz="1600" dirty="0" smtClean="0"/>
          </a:p>
          <a:p>
            <a:pPr algn="just">
              <a:buClr>
                <a:srgbClr val="0000CC"/>
              </a:buClr>
            </a:pPr>
            <a:endParaRPr lang="tr-TR" sz="1600" dirty="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 ve Varlık Değerlemesi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0157493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marL="0" indent="0" algn="just">
              <a:buClr>
                <a:srgbClr val="0000CC"/>
              </a:buClr>
              <a:buNone/>
            </a:pPr>
            <a:endParaRPr lang="tr-TR" sz="1600" b="1" dirty="0" smtClean="0"/>
          </a:p>
          <a:p>
            <a:pPr marL="0" indent="0" algn="just">
              <a:buClr>
                <a:srgbClr val="0000CC"/>
              </a:buClr>
              <a:buNone/>
            </a:pPr>
            <a:endParaRPr lang="tr-TR" sz="1600" b="1" dirty="0"/>
          </a:p>
          <a:p>
            <a:pPr marL="0" indent="0" algn="just">
              <a:buClr>
                <a:srgbClr val="0000CC"/>
              </a:buClr>
              <a:buNone/>
            </a:pPr>
            <a:endParaRPr lang="tr-TR" sz="1600" b="1" dirty="0" smtClean="0"/>
          </a:p>
          <a:p>
            <a:pPr algn="just">
              <a:buClr>
                <a:srgbClr val="0000CC"/>
              </a:buClr>
            </a:pPr>
            <a:r>
              <a:rPr lang="tr-TR" sz="1600" dirty="0"/>
              <a:t>Son yıllarda </a:t>
            </a:r>
            <a:r>
              <a:rPr lang="tr-TR" sz="1600" b="1" dirty="0"/>
              <a:t>sanayi ve ticaret işletmelerinde varlık değerleme ve muhasebe amaçlı değerleme </a:t>
            </a:r>
            <a:r>
              <a:rPr lang="tr-TR" sz="1600" dirty="0"/>
              <a:t>çalışmaları da hızla gelişmekte ve birçok ülkede varlık değerleme çalışmaları, bağımsız dış denetim, kredi dereceleme ve finansman temini yönünden özel önem </a:t>
            </a:r>
            <a:r>
              <a:rPr lang="tr-TR" sz="1600" dirty="0" smtClean="0"/>
              <a:t>kazanmaktadır. </a:t>
            </a:r>
            <a:r>
              <a:rPr lang="tr-TR" sz="1600" dirty="0"/>
              <a:t>Artan kredi talebi, risk analizleri ve proje/faaliyet finansmanına yönelik taleplerin değerlendirilmesinde; işletmelerin mali yapılarının bilinmesi ve mali tabloların gerçekçi değerlere dayalı olarak hazırlanması istenmektedir. </a:t>
            </a: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ve Varlık Değerlemesi</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1479789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marL="0" indent="0" algn="just">
              <a:buClr>
                <a:srgbClr val="0000CC"/>
              </a:buClr>
              <a:buNone/>
            </a:pPr>
            <a:endParaRPr lang="tr-TR" sz="1600" b="1" dirty="0" smtClean="0"/>
          </a:p>
          <a:p>
            <a:pPr marL="0" indent="0" algn="just">
              <a:buClr>
                <a:srgbClr val="0000CC"/>
              </a:buClr>
              <a:buNone/>
            </a:pPr>
            <a:endParaRPr lang="tr-TR" sz="1600" b="1" dirty="0" smtClean="0"/>
          </a:p>
          <a:p>
            <a:pPr algn="just">
              <a:buClr>
                <a:srgbClr val="0000CC"/>
              </a:buClr>
            </a:pPr>
            <a:r>
              <a:rPr lang="tr-TR" sz="1600" dirty="0"/>
              <a:t>Dünyada değerleme çalışmaları; gayrimenkul ve şirket değerleme olmak üzere iki temel bileşene ayrılmaktadır. Ticari veya işletme değerleme çalışmasında; şirketler, kamu iktisadi teşebbüsleri ve kooperatiflerin </a:t>
            </a:r>
            <a:r>
              <a:rPr lang="tr-TR" sz="1600" b="1" dirty="0"/>
              <a:t>varlık değerleme </a:t>
            </a:r>
            <a:r>
              <a:rPr lang="tr-TR" sz="1600" dirty="0"/>
              <a:t>çalışmalarının </a:t>
            </a:r>
            <a:r>
              <a:rPr lang="tr-TR" sz="1600" b="1" dirty="0"/>
              <a:t>Türk Ticaret Kanunu ve muhasebe standartlarına</a:t>
            </a:r>
            <a:r>
              <a:rPr lang="tr-TR" sz="1600" dirty="0"/>
              <a:t> uygun olarak yapılması gerekmektedir.</a:t>
            </a:r>
            <a:r>
              <a:rPr lang="tr-TR" sz="1600" b="1" dirty="0"/>
              <a:t> 6102 sayılı Türk Ticaret Kanununun 67’inci maddesine göre</a:t>
            </a:r>
            <a:r>
              <a:rPr lang="tr-TR" sz="1600" dirty="0"/>
              <a:t>; “</a:t>
            </a:r>
            <a:r>
              <a:rPr lang="tr-TR" sz="1600" b="1" dirty="0"/>
              <a:t>envanter çıkarılırken, malvarlığı mevcudu, sondaj yöntemine göre ve genel kabul gören matematiksel-istatistiksel yöntemler </a:t>
            </a:r>
            <a:r>
              <a:rPr lang="tr-TR" sz="1600" dirty="0"/>
              <a:t>yardımı ile çeşit, miktar ve değer olarak belirlenir. </a:t>
            </a:r>
            <a:endParaRPr lang="tr-TR" sz="1600" dirty="0" smtClean="0"/>
          </a:p>
          <a:p>
            <a:pPr algn="just">
              <a:buClr>
                <a:srgbClr val="0000CC"/>
              </a:buClr>
            </a:pPr>
            <a:r>
              <a:rPr lang="tr-TR" sz="1600" dirty="0" smtClean="0"/>
              <a:t>Kullanılan </a:t>
            </a:r>
            <a:r>
              <a:rPr lang="tr-TR" sz="1600" dirty="0"/>
              <a:t>yöntem, Türkiye Muhasebe Standartlarına uygun olmalıdır. Bu şekilde düzenlenen envanterin vardığı sonuçlar, fiziksel sayım yapılmış olsaydı elde edilecek olan envanterin sonuçlarına eş düşmelidir” hükmünü amirdir. Buna göre söz konusu kanuna tabi işletmelerin varlıklarının öncelikle fiziksel sayımı yapılacak ve daha sonra muhasebe standartları ve değerleme standartlarına uygun olarak gerçeğe uygun değerleri ortaya konulacaktır.</a:t>
            </a:r>
            <a:endParaRPr lang="tr-TR" sz="1600" dirty="0"/>
          </a:p>
          <a:p>
            <a:pPr algn="just">
              <a:buClr>
                <a:srgbClr val="0000CC"/>
              </a:buClr>
            </a:pPr>
            <a:endParaRPr lang="tr-TR" sz="1600" dirty="0"/>
          </a:p>
          <a:p>
            <a:pPr marL="0" indent="0" algn="just">
              <a:lnSpc>
                <a:spcPct val="100000"/>
              </a:lnSpc>
              <a:buClr>
                <a:srgbClr val="000099"/>
              </a:buClr>
              <a:buNone/>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ve Varlık Değerlemesi</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8159969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marL="0" indent="0" algn="just">
              <a:buClr>
                <a:srgbClr val="0000CC"/>
              </a:buClr>
              <a:buNone/>
            </a:pPr>
            <a:endParaRPr lang="tr-TR" sz="1600" dirty="0" smtClean="0"/>
          </a:p>
          <a:p>
            <a:pPr algn="just">
              <a:buClr>
                <a:srgbClr val="0000CC"/>
              </a:buClr>
            </a:pPr>
            <a:r>
              <a:rPr lang="tr-TR" sz="1600" b="1" dirty="0"/>
              <a:t>Değerleme yöntemleri; </a:t>
            </a:r>
            <a:endParaRPr lang="tr-TR" sz="1600" b="1" dirty="0" smtClean="0"/>
          </a:p>
          <a:p>
            <a:pPr algn="just">
              <a:buClr>
                <a:srgbClr val="0000CC"/>
              </a:buClr>
            </a:pPr>
            <a:r>
              <a:rPr lang="tr-TR" sz="1600" b="1" dirty="0" smtClean="0"/>
              <a:t>(</a:t>
            </a:r>
            <a:r>
              <a:rPr lang="tr-TR" sz="1600" b="1" dirty="0"/>
              <a:t>i) geleneksel değerleme yöntemleri, </a:t>
            </a:r>
            <a:endParaRPr lang="tr-TR" sz="1600" b="1" dirty="0" smtClean="0"/>
          </a:p>
          <a:p>
            <a:pPr algn="just">
              <a:buClr>
                <a:srgbClr val="0000CC"/>
              </a:buClr>
            </a:pPr>
            <a:r>
              <a:rPr lang="tr-TR" sz="1600" b="1" dirty="0" smtClean="0"/>
              <a:t>(</a:t>
            </a:r>
            <a:r>
              <a:rPr lang="tr-TR" sz="1600" b="1" dirty="0"/>
              <a:t>ii) istatistiksel veya matematiksel değerleme yöntemleri </a:t>
            </a:r>
          </a:p>
          <a:p>
            <a:pPr algn="just">
              <a:buClr>
                <a:srgbClr val="0000CC"/>
              </a:buClr>
            </a:pPr>
            <a:r>
              <a:rPr lang="tr-TR" sz="1600" b="1" dirty="0" smtClean="0"/>
              <a:t>(iii</a:t>
            </a:r>
            <a:r>
              <a:rPr lang="tr-TR" sz="1600" b="1" dirty="0"/>
              <a:t>) modern/ileri değerleme yöntemleri olarak sınıflandırılabilir. </a:t>
            </a:r>
            <a:endParaRPr lang="tr-TR" sz="1600" b="1" dirty="0" smtClean="0"/>
          </a:p>
          <a:p>
            <a:pPr algn="just">
              <a:buClr>
                <a:srgbClr val="0000CC"/>
              </a:buClr>
            </a:pPr>
            <a:endParaRPr lang="tr-TR" sz="1600" dirty="0"/>
          </a:p>
          <a:p>
            <a:pPr algn="just">
              <a:buClr>
                <a:srgbClr val="0000CC"/>
              </a:buClr>
            </a:pPr>
            <a:r>
              <a:rPr lang="tr-TR" sz="1600" dirty="0" smtClean="0"/>
              <a:t>Birçok </a:t>
            </a:r>
            <a:r>
              <a:rPr lang="tr-TR" sz="1600" dirty="0"/>
              <a:t>ülkede değerleme sürecinde; uygulanması ve anlaşılmasının kolaylığı nedeni ile geleneksel değerleme yöntemleri sıklıkla tercih edilmekte ve diğer iki grup yöntem ise daha çok değerleme araştırmalarında kullanılabilmektedir. Hemen her ülkede; piyasa değeri, maliyet yaklaşımı, gelir yaklaşımı ve karma yöntemler olarak sıralanan geleneksel yöntemler uygulamada sıklıkla </a:t>
            </a:r>
            <a:r>
              <a:rPr lang="tr-TR" sz="1600" dirty="0" smtClean="0"/>
              <a:t>kullanılmaktadır (</a:t>
            </a:r>
            <a:r>
              <a:rPr lang="tr-TR" sz="1600" dirty="0" err="1" smtClean="0"/>
              <a:t>Tanrıvermiş</a:t>
            </a:r>
            <a:r>
              <a:rPr lang="tr-TR" sz="1600" dirty="0" smtClean="0"/>
              <a:t> 2006).</a:t>
            </a:r>
            <a:endParaRPr lang="tr-TR" sz="1600" dirty="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Gayrimenkul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ve Varlık Değerlemesi</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7556264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dirty="0"/>
          </a:p>
          <a:p>
            <a:pPr algn="just">
              <a:buClr>
                <a:srgbClr val="0000CC"/>
              </a:buClr>
            </a:pPr>
            <a:r>
              <a:rPr lang="tr-TR" b="1" dirty="0" smtClean="0"/>
              <a:t>Kaynaklar:</a:t>
            </a:r>
          </a:p>
          <a:p>
            <a:pPr algn="just">
              <a:buClr>
                <a:srgbClr val="0000CC"/>
              </a:buClr>
            </a:pPr>
            <a:endParaRPr lang="tr-TR" sz="1600" dirty="0" smtClean="0"/>
          </a:p>
          <a:p>
            <a:pPr algn="just">
              <a:buClr>
                <a:srgbClr val="0000CC"/>
              </a:buClr>
            </a:pPr>
            <a:r>
              <a:rPr lang="tr-TR" sz="1600" dirty="0" smtClean="0"/>
              <a:t>Ayşegül </a:t>
            </a:r>
            <a:r>
              <a:rPr lang="tr-TR" sz="1600" dirty="0"/>
              <a:t>Mengi, Ankara, İmge Yayınevi, 2007, s.11-26</a:t>
            </a:r>
            <a:r>
              <a:rPr lang="tr-TR" sz="1600" dirty="0" smtClean="0"/>
              <a:t>.</a:t>
            </a:r>
          </a:p>
          <a:p>
            <a:pPr algn="just">
              <a:buClr>
                <a:srgbClr val="0000CC"/>
              </a:buClr>
            </a:pPr>
            <a:r>
              <a:rPr lang="tr-TR" sz="1600" dirty="0"/>
              <a:t>Harun </a:t>
            </a:r>
            <a:r>
              <a:rPr lang="tr-TR" sz="1600" dirty="0" err="1"/>
              <a:t>Tanrıvermiş</a:t>
            </a:r>
            <a:r>
              <a:rPr lang="tr-TR" sz="1600" dirty="0"/>
              <a:t>, Gayrimenkul Değerleme Esasları, Lisanslama Sınavları Çalışma Kitapları, Konut Değerleme Sınavı, Gayrimenkul Değerleme Sınavı, 2006, </a:t>
            </a:r>
            <a:r>
              <a:rPr lang="tr-TR" sz="1600" dirty="0" smtClean="0"/>
              <a:t>Ankara</a:t>
            </a:r>
          </a:p>
          <a:p>
            <a:pPr algn="just">
              <a:buClr>
                <a:srgbClr val="0000CC"/>
              </a:buClr>
            </a:pPr>
            <a:r>
              <a:rPr lang="tr-TR" sz="1600" dirty="0"/>
              <a:t>Ruşen Keleş, Kentleşme Politikası, İmge Kitabevi, Ankara, 2002, s.89</a:t>
            </a:r>
            <a:r>
              <a:rPr lang="tr-TR" sz="1600" dirty="0" smtClean="0"/>
              <a:t>.</a:t>
            </a:r>
          </a:p>
          <a:p>
            <a:pPr algn="just">
              <a:buClr>
                <a:srgbClr val="0000CC"/>
              </a:buClr>
            </a:pPr>
            <a:r>
              <a:rPr lang="tr-TR" sz="1600" dirty="0" err="1" smtClean="0"/>
              <a:t>Sabrina</a:t>
            </a:r>
            <a:r>
              <a:rPr lang="tr-TR" sz="1600" dirty="0" smtClean="0"/>
              <a:t> </a:t>
            </a:r>
            <a:r>
              <a:rPr lang="tr-TR" sz="1600" dirty="0" err="1" smtClean="0"/>
              <a:t>Kayıkcı</a:t>
            </a:r>
            <a:r>
              <a:rPr lang="tr-TR" sz="1600" dirty="0" smtClean="0"/>
              <a:t>, </a:t>
            </a:r>
            <a:r>
              <a:rPr lang="tr-TR" sz="1600" dirty="0"/>
              <a:t>‘Türkiye’de Kırsal Alan </a:t>
            </a:r>
            <a:r>
              <a:rPr lang="tr-TR" sz="1600" dirty="0" smtClean="0"/>
              <a:t>Yönetimi’, Ankara Üniversitesi Sosyal Bilimler Enstitüsü, Kamu Yönetimi ve Siyaset Bilimi Anabilim Dalı, Doktora Tezi, 2009, Ankara</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694808"/>
            <a:ext cx="8517837" cy="63662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Geliştirme Analizi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 </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pic>
        <p:nvPicPr>
          <p:cNvPr id="5"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66386" y="4217891"/>
            <a:ext cx="1964531" cy="1743075"/>
          </a:xfrm>
          <a:prstGeom prst="rect">
            <a:avLst/>
          </a:prstGeom>
        </p:spPr>
      </p:pic>
    </p:spTree>
    <p:extLst>
      <p:ext uri="{BB962C8B-B14F-4D97-AF65-F5344CB8AC3E}">
        <p14:creationId xmlns:p14="http://schemas.microsoft.com/office/powerpoint/2010/main" val="320814050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25910</TotalTime>
  <Words>588</Words>
  <Application>Microsoft Office PowerPoint</Application>
  <PresentationFormat>Ekran Gösterisi (4:3)</PresentationFormat>
  <Paragraphs>71</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8</vt:i4>
      </vt:variant>
    </vt:vector>
  </HeadingPairs>
  <TitlesOfParts>
    <vt:vector size="16" baseType="lpstr">
      <vt:lpstr>ＭＳ Ｐゴシック</vt:lpstr>
      <vt:lpstr>Arial</vt:lpstr>
      <vt:lpstr>Calibri</vt:lpstr>
      <vt:lpstr>Times New Roman</vt:lpstr>
      <vt:lpstr>Wingdings</vt:lpstr>
      <vt:lpstr>ekonomi</vt:lpstr>
      <vt:lpstr>1_Rics</vt:lpstr>
      <vt:lpstr>h.t.</vt:lpstr>
      <vt:lpstr>PowerPoint Sunusu</vt:lpstr>
      <vt:lpstr>PowerPoint Sunusu</vt:lpstr>
      <vt:lpstr>  </vt:lpstr>
      <vt:lpstr>  </vt:lpstr>
      <vt:lpstr>  </vt:lpstr>
      <vt:lpstr>  </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955</cp:revision>
  <cp:lastPrinted>2016-10-24T07:53:35Z</cp:lastPrinted>
  <dcterms:created xsi:type="dcterms:W3CDTF">2016-09-18T09:35:24Z</dcterms:created>
  <dcterms:modified xsi:type="dcterms:W3CDTF">2020-02-26T11:29:42Z</dcterms:modified>
</cp:coreProperties>
</file>