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6" r:id="rId3"/>
    <p:sldId id="269" r:id="rId4"/>
    <p:sldId id="267" r:id="rId5"/>
    <p:sldId id="270" r:id="rId6"/>
    <p:sldId id="257" r:id="rId7"/>
    <p:sldId id="268"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DÜNYADA VE TÜRKİYE’DE ERKEN MÜDAHALE YAKLAŞIMLARI</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Türkiye’de </a:t>
            </a:r>
            <a:r>
              <a:rPr lang="tr-TR" dirty="0" smtClean="0"/>
              <a:t>Erken Müdahale</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a:t>Türkiye’de erken müdahalenin gelişimine bakabilmek için özel eğitim ile ilgili yasal düzenlemeleri incelemek gerekmektedir. Bununla ilgili olarak 1987 yılında yayınlanan bir genelge ile risk altında bulunan ya da tanı konmuş olan çocukların özel eğitim anaokullarında ya da anasınıflarında uyarlanmış bir program ile okul öncesi eğitim almaları ve dört-beş yaş altındaki çocukların ailelerinin de rehberlik hizmeti almaları gerektiği belirtilmiştir. 1997 yılında kabul edilen kararname ile okul öncesi eğitim zorunlu kılınmış olup, çocuğa </a:t>
            </a:r>
            <a:r>
              <a:rPr lang="tr-TR" dirty="0" smtClean="0"/>
              <a:t>verilecek hizmetlerde aile ile işbirliği yapılmasına yönelik maddeler de yer almaktadır. </a:t>
            </a:r>
            <a:endParaRPr lang="tr-TR" dirty="0"/>
          </a:p>
        </p:txBody>
      </p:sp>
    </p:spTree>
    <p:extLst>
      <p:ext uri="{BB962C8B-B14F-4D97-AF65-F5344CB8AC3E}">
        <p14:creationId xmlns:p14="http://schemas.microsoft.com/office/powerpoint/2010/main" val="2631802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r>
              <a:rPr lang="tr-TR" dirty="0"/>
              <a:t>2005 yılında çıkarılan yasa ile gelişim riski bulunan ve özel gereksinimli çocukların sosyal hakları, güvenliği, eğitim ve iş alanındaki hakları da güvenceli hale getirilmiştir. 2009’da düzenlenen Özel Eğitim Hizmetleri Yönetmeliği ile tanılama-değerlendirme-yerleştirme aşamaları, bu aşamalarda aile ile yapılacak işbirlikleri, evde ve kurumda destekleme ve bilgilendirme çalışmaları, kaynaştırma eğitimi gibi konularda uygulamaya dönük süreçler açıklanmıştır. Türkiye’de erken müdahale hizmetleri bu kanun ve hüküm çerçeveleri içinde uygulanmaya çalışılmaktadır (Diken, </a:t>
            </a:r>
            <a:r>
              <a:rPr lang="tr-TR" dirty="0" err="1"/>
              <a:t>t.y</a:t>
            </a:r>
            <a:r>
              <a:rPr lang="tr-TR" dirty="0"/>
              <a:t>.; Er-Sabuncuoğlu ve Diken, 2010’dan akt. Aksu, 2019</a:t>
            </a:r>
            <a:r>
              <a:rPr lang="tr-TR" dirty="0" smtClean="0"/>
              <a:t>).</a:t>
            </a:r>
            <a:endParaRPr lang="tr-TR" dirty="0"/>
          </a:p>
        </p:txBody>
      </p:sp>
    </p:spTree>
    <p:extLst>
      <p:ext uri="{BB962C8B-B14F-4D97-AF65-F5344CB8AC3E}">
        <p14:creationId xmlns:p14="http://schemas.microsoft.com/office/powerpoint/2010/main" val="2048755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t>Erken müdahalenin, özellikle bebeklik ve ilk çocukluk döneminde en önemli önleme ve destek programı olarak ele alınması gerekmektedir. Ancak Türkiye’de bebeklik ve ilk çocukluk döneminde gelişimsel değerlendirme ve izlemin zorunlu olarak yapılmaması ve çocukların okul öncesi eğitimden geç yararlanmaya başlamaları nedeniyle erken müdahale programlarına da geç başlanmaktadır. </a:t>
            </a:r>
          </a:p>
        </p:txBody>
      </p:sp>
    </p:spTree>
    <p:extLst>
      <p:ext uri="{BB962C8B-B14F-4D97-AF65-F5344CB8AC3E}">
        <p14:creationId xmlns:p14="http://schemas.microsoft.com/office/powerpoint/2010/main" val="819010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a:t>Türkiye’de yürütülen erken müdahale programlarında üzerinde durulması gereken bir nokta da ev ziyaretleridir. Dünya’da uygulanan erken müdahale programlarında farklı disiplinler ile çalışma, aile ile işbirliği içinde olma ve ev ziyaretleri ön plana çıkmakta, dolayısıyla uygulanan erken müdahale programlarının olumlu etkileri artmaktadır. Bu doğrultuda Türkiye’de özellikle bebeklik ve ilk çocukluk dönemine yönelik erken müdahale programlarının etkin olmasına ilişkin yasal düzenlemelerin oluşturulması gerekmektedir (Aksu, 2019</a:t>
            </a:r>
            <a:r>
              <a:rPr lang="tr-TR" dirty="0" smtClean="0"/>
              <a:t>).</a:t>
            </a:r>
            <a:endParaRPr lang="tr-TR" dirty="0"/>
          </a:p>
        </p:txBody>
      </p:sp>
    </p:spTree>
    <p:extLst>
      <p:ext uri="{BB962C8B-B14F-4D97-AF65-F5344CB8AC3E}">
        <p14:creationId xmlns:p14="http://schemas.microsoft.com/office/powerpoint/2010/main" val="4050043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Türkiye’de Uygulanmış Bazı Erken Müdahale Programları</a:t>
            </a:r>
            <a:endParaRPr lang="tr-TR" dirty="0"/>
          </a:p>
        </p:txBody>
      </p:sp>
      <p:sp>
        <p:nvSpPr>
          <p:cNvPr id="3" name="İçerik Yer Tutucusu 2"/>
          <p:cNvSpPr>
            <a:spLocks noGrp="1"/>
          </p:cNvSpPr>
          <p:nvPr>
            <p:ph idx="1"/>
          </p:nvPr>
        </p:nvSpPr>
        <p:spPr/>
        <p:txBody>
          <a:bodyPr>
            <a:normAutofit lnSpcReduction="10000"/>
          </a:bodyPr>
          <a:lstStyle/>
          <a:p>
            <a:r>
              <a:rPr lang="tr-TR" dirty="0" err="1" smtClean="0"/>
              <a:t>Portage</a:t>
            </a:r>
            <a:r>
              <a:rPr lang="tr-TR" dirty="0" smtClean="0"/>
              <a:t> Programı (</a:t>
            </a:r>
            <a:r>
              <a:rPr lang="tr-TR" dirty="0" err="1" smtClean="0"/>
              <a:t>Portage</a:t>
            </a:r>
            <a:r>
              <a:rPr lang="tr-TR" dirty="0" smtClean="0"/>
              <a:t> Project)</a:t>
            </a:r>
          </a:p>
          <a:p>
            <a:r>
              <a:rPr lang="tr-TR" dirty="0" smtClean="0"/>
              <a:t>Küçük Adımlar Erken Müdahale Programı (Small </a:t>
            </a:r>
            <a:r>
              <a:rPr lang="tr-TR" dirty="0" err="1" smtClean="0"/>
              <a:t>Steps</a:t>
            </a:r>
            <a:r>
              <a:rPr lang="tr-TR" dirty="0" smtClean="0"/>
              <a:t> Early </a:t>
            </a:r>
            <a:r>
              <a:rPr lang="tr-TR" dirty="0" err="1" smtClean="0"/>
              <a:t>İntervention</a:t>
            </a:r>
            <a:r>
              <a:rPr lang="tr-TR" dirty="0" smtClean="0"/>
              <a:t> Program)</a:t>
            </a:r>
          </a:p>
          <a:p>
            <a:r>
              <a:rPr lang="tr-TR" dirty="0" smtClean="0"/>
              <a:t>PİKOLO: </a:t>
            </a:r>
            <a:r>
              <a:rPr lang="tr-TR" dirty="0" err="1" smtClean="0"/>
              <a:t>Ebevey</a:t>
            </a:r>
            <a:r>
              <a:rPr lang="tr-TR" dirty="0" smtClean="0"/>
              <a:t>-çocuk Etkileşimi Gözlem Formu</a:t>
            </a:r>
          </a:p>
          <a:p>
            <a:r>
              <a:rPr lang="tr-TR" dirty="0" smtClean="0"/>
              <a:t>ETEÇOM (Etkileşim Temelli Erken Çocuklukta Müdahale Programı)</a:t>
            </a:r>
          </a:p>
          <a:p>
            <a:r>
              <a:rPr lang="tr-TR" dirty="0" smtClean="0"/>
              <a:t>Anne Eğitim Programı (AEP)</a:t>
            </a:r>
          </a:p>
          <a:p>
            <a:r>
              <a:rPr lang="tr-TR" dirty="0" err="1" smtClean="0"/>
              <a:t>Nöroplay</a:t>
            </a:r>
            <a:r>
              <a:rPr lang="tr-TR" dirty="0" smtClean="0"/>
              <a:t> Erken Müdahale Programı</a:t>
            </a:r>
          </a:p>
          <a:p>
            <a:endParaRPr lang="tr-TR" dirty="0"/>
          </a:p>
          <a:p>
            <a:endParaRPr lang="tr-TR" dirty="0"/>
          </a:p>
        </p:txBody>
      </p:sp>
    </p:spTree>
    <p:extLst>
      <p:ext uri="{BB962C8B-B14F-4D97-AF65-F5344CB8AC3E}">
        <p14:creationId xmlns:p14="http://schemas.microsoft.com/office/powerpoint/2010/main" val="2589219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Aksu, Ş. S. (2019). Bebeklik ve </a:t>
            </a:r>
            <a:r>
              <a:rPr lang="tr-TR" dirty="0" smtClean="0"/>
              <a:t>Çocukluk </a:t>
            </a:r>
            <a:r>
              <a:rPr lang="tr-TR" dirty="0"/>
              <a:t>Döneminde </a:t>
            </a:r>
            <a:r>
              <a:rPr lang="tr-TR" dirty="0" smtClean="0"/>
              <a:t>Erken Müdahale. </a:t>
            </a:r>
            <a:r>
              <a:rPr lang="tr-TR" dirty="0"/>
              <a:t>Bebeklik ve Çocukluk Döneminde Normal ve Atipik Gelişim dersi içinde. İstanbul Üniversitesi Açık ve Uzaktan Eğitim Fakültesi Uzaktan </a:t>
            </a:r>
            <a:r>
              <a:rPr lang="tr-TR" dirty="0" err="1"/>
              <a:t>Önlisans</a:t>
            </a:r>
            <a:r>
              <a:rPr lang="tr-TR" dirty="0"/>
              <a:t> Eğitimi Çocuk Gelişimi Bölümü.</a:t>
            </a:r>
          </a:p>
          <a:p>
            <a:pPr algn="just"/>
            <a:r>
              <a:rPr lang="tr-TR" dirty="0" smtClean="0"/>
              <a:t>Yıldız </a:t>
            </a:r>
            <a:r>
              <a:rPr lang="tr-TR" dirty="0"/>
              <a:t>Bıçakçı, M., Dursun, Ş. S.  ve Emre Bolatbaş, E. </a:t>
            </a:r>
            <a:r>
              <a:rPr lang="tr-TR" dirty="0" smtClean="0"/>
              <a:t>(2018). “</a:t>
            </a:r>
            <a:r>
              <a:rPr lang="tr-TR" dirty="0"/>
              <a:t>Erken Müdahale Hizmetleri”, Erken Müdahale, ed. P. Bayhan, 84-102, Hedef Cs Yayınları, Ankara, </a:t>
            </a:r>
            <a:r>
              <a:rPr lang="tr-TR" dirty="0" smtClean="0"/>
              <a:t>ISBN</a:t>
            </a:r>
            <a:r>
              <a:rPr lang="tr-TR" dirty="0"/>
              <a:t>: </a:t>
            </a:r>
            <a:r>
              <a:rPr lang="tr-TR" dirty="0" smtClean="0"/>
              <a:t>978-605-9877-72-5.</a:t>
            </a:r>
            <a:endParaRPr lang="tr-TR" dirty="0"/>
          </a:p>
        </p:txBody>
      </p:sp>
    </p:spTree>
    <p:extLst>
      <p:ext uri="{BB962C8B-B14F-4D97-AF65-F5344CB8AC3E}">
        <p14:creationId xmlns:p14="http://schemas.microsoft.com/office/powerpoint/2010/main" val="184106404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12</TotalTime>
  <Words>448</Words>
  <Application>Microsoft Office PowerPoint</Application>
  <PresentationFormat>Ekran Gösterisi (4:3)</PresentationFormat>
  <Paragraphs>17</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Raptiye</vt:lpstr>
      <vt:lpstr>DÜNYADA VE TÜRKİYE’DE ERKEN MÜDAHALE YAKLAŞIMLARI</vt:lpstr>
      <vt:lpstr>Türkiye’de Erken Müdahale</vt:lpstr>
      <vt:lpstr>PowerPoint Sunusu</vt:lpstr>
      <vt:lpstr>PowerPoint Sunusu</vt:lpstr>
      <vt:lpstr>PowerPoint Sunusu</vt:lpstr>
      <vt:lpstr>Türkiye’de Uygulanmış Bazı Erken Müdahale Programları</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11</cp:revision>
  <dcterms:created xsi:type="dcterms:W3CDTF">2021-04-10T13:29:01Z</dcterms:created>
  <dcterms:modified xsi:type="dcterms:W3CDTF">2021-04-15T05:09:35Z</dcterms:modified>
</cp:coreProperties>
</file>