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6" r:id="rId3"/>
    <p:sldId id="275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26.3.2018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572149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000" b="1" dirty="0" smtClean="0"/>
              <a:t>Yeterlilik</a:t>
            </a:r>
          </a:p>
          <a:p>
            <a:pPr marL="0" indent="0" algn="just">
              <a:buNone/>
            </a:pPr>
            <a:endParaRPr lang="tr-TR" sz="2000" b="1" dirty="0"/>
          </a:p>
          <a:p>
            <a:pPr marL="0" indent="0" algn="just">
              <a:buNone/>
            </a:pPr>
            <a:r>
              <a:rPr lang="tr-TR" sz="2000" dirty="0"/>
              <a:t>"Yeterlilik" kavramı, nesnel bilgi içerikli metinlerin </a:t>
            </a:r>
            <a:r>
              <a:rPr lang="tr-TR" sz="2000" dirty="0" smtClean="0"/>
              <a:t>çevirisinde sağlıklı </a:t>
            </a:r>
            <a:r>
              <a:rPr lang="tr-TR" sz="2000" dirty="0"/>
              <a:t>bir ölçüt olabilirse de, sanat nitelikli metinlerin </a:t>
            </a:r>
            <a:r>
              <a:rPr lang="tr-TR" sz="2000" dirty="0" smtClean="0"/>
              <a:t>çevirisinde olamaz</a:t>
            </a:r>
            <a:r>
              <a:rPr lang="tr-TR" sz="2000" dirty="0"/>
              <a:t>. Gerçekte, yeterliliğin belirleyici özelliği, </a:t>
            </a:r>
            <a:r>
              <a:rPr lang="tr-TR" sz="2000" dirty="0" smtClean="0"/>
              <a:t>kolay anlaşılırlıktır</a:t>
            </a:r>
            <a:r>
              <a:rPr lang="tr-TR" sz="2000" dirty="0"/>
              <a:t>. Özgün metnin </a:t>
            </a:r>
            <a:r>
              <a:rPr lang="tr-TR" sz="2000" dirty="0" smtClean="0"/>
              <a:t>aktarılışında </a:t>
            </a:r>
            <a:r>
              <a:rPr lang="tr-TR" sz="2000" dirty="0"/>
              <a:t>anlam, sözdizimi, </a:t>
            </a:r>
            <a:r>
              <a:rPr lang="tr-TR" sz="2000" dirty="0" smtClean="0"/>
              <a:t>dil kullanımı </a:t>
            </a:r>
            <a:r>
              <a:rPr lang="tr-TR" sz="2000" dirty="0"/>
              <a:t>açısından </a:t>
            </a:r>
            <a:r>
              <a:rPr lang="tr-TR" sz="2000" dirty="0" smtClean="0"/>
              <a:t>göstergelerin</a:t>
            </a:r>
            <a:endParaRPr lang="tr-TR" sz="2000" dirty="0"/>
          </a:p>
          <a:p>
            <a:pPr marL="0" indent="0" algn="just">
              <a:buNone/>
            </a:pPr>
            <a:r>
              <a:rPr lang="tr-TR" sz="2000" dirty="0"/>
              <a:t>a) Metindeki bilginin amacına göre</a:t>
            </a:r>
          </a:p>
          <a:p>
            <a:pPr marL="0" indent="0" algn="just">
              <a:buNone/>
            </a:pPr>
            <a:r>
              <a:rPr lang="tr-TR" sz="2000" dirty="0"/>
              <a:t>b) Okur topluluğunun düzeyine göre</a:t>
            </a:r>
          </a:p>
          <a:p>
            <a:pPr marL="0" indent="0" algn="just">
              <a:buNone/>
            </a:pPr>
            <a:r>
              <a:rPr lang="tr-TR" sz="2000" dirty="0"/>
              <a:t>seçilmesi, yeterli çevirilerin ortaya çıkmasını sağlayabilir. </a:t>
            </a:r>
            <a:r>
              <a:rPr lang="tr-TR" sz="2000" dirty="0" smtClean="0"/>
              <a:t>Bir coğrafya</a:t>
            </a:r>
            <a:r>
              <a:rPr lang="tr-TR" sz="2000" dirty="0"/>
              <a:t>, tarih, kimya, fizik metninin yeterli çevirisi, </a:t>
            </a:r>
            <a:r>
              <a:rPr lang="tr-TR" sz="2000" dirty="0" smtClean="0"/>
              <a:t>içerdiği bilgi </a:t>
            </a:r>
            <a:r>
              <a:rPr lang="tr-TR" sz="2000" dirty="0"/>
              <a:t>açık seçik aktarılabilmişse, başarılmış sayılır. Öte </a:t>
            </a:r>
            <a:r>
              <a:rPr lang="tr-TR" sz="2000" dirty="0" smtClean="0"/>
              <a:t>yandan, büyükler </a:t>
            </a:r>
            <a:r>
              <a:rPr lang="tr-TR" sz="2000" dirty="0"/>
              <a:t>için yazılmış bir </a:t>
            </a:r>
            <a:r>
              <a:rPr lang="tr-TR" sz="2000" dirty="0" smtClean="0"/>
              <a:t>romanın</a:t>
            </a:r>
            <a:r>
              <a:rPr lang="tr-TR" sz="2000" i="1" dirty="0" smtClean="0"/>
              <a:t>, </a:t>
            </a:r>
            <a:r>
              <a:rPr lang="tr-TR" sz="2000" i="1" dirty="0" err="1" smtClean="0"/>
              <a:t>İlyada’</a:t>
            </a:r>
            <a:r>
              <a:rPr lang="tr-TR" sz="2000" dirty="0" err="1" smtClean="0"/>
              <a:t>nın</a:t>
            </a:r>
            <a:r>
              <a:rPr lang="tr-TR" sz="2000" dirty="0"/>
              <a:t>, </a:t>
            </a:r>
            <a:r>
              <a:rPr lang="tr-TR" sz="2000" i="1" dirty="0"/>
              <a:t>Don </a:t>
            </a:r>
            <a:r>
              <a:rPr lang="tr-TR" sz="2000" i="1" dirty="0" err="1"/>
              <a:t>Quijote</a:t>
            </a:r>
            <a:r>
              <a:rPr lang="tr-TR" sz="2000" dirty="0" err="1"/>
              <a:t>’nin</a:t>
            </a:r>
            <a:r>
              <a:rPr lang="tr-TR" sz="2000" dirty="0"/>
              <a:t> ya da bir Shakespeare oyununun </a:t>
            </a:r>
            <a:r>
              <a:rPr lang="tr-TR" sz="2000" dirty="0" smtClean="0"/>
              <a:t>çocuklara özetlenerek </a:t>
            </a:r>
            <a:r>
              <a:rPr lang="tr-TR" sz="2000" dirty="0"/>
              <a:t>çevrilmesi de, eşdeğerliliğin değil, </a:t>
            </a:r>
            <a:r>
              <a:rPr lang="tr-TR" sz="2000" dirty="0" smtClean="0"/>
              <a:t>yeterliliğin </a:t>
            </a:r>
            <a:r>
              <a:rPr lang="tr-TR" sz="2000" dirty="0"/>
              <a:t>konusu bir durumdur. Bunlarda da içeriğin yeterli </a:t>
            </a:r>
            <a:r>
              <a:rPr lang="tr-TR" sz="2000" dirty="0" smtClean="0"/>
              <a:t>bir biçimde </a:t>
            </a:r>
            <a:r>
              <a:rPr lang="tr-TR" sz="2000" dirty="0"/>
              <a:t>aktarımı, sanatsal etkinin karmaşık eşdeğerli </a:t>
            </a:r>
            <a:r>
              <a:rPr lang="tr-TR" sz="2000" dirty="0" smtClean="0"/>
              <a:t>işlevlerle aktarımından </a:t>
            </a:r>
            <a:r>
              <a:rPr lang="tr-TR" sz="2000" dirty="0"/>
              <a:t>daha ağır basar. Bir dilden bir dile, </a:t>
            </a:r>
            <a:r>
              <a:rPr lang="tr-TR" sz="2000" dirty="0" smtClean="0"/>
              <a:t>düz yazıyla </a:t>
            </a:r>
            <a:r>
              <a:rPr lang="tr-TR" sz="2000" dirty="0" smtClean="0"/>
              <a:t>yapılan şiir </a:t>
            </a:r>
            <a:r>
              <a:rPr lang="tr-TR" sz="2000" dirty="0"/>
              <a:t>çevirilerinde de göze çarpar bu durum ya da bir dil </a:t>
            </a:r>
            <a:r>
              <a:rPr lang="tr-TR" sz="2000" dirty="0" smtClean="0"/>
              <a:t>ile kültür</a:t>
            </a:r>
            <a:r>
              <a:rPr lang="tr-TR" sz="2000" dirty="0"/>
              <a:t>, belli bir evrede, bir yapıtın ancak yeterli bir çevirisinde elverişli olabilir, eşdeğerliliğin sağlanmasına yetmez. Batı </a:t>
            </a:r>
            <a:r>
              <a:rPr lang="tr-TR" sz="2000" dirty="0" smtClean="0"/>
              <a:t>romanlarından Türkçeye </a:t>
            </a:r>
            <a:r>
              <a:rPr lang="tr-TR" sz="2000" dirty="0"/>
              <a:t>yapılmış ilk çeviriler buna örnektir.</a:t>
            </a:r>
          </a:p>
        </p:txBody>
      </p:sp>
    </p:spTree>
    <p:extLst>
      <p:ext uri="{BB962C8B-B14F-4D97-AF65-F5344CB8AC3E}">
        <p14:creationId xmlns:p14="http://schemas.microsoft.com/office/powerpoint/2010/main" val="358276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57214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600" dirty="0">
                <a:latin typeface="+mj-lt"/>
              </a:rPr>
              <a:t>The last of these two had well near been fatal to me; for </a:t>
            </a:r>
            <a:r>
              <a:rPr lang="en-US" sz="1600" dirty="0" smtClean="0">
                <a:latin typeface="+mj-lt"/>
              </a:rPr>
              <a:t>the</a:t>
            </a:r>
            <a:r>
              <a:rPr lang="tr-TR" sz="16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sea </a:t>
            </a:r>
            <a:r>
              <a:rPr lang="en-US" sz="1600" dirty="0">
                <a:latin typeface="+mj-lt"/>
              </a:rPr>
              <a:t>having hurried me along as before, landed me, or </a:t>
            </a:r>
            <a:r>
              <a:rPr lang="en-US" sz="1600" dirty="0" smtClean="0">
                <a:latin typeface="+mj-lt"/>
              </a:rPr>
              <a:t>rather</a:t>
            </a:r>
            <a:r>
              <a:rPr lang="tr-TR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dash'd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>
                <a:latin typeface="+mj-lt"/>
              </a:rPr>
              <a:t>me against a piece of a rock, and that with </a:t>
            </a:r>
            <a:r>
              <a:rPr lang="en-US" sz="1600" dirty="0" smtClean="0">
                <a:latin typeface="+mj-lt"/>
              </a:rPr>
              <a:t>such</a:t>
            </a:r>
            <a:r>
              <a:rPr lang="tr-TR" sz="16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a </a:t>
            </a:r>
            <a:r>
              <a:rPr lang="en-US" sz="1600" dirty="0">
                <a:latin typeface="+mj-lt"/>
              </a:rPr>
              <a:t>force as it left me senseless, an indeed helpless as to </a:t>
            </a:r>
            <a:r>
              <a:rPr lang="en-US" sz="1600" dirty="0" smtClean="0">
                <a:latin typeface="+mj-lt"/>
              </a:rPr>
              <a:t>my</a:t>
            </a:r>
            <a:r>
              <a:rPr lang="tr-TR" sz="16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own </a:t>
            </a:r>
            <a:r>
              <a:rPr lang="en-US" sz="1600" dirty="0">
                <a:latin typeface="+mj-lt"/>
              </a:rPr>
              <a:t>deliverance; for the blow taking my side and </a:t>
            </a:r>
            <a:r>
              <a:rPr lang="en-US" sz="1600" dirty="0" smtClean="0">
                <a:latin typeface="+mj-lt"/>
              </a:rPr>
              <a:t>breast,</a:t>
            </a:r>
            <a:r>
              <a:rPr lang="tr-TR" sz="16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beat </a:t>
            </a:r>
            <a:r>
              <a:rPr lang="en-US" sz="1600" dirty="0">
                <a:latin typeface="+mj-lt"/>
              </a:rPr>
              <a:t>the breath as it were quite out of my body; and had </a:t>
            </a:r>
            <a:r>
              <a:rPr lang="en-US" sz="1600" dirty="0" smtClean="0">
                <a:latin typeface="+mj-lt"/>
              </a:rPr>
              <a:t>it</a:t>
            </a:r>
            <a:r>
              <a:rPr lang="tr-TR" sz="16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returned </a:t>
            </a:r>
            <a:r>
              <a:rPr lang="en-US" sz="1600" dirty="0">
                <a:latin typeface="+mj-lt"/>
              </a:rPr>
              <a:t>again immediately, I must have been </a:t>
            </a:r>
            <a:r>
              <a:rPr lang="en-US" sz="1600" dirty="0" smtClean="0">
                <a:latin typeface="+mj-lt"/>
              </a:rPr>
              <a:t>strangled</a:t>
            </a:r>
            <a:r>
              <a:rPr lang="tr-TR" sz="16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in </a:t>
            </a:r>
            <a:r>
              <a:rPr lang="en-US" sz="1600" dirty="0">
                <a:latin typeface="+mj-lt"/>
              </a:rPr>
              <a:t>the water; but I </a:t>
            </a:r>
            <a:r>
              <a:rPr lang="en-US" sz="1600" dirty="0" err="1">
                <a:latin typeface="+mj-lt"/>
              </a:rPr>
              <a:t>recover'd</a:t>
            </a:r>
            <a:r>
              <a:rPr lang="en-US" sz="1600" dirty="0">
                <a:latin typeface="+mj-lt"/>
              </a:rPr>
              <a:t> a little before the return </a:t>
            </a:r>
            <a:r>
              <a:rPr lang="en-US" sz="1600" dirty="0" smtClean="0">
                <a:latin typeface="+mj-lt"/>
              </a:rPr>
              <a:t>of</a:t>
            </a:r>
            <a:r>
              <a:rPr lang="tr-TR" sz="16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the </a:t>
            </a:r>
            <a:r>
              <a:rPr lang="en-US" sz="1600" dirty="0">
                <a:latin typeface="+mj-lt"/>
              </a:rPr>
              <a:t>waves, and seeing I should be </a:t>
            </a:r>
            <a:r>
              <a:rPr lang="en-US" sz="1600" dirty="0" err="1">
                <a:latin typeface="+mj-lt"/>
              </a:rPr>
              <a:t>cover'd</a:t>
            </a:r>
            <a:r>
              <a:rPr lang="en-US" sz="1600" dirty="0">
                <a:latin typeface="+mj-lt"/>
              </a:rPr>
              <a:t> again with </a:t>
            </a:r>
            <a:r>
              <a:rPr lang="en-US" sz="1600" dirty="0" smtClean="0">
                <a:latin typeface="+mj-lt"/>
              </a:rPr>
              <a:t>the</a:t>
            </a:r>
            <a:r>
              <a:rPr lang="tr-TR" sz="16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water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smtClean="0">
                <a:latin typeface="+mj-lt"/>
              </a:rPr>
              <a:t>I</a:t>
            </a:r>
            <a:r>
              <a:rPr lang="tr-TR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resolv'd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>
                <a:latin typeface="+mj-lt"/>
              </a:rPr>
              <a:t>to hold fast by a piece of the rock, and </a:t>
            </a:r>
            <a:r>
              <a:rPr lang="en-US" sz="1600" dirty="0" smtClean="0">
                <a:latin typeface="+mj-lt"/>
              </a:rPr>
              <a:t>so</a:t>
            </a:r>
            <a:r>
              <a:rPr lang="tr-TR" sz="16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to </a:t>
            </a:r>
            <a:r>
              <a:rPr lang="en-US" sz="1600" dirty="0">
                <a:latin typeface="+mj-lt"/>
              </a:rPr>
              <a:t>hold my breath, if possible, till the wave went back; </a:t>
            </a:r>
            <a:r>
              <a:rPr lang="en-US" sz="1600" dirty="0" smtClean="0">
                <a:latin typeface="+mj-lt"/>
              </a:rPr>
              <a:t>now</a:t>
            </a:r>
            <a:r>
              <a:rPr lang="tr-TR" sz="16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as </a:t>
            </a:r>
            <a:r>
              <a:rPr lang="en-US" sz="1600" dirty="0">
                <a:latin typeface="+mj-lt"/>
              </a:rPr>
              <a:t>the waves were not so high as at first, being </a:t>
            </a:r>
            <a:r>
              <a:rPr lang="en-US" sz="1600" dirty="0" err="1">
                <a:latin typeface="+mj-lt"/>
              </a:rPr>
              <a:t>neaer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land,</a:t>
            </a:r>
            <a:r>
              <a:rPr lang="tr-TR" sz="16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I </a:t>
            </a:r>
            <a:r>
              <a:rPr lang="en-US" sz="1600" dirty="0">
                <a:latin typeface="+mj-lt"/>
              </a:rPr>
              <a:t>held my hold till the wave abated, and then </a:t>
            </a:r>
            <a:r>
              <a:rPr lang="en-US" sz="1600" dirty="0" err="1">
                <a:latin typeface="+mj-lt"/>
              </a:rPr>
              <a:t>fetch'd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anotherrun</a:t>
            </a:r>
            <a:r>
              <a:rPr lang="en-US" sz="1600" dirty="0">
                <a:latin typeface="+mj-lt"/>
              </a:rPr>
              <a:t>, which brought me so near the shore, that the </a:t>
            </a:r>
            <a:r>
              <a:rPr lang="en-US" sz="1600" dirty="0" smtClean="0">
                <a:latin typeface="+mj-lt"/>
              </a:rPr>
              <a:t>next</a:t>
            </a:r>
            <a:r>
              <a:rPr lang="tr-TR" sz="16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wave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tho'it</a:t>
            </a:r>
            <a:r>
              <a:rPr lang="en-US" sz="1600" dirty="0">
                <a:latin typeface="+mj-lt"/>
              </a:rPr>
              <a:t> went over me, yet did not so swallow me up </a:t>
            </a:r>
            <a:r>
              <a:rPr lang="en-US" sz="1600" dirty="0" smtClean="0">
                <a:latin typeface="+mj-lt"/>
              </a:rPr>
              <a:t>as</a:t>
            </a:r>
            <a:r>
              <a:rPr lang="tr-TR" sz="16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to </a:t>
            </a:r>
            <a:r>
              <a:rPr lang="en-US" sz="1600" dirty="0">
                <a:latin typeface="+mj-lt"/>
              </a:rPr>
              <a:t>carry me away, and the next run I took, I got to the </a:t>
            </a:r>
            <a:r>
              <a:rPr lang="en-US" sz="1600" dirty="0" smtClean="0">
                <a:latin typeface="+mj-lt"/>
              </a:rPr>
              <a:t>mainland</a:t>
            </a:r>
            <a:r>
              <a:rPr lang="en-US" sz="1600" dirty="0">
                <a:latin typeface="+mj-lt"/>
              </a:rPr>
              <a:t>, where, to my great comfort, I </a:t>
            </a:r>
            <a:r>
              <a:rPr lang="en-US" sz="1600" dirty="0" err="1">
                <a:latin typeface="+mj-lt"/>
              </a:rPr>
              <a:t>clamber'd</a:t>
            </a:r>
            <a:r>
              <a:rPr lang="en-US" sz="1600" dirty="0">
                <a:latin typeface="+mj-lt"/>
              </a:rPr>
              <a:t> up the </a:t>
            </a:r>
            <a:r>
              <a:rPr lang="en-US" sz="1600" dirty="0" err="1" smtClean="0">
                <a:latin typeface="+mj-lt"/>
              </a:rPr>
              <a:t>clifts</a:t>
            </a:r>
            <a:r>
              <a:rPr lang="tr-TR" sz="1600" dirty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of </a:t>
            </a:r>
            <a:r>
              <a:rPr lang="en-US" sz="1600" dirty="0">
                <a:latin typeface="+mj-lt"/>
              </a:rPr>
              <a:t>the shore and sat me down upon the grass, free from </a:t>
            </a:r>
            <a:r>
              <a:rPr lang="en-US" sz="1600" dirty="0" smtClean="0">
                <a:latin typeface="+mj-lt"/>
              </a:rPr>
              <a:t>the</a:t>
            </a:r>
            <a:r>
              <a:rPr lang="tr-TR" sz="16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danger</a:t>
            </a:r>
            <a:r>
              <a:rPr lang="en-US" sz="1600" dirty="0">
                <a:latin typeface="+mj-lt"/>
              </a:rPr>
              <a:t>, and quite out of the reach of the </a:t>
            </a:r>
            <a:r>
              <a:rPr lang="en-US" sz="1600" dirty="0" smtClean="0">
                <a:latin typeface="+mj-lt"/>
              </a:rPr>
              <a:t>water</a:t>
            </a:r>
            <a:r>
              <a:rPr lang="tr-TR" sz="1600" dirty="0">
                <a:latin typeface="+mj-lt"/>
              </a:rPr>
              <a:t>. </a:t>
            </a:r>
            <a:r>
              <a:rPr lang="tr-TR" sz="1600" dirty="0" smtClean="0">
                <a:latin typeface="+mj-lt"/>
              </a:rPr>
              <a:t>(Daniel </a:t>
            </a:r>
            <a:r>
              <a:rPr lang="tr-TR" sz="1600" dirty="0" err="1">
                <a:latin typeface="+mj-lt"/>
              </a:rPr>
              <a:t>Defoe</a:t>
            </a:r>
            <a:r>
              <a:rPr lang="tr-TR" sz="1600" dirty="0">
                <a:latin typeface="+mj-lt"/>
              </a:rPr>
              <a:t>, </a:t>
            </a:r>
            <a:r>
              <a:rPr lang="tr-TR" sz="1600" dirty="0" err="1">
                <a:latin typeface="+mj-lt"/>
              </a:rPr>
              <a:t>Robinson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Crusoe</a:t>
            </a:r>
            <a:r>
              <a:rPr lang="tr-TR" sz="1600" dirty="0">
                <a:latin typeface="+mj-lt"/>
              </a:rPr>
              <a:t>, </a:t>
            </a:r>
            <a:r>
              <a:rPr lang="tr-TR" sz="1600" dirty="0" err="1">
                <a:latin typeface="+mj-lt"/>
              </a:rPr>
              <a:t>London</a:t>
            </a:r>
            <a:r>
              <a:rPr lang="tr-TR" sz="1600" dirty="0">
                <a:latin typeface="+mj-lt"/>
              </a:rPr>
              <a:t>, </a:t>
            </a:r>
            <a:r>
              <a:rPr lang="tr-TR" sz="1600" dirty="0" err="1">
                <a:latin typeface="+mj-lt"/>
              </a:rPr>
              <a:t>Dent</a:t>
            </a:r>
            <a:r>
              <a:rPr lang="tr-TR" sz="1600" dirty="0">
                <a:latin typeface="+mj-lt"/>
              </a:rPr>
              <a:t>, </a:t>
            </a:r>
            <a:r>
              <a:rPr lang="tr-TR" sz="1600" dirty="0" smtClean="0">
                <a:latin typeface="+mj-lt"/>
              </a:rPr>
              <a:t>1966).</a:t>
            </a:r>
            <a:endParaRPr lang="tr-TR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95307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1054" y="404664"/>
            <a:ext cx="7845361" cy="57214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1600" dirty="0"/>
              <a:t>Can havliyle dalga gelmeden üzerine çıkmağa </a:t>
            </a:r>
            <a:r>
              <a:rPr lang="tr-TR" sz="1600" dirty="0" smtClean="0"/>
              <a:t>çalıştım. Lâkin </a:t>
            </a:r>
            <a:r>
              <a:rPr lang="tr-TR" sz="1600" dirty="0"/>
              <a:t>sahile gelen dalgalar beni sahile götürürse de </a:t>
            </a:r>
            <a:r>
              <a:rPr lang="tr-TR" sz="1600" dirty="0" smtClean="0"/>
              <a:t>çekilen dalgalar </a:t>
            </a:r>
            <a:r>
              <a:rPr lang="tr-TR" sz="1600" dirty="0"/>
              <a:t>yirmi otuz arşın derinliğinde olan denize</a:t>
            </a:r>
          </a:p>
          <a:p>
            <a:pPr marL="0" indent="0" algn="just">
              <a:buNone/>
            </a:pPr>
            <a:r>
              <a:rPr lang="tr-TR" sz="1600" dirty="0"/>
              <a:t>beni çeker götürürdü. Salıncak gibi böyle birkaç </a:t>
            </a:r>
            <a:r>
              <a:rPr lang="tr-TR" sz="1600" dirty="0" smtClean="0"/>
              <a:t>defalar gâh </a:t>
            </a:r>
            <a:r>
              <a:rPr lang="tr-TR" sz="1600" dirty="0"/>
              <a:t>deniz ve gâh karaya </a:t>
            </a:r>
            <a:r>
              <a:rPr lang="tr-TR" sz="1600" dirty="0" err="1"/>
              <a:t>min</a:t>
            </a:r>
            <a:r>
              <a:rPr lang="tr-TR" sz="1600" dirty="0"/>
              <a:t> gayr-i </a:t>
            </a:r>
            <a:r>
              <a:rPr lang="tr-TR" sz="1600" dirty="0" err="1"/>
              <a:t>irâdetin</a:t>
            </a:r>
            <a:r>
              <a:rPr lang="tr-TR" sz="1600" dirty="0"/>
              <a:t> gidip </a:t>
            </a:r>
            <a:r>
              <a:rPr lang="tr-TR" sz="1600" dirty="0" smtClean="0"/>
              <a:t>gelerek bir </a:t>
            </a:r>
            <a:r>
              <a:rPr lang="tr-TR" sz="1600" dirty="0"/>
              <a:t>defasında yüksek bir taşın üzerine attı. Taş kenarda </a:t>
            </a:r>
            <a:r>
              <a:rPr lang="tr-TR" sz="1600" dirty="0" smtClean="0"/>
              <a:t>ve yüksek </a:t>
            </a:r>
            <a:r>
              <a:rPr lang="tr-TR" sz="1600" dirty="0"/>
              <a:t>olduğundan, dalga beni çekip götüremedi. </a:t>
            </a:r>
            <a:r>
              <a:rPr lang="tr-TR" sz="1600" dirty="0" smtClean="0"/>
              <a:t>Hele </a:t>
            </a:r>
            <a:r>
              <a:rPr lang="tr-TR" sz="1600" dirty="0" err="1" smtClean="0"/>
              <a:t>bîm</a:t>
            </a:r>
            <a:r>
              <a:rPr lang="tr-TR" sz="1600" dirty="0" smtClean="0"/>
              <a:t>-i </a:t>
            </a:r>
            <a:r>
              <a:rPr lang="tr-TR" sz="1600" dirty="0"/>
              <a:t>canla oraya </a:t>
            </a:r>
            <a:r>
              <a:rPr lang="tr-TR" sz="1600" dirty="0" err="1"/>
              <a:t>tabassun</a:t>
            </a:r>
            <a:r>
              <a:rPr lang="tr-TR" sz="1600" dirty="0"/>
              <a:t> eyledim. </a:t>
            </a:r>
            <a:r>
              <a:rPr lang="tr-TR" sz="1600" dirty="0" smtClean="0"/>
              <a:t>(Cevdet Kudret</a:t>
            </a:r>
            <a:r>
              <a:rPr lang="tr-TR" sz="1600" dirty="0"/>
              <a:t>, Edebiyatımızda Hikâye ve Roman 1859-1959 I, s. 20-21</a:t>
            </a:r>
            <a:r>
              <a:rPr lang="tr-TR" sz="1600" dirty="0" smtClean="0"/>
              <a:t>.)</a:t>
            </a:r>
          </a:p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r>
              <a:rPr lang="tr-TR" sz="1600" dirty="0" smtClean="0"/>
              <a:t>Bu </a:t>
            </a:r>
            <a:r>
              <a:rPr lang="tr-TR" sz="1600" dirty="0"/>
              <a:t>son iki dalga nerdeyse işimi bitirecekti; çünkü </a:t>
            </a:r>
            <a:r>
              <a:rPr lang="tr-TR" sz="1600" dirty="0" smtClean="0"/>
              <a:t>deniz beni </a:t>
            </a:r>
            <a:r>
              <a:rPr lang="tr-TR" sz="1600" dirty="0"/>
              <a:t>önceki gibi ileriye sürükledikten sonra karaya </a:t>
            </a:r>
            <a:r>
              <a:rPr lang="tr-TR" sz="1600" dirty="0" smtClean="0"/>
              <a:t>bırakmış, daha </a:t>
            </a:r>
            <a:r>
              <a:rPr lang="tr-TR" sz="1600" dirty="0"/>
              <a:t>doğrusu bir kayaya öyle bir hızla çarpmıştı </a:t>
            </a:r>
            <a:r>
              <a:rPr lang="tr-TR" sz="1600" dirty="0" smtClean="0"/>
              <a:t>ki bayılmış</a:t>
            </a:r>
            <a:r>
              <a:rPr lang="tr-TR" sz="1600" dirty="0"/>
              <a:t>, hiç kımıldayamayacak bir durumda </a:t>
            </a:r>
            <a:r>
              <a:rPr lang="tr-TR" sz="1600" dirty="0" smtClean="0"/>
              <a:t>kalmıştım. Bu </a:t>
            </a:r>
            <a:r>
              <a:rPr lang="tr-TR" sz="1600" dirty="0"/>
              <a:t>çarpma göğsümle boş böğrüme rastladığı için </a:t>
            </a:r>
            <a:r>
              <a:rPr lang="tr-TR" sz="1600" dirty="0" smtClean="0"/>
              <a:t>soluğum tıkanıvermişti</a:t>
            </a:r>
            <a:r>
              <a:rPr lang="tr-TR" sz="1600" dirty="0"/>
              <a:t>. Az bir süre daha soluk </a:t>
            </a:r>
            <a:r>
              <a:rPr lang="tr-TR" sz="1600" dirty="0" smtClean="0"/>
              <a:t>alamasaydım, suyun </a:t>
            </a:r>
            <a:r>
              <a:rPr lang="tr-TR" sz="1600" dirty="0"/>
              <a:t>altında boğulacaktım. Dalgaların gene </a:t>
            </a:r>
            <a:r>
              <a:rPr lang="tr-TR" sz="1600" dirty="0" smtClean="0"/>
              <a:t>gelişinden az </a:t>
            </a:r>
            <a:r>
              <a:rPr lang="tr-TR" sz="1600" dirty="0"/>
              <a:t>önce kendimi toparladım, yeniden su altında </a:t>
            </a:r>
            <a:r>
              <a:rPr lang="tr-TR" sz="1600" dirty="0" smtClean="0"/>
              <a:t>kalacağımı görünce </a:t>
            </a:r>
            <a:r>
              <a:rPr lang="tr-TR" sz="1600" dirty="0"/>
              <a:t>bir kaya parçasına sıkıca yapışmaya, </a:t>
            </a:r>
            <a:r>
              <a:rPr lang="tr-TR" sz="1600" dirty="0" smtClean="0"/>
              <a:t>dalga geri </a:t>
            </a:r>
            <a:r>
              <a:rPr lang="tr-TR" sz="1600" dirty="0"/>
              <a:t>dönünceye dek soluk almamaya karar verdim. </a:t>
            </a:r>
            <a:r>
              <a:rPr lang="tr-TR" sz="1600" dirty="0" smtClean="0"/>
              <a:t>Kıyı yakın </a:t>
            </a:r>
            <a:r>
              <a:rPr lang="tr-TR" sz="1600" dirty="0"/>
              <a:t>olduğu için dalga öncekiler gibi büyük </a:t>
            </a:r>
            <a:r>
              <a:rPr lang="tr-TR" sz="1600" dirty="0" smtClean="0"/>
              <a:t>gelmiyordu. Dalga </a:t>
            </a:r>
            <a:r>
              <a:rPr lang="tr-TR" sz="1600" dirty="0"/>
              <a:t>geri çekilinceye dek tuttuğum kayayı </a:t>
            </a:r>
            <a:r>
              <a:rPr lang="tr-TR" sz="1600" dirty="0" smtClean="0"/>
              <a:t>bırakmadım sonra </a:t>
            </a:r>
            <a:r>
              <a:rPr lang="tr-TR" sz="1600" dirty="0"/>
              <a:t>karaya doğru hızla bir daha koştum, ikinci bir </a:t>
            </a:r>
            <a:r>
              <a:rPr lang="tr-TR" sz="1600" dirty="0" smtClean="0"/>
              <a:t>dalga yetişerek </a:t>
            </a:r>
            <a:r>
              <a:rPr lang="tr-TR" sz="1600" dirty="0"/>
              <a:t>üstümden aştıysa da öncekiler gibi beni </a:t>
            </a:r>
            <a:r>
              <a:rPr lang="tr-TR" sz="1600" dirty="0" smtClean="0"/>
              <a:t>yutup ileriye </a:t>
            </a:r>
            <a:r>
              <a:rPr lang="tr-TR" sz="1600" dirty="0"/>
              <a:t>sürükleyemedi. Böylece bir daha koşarak </a:t>
            </a:r>
            <a:r>
              <a:rPr lang="tr-TR" sz="1600" dirty="0" smtClean="0"/>
              <a:t>kendimi karaya </a:t>
            </a:r>
            <a:r>
              <a:rPr lang="tr-TR" sz="1600" dirty="0"/>
              <a:t>attım, kıyıdaki kayalara tırmandım, dalgaların </a:t>
            </a:r>
            <a:r>
              <a:rPr lang="tr-TR" sz="1600" dirty="0" smtClean="0"/>
              <a:t>hiç yetişemeyeceği </a:t>
            </a:r>
            <a:r>
              <a:rPr lang="tr-TR" sz="1600" dirty="0"/>
              <a:t>bir yerde, çimenlere oturarak, </a:t>
            </a:r>
            <a:r>
              <a:rPr lang="tr-TR" sz="1600" dirty="0" smtClean="0"/>
              <a:t>tehlikeden uzak</a:t>
            </a:r>
            <a:r>
              <a:rPr lang="tr-TR" sz="1600" dirty="0"/>
              <a:t>, geniş bir soluk aldım. </a:t>
            </a:r>
            <a:r>
              <a:rPr lang="tr-TR" sz="1600" dirty="0" smtClean="0"/>
              <a:t>(Daniel </a:t>
            </a:r>
            <a:r>
              <a:rPr lang="tr-TR" sz="1600" dirty="0" err="1"/>
              <a:t>Defoe</a:t>
            </a:r>
            <a:r>
              <a:rPr lang="tr-TR" sz="1600" dirty="0"/>
              <a:t>, </a:t>
            </a:r>
            <a:r>
              <a:rPr lang="tr-TR" sz="1600" dirty="0" err="1"/>
              <a:t>Robinson</a:t>
            </a:r>
            <a:r>
              <a:rPr lang="tr-TR" sz="1600" dirty="0"/>
              <a:t> </a:t>
            </a:r>
            <a:r>
              <a:rPr lang="tr-TR" sz="1600" dirty="0" err="1"/>
              <a:t>Crusoe</a:t>
            </a:r>
            <a:r>
              <a:rPr lang="tr-TR" sz="1600" dirty="0"/>
              <a:t>, çev. Akşit Göktürk, İstanbul, Kök Yayınlar, </a:t>
            </a:r>
            <a:r>
              <a:rPr lang="tr-TR" sz="1600" dirty="0" smtClean="0"/>
              <a:t>1969, s</a:t>
            </a:r>
            <a:r>
              <a:rPr lang="tr-TR" sz="1600" dirty="0"/>
              <a:t>. 66</a:t>
            </a:r>
            <a:r>
              <a:rPr lang="tr-TR" sz="1600" dirty="0" smtClean="0"/>
              <a:t>.)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341056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93827"/>
            <a:ext cx="8229600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2000" dirty="0" smtClean="0"/>
          </a:p>
          <a:p>
            <a:pPr algn="just">
              <a:buNone/>
            </a:pPr>
            <a:r>
              <a:rPr lang="tr-TR" sz="2000" dirty="0" smtClean="0"/>
              <a:t>Kaynak</a:t>
            </a:r>
            <a:endParaRPr lang="tr-TR" sz="2000" dirty="0"/>
          </a:p>
          <a:p>
            <a:pPr algn="just">
              <a:buNone/>
            </a:pPr>
            <a:r>
              <a:rPr lang="tr-TR" sz="2000" dirty="0"/>
              <a:t>Göktürk, A. (1994). Çeviri Dillerin Dili. İstanbul: YKY</a:t>
            </a:r>
            <a:r>
              <a:rPr lang="tr-TR" sz="2000" dirty="0" smtClean="0"/>
              <a:t>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70147025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275</TotalTime>
  <Words>728</Words>
  <Application>Microsoft Office PowerPoint</Application>
  <PresentationFormat>Ekran Gösterisi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Dilsel İşlev ile Çeviri</dc:title>
  <dc:creator>DİLEK</dc:creator>
  <cp:lastModifiedBy>User</cp:lastModifiedBy>
  <cp:revision>22</cp:revision>
  <dcterms:created xsi:type="dcterms:W3CDTF">2018-03-13T13:51:13Z</dcterms:created>
  <dcterms:modified xsi:type="dcterms:W3CDTF">2018-03-26T19:08:13Z</dcterms:modified>
</cp:coreProperties>
</file>