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59" r:id="rId3"/>
    <p:sldId id="261" r:id="rId4"/>
    <p:sldId id="262" r:id="rId5"/>
    <p:sldId id="263" r:id="rId6"/>
    <p:sldId id="264" r:id="rId7"/>
    <p:sldId id="265" r:id="rId8"/>
    <p:sldId id="266" r:id="rId9"/>
    <p:sldId id="267" r:id="rId10"/>
    <p:sldId id="269" r:id="rId11"/>
    <p:sldId id="272" r:id="rId12"/>
    <p:sldId id="273" r:id="rId13"/>
    <p:sldId id="274" r:id="rId14"/>
    <p:sldId id="275" r:id="rId15"/>
    <p:sldId id="277" r:id="rId1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7" d="100"/>
          <a:sy n="87" d="100"/>
        </p:scale>
        <p:origin x="66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tr-TR"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a:p>
        </p:txBody>
      </p:sp>
      <p:sp>
        <p:nvSpPr>
          <p:cNvPr id="4" name="Date Placeholder 3"/>
          <p:cNvSpPr>
            <a:spLocks noGrp="1"/>
          </p:cNvSpPr>
          <p:nvPr>
            <p:ph type="dt" sz="half" idx="10"/>
          </p:nvPr>
        </p:nvSpPr>
        <p:spPr/>
        <p:txBody>
          <a:bodyPr/>
          <a:lstStyle/>
          <a:p>
            <a:fld id="{44A02D3B-4E43-A240-B340-D8174FB59630}" type="datetimeFigureOut">
              <a:rPr lang="en-US" smtClean="0">
                <a:solidFill>
                  <a:prstClr val="black">
                    <a:tint val="75000"/>
                  </a:prstClr>
                </a:solidFill>
              </a:rPr>
              <a:pPr/>
              <a:t>9/24/2019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1001BF5-8DC9-A94E-B1C4-9514368837E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339537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44A02D3B-4E43-A240-B340-D8174FB59630}" type="datetimeFigureOut">
              <a:rPr lang="en-US" smtClean="0">
                <a:solidFill>
                  <a:prstClr val="black">
                    <a:tint val="75000"/>
                  </a:prstClr>
                </a:solidFill>
              </a:rPr>
              <a:pPr/>
              <a:t>9/24/2019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1001BF5-8DC9-A94E-B1C4-9514368837E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838254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tr-TR" smtClean="0"/>
              <a:t>Click to edit Master title style</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44A02D3B-4E43-A240-B340-D8174FB59630}" type="datetimeFigureOut">
              <a:rPr lang="en-US" smtClean="0">
                <a:solidFill>
                  <a:prstClr val="black">
                    <a:tint val="75000"/>
                  </a:prstClr>
                </a:solidFill>
              </a:rPr>
              <a:pPr/>
              <a:t>9/24/2019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1001BF5-8DC9-A94E-B1C4-9514368837E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766440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44A02D3B-4E43-A240-B340-D8174FB59630}" type="datetimeFigureOut">
              <a:rPr lang="en-US" smtClean="0">
                <a:solidFill>
                  <a:prstClr val="black">
                    <a:tint val="75000"/>
                  </a:prstClr>
                </a:solidFill>
              </a:rPr>
              <a:pPr/>
              <a:t>9/24/2019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1001BF5-8DC9-A94E-B1C4-9514368837E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109615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tr-TR"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44A02D3B-4E43-A240-B340-D8174FB59630}" type="datetimeFigureOut">
              <a:rPr lang="en-US" smtClean="0">
                <a:solidFill>
                  <a:prstClr val="black">
                    <a:tint val="75000"/>
                  </a:prstClr>
                </a:solidFill>
              </a:rPr>
              <a:pPr/>
              <a:t>9/24/2019</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1001BF5-8DC9-A94E-B1C4-9514368837E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616136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Date Placeholder 4"/>
          <p:cNvSpPr>
            <a:spLocks noGrp="1"/>
          </p:cNvSpPr>
          <p:nvPr>
            <p:ph type="dt" sz="half" idx="10"/>
          </p:nvPr>
        </p:nvSpPr>
        <p:spPr/>
        <p:txBody>
          <a:bodyPr/>
          <a:lstStyle/>
          <a:p>
            <a:fld id="{44A02D3B-4E43-A240-B340-D8174FB59630}" type="datetimeFigureOut">
              <a:rPr lang="en-US" smtClean="0">
                <a:solidFill>
                  <a:prstClr val="black">
                    <a:tint val="75000"/>
                  </a:prstClr>
                </a:solidFill>
              </a:rPr>
              <a:pPr/>
              <a:t>9/24/2019</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1001BF5-8DC9-A94E-B1C4-9514368837E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03280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7" name="Date Placeholder 6"/>
          <p:cNvSpPr>
            <a:spLocks noGrp="1"/>
          </p:cNvSpPr>
          <p:nvPr>
            <p:ph type="dt" sz="half" idx="10"/>
          </p:nvPr>
        </p:nvSpPr>
        <p:spPr/>
        <p:txBody>
          <a:bodyPr/>
          <a:lstStyle/>
          <a:p>
            <a:fld id="{44A02D3B-4E43-A240-B340-D8174FB59630}" type="datetimeFigureOut">
              <a:rPr lang="en-US" smtClean="0">
                <a:solidFill>
                  <a:prstClr val="black">
                    <a:tint val="75000"/>
                  </a:prstClr>
                </a:solidFill>
              </a:rPr>
              <a:pPr/>
              <a:t>9/24/2019</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B1001BF5-8DC9-A94E-B1C4-9514368837E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020617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Date Placeholder 2"/>
          <p:cNvSpPr>
            <a:spLocks noGrp="1"/>
          </p:cNvSpPr>
          <p:nvPr>
            <p:ph type="dt" sz="half" idx="10"/>
          </p:nvPr>
        </p:nvSpPr>
        <p:spPr/>
        <p:txBody>
          <a:bodyPr/>
          <a:lstStyle/>
          <a:p>
            <a:fld id="{44A02D3B-4E43-A240-B340-D8174FB59630}" type="datetimeFigureOut">
              <a:rPr lang="en-US" smtClean="0">
                <a:solidFill>
                  <a:prstClr val="black">
                    <a:tint val="75000"/>
                  </a:prstClr>
                </a:solidFill>
              </a:rPr>
              <a:pPr/>
              <a:t>9/24/2019</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B1001BF5-8DC9-A94E-B1C4-9514368837E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669314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A02D3B-4E43-A240-B340-D8174FB59630}" type="datetimeFigureOut">
              <a:rPr lang="en-US" smtClean="0">
                <a:solidFill>
                  <a:prstClr val="black">
                    <a:tint val="75000"/>
                  </a:prstClr>
                </a:solidFill>
              </a:rPr>
              <a:pPr/>
              <a:t>9/24/2019</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B1001BF5-8DC9-A94E-B1C4-9514368837E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950511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tr-TR"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44A02D3B-4E43-A240-B340-D8174FB59630}" type="datetimeFigureOut">
              <a:rPr lang="en-US" smtClean="0">
                <a:solidFill>
                  <a:prstClr val="black">
                    <a:tint val="75000"/>
                  </a:prstClr>
                </a:solidFill>
              </a:rPr>
              <a:pPr/>
              <a:t>9/24/2019</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1001BF5-8DC9-A94E-B1C4-9514368837E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010838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tr-TR"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44A02D3B-4E43-A240-B340-D8174FB59630}" type="datetimeFigureOut">
              <a:rPr lang="en-US" smtClean="0">
                <a:solidFill>
                  <a:prstClr val="black">
                    <a:tint val="75000"/>
                  </a:prstClr>
                </a:solidFill>
              </a:rPr>
              <a:pPr/>
              <a:t>9/24/2019</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1001BF5-8DC9-A94E-B1C4-9514368837E4}"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910106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tr-TR" smtClean="0"/>
              <a:t>Click to edit Master title style</a:t>
            </a:r>
            <a:endParaRPr lang="en-US"/>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457200"/>
            <a:fld id="{44A02D3B-4E43-A240-B340-D8174FB59630}" type="datetimeFigureOut">
              <a:rPr lang="en-US" smtClean="0">
                <a:solidFill>
                  <a:prstClr val="black">
                    <a:tint val="75000"/>
                  </a:prstClr>
                </a:solidFill>
              </a:rPr>
              <a:pPr defTabSz="457200"/>
              <a:t>9/24/2019</a:t>
            </a:fld>
            <a:endParaRPr lang="en-US">
              <a:solidFill>
                <a:prstClr val="black">
                  <a:tint val="75000"/>
                </a:prstClr>
              </a:solidFill>
            </a:endParaRP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457200"/>
            <a:endParaRPr lang="en-US">
              <a:solidFill>
                <a:prstClr val="black">
                  <a:tint val="75000"/>
                </a:prstClr>
              </a:solidFill>
            </a:endParaRP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457200"/>
            <a:fld id="{B1001BF5-8DC9-A94E-B1C4-9514368837E4}" type="slidenum">
              <a:rPr lang="en-US" smtClean="0">
                <a:solidFill>
                  <a:prstClr val="black">
                    <a:tint val="75000"/>
                  </a:prstClr>
                </a:solidFill>
              </a:rPr>
              <a:pPr defTabSz="457200"/>
              <a:t>‹#›</a:t>
            </a:fld>
            <a:endParaRPr lang="en-US">
              <a:solidFill>
                <a:prstClr val="black">
                  <a:tint val="75000"/>
                </a:prstClr>
              </a:solidFill>
            </a:endParaRPr>
          </a:p>
        </p:txBody>
      </p:sp>
    </p:spTree>
    <p:extLst>
      <p:ext uri="{BB962C8B-B14F-4D97-AF65-F5344CB8AC3E}">
        <p14:creationId xmlns:p14="http://schemas.microsoft.com/office/powerpoint/2010/main" val="75772315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Kolluk</a:t>
            </a:r>
            <a:endParaRPr lang="tr-TR" b="1" dirty="0"/>
          </a:p>
        </p:txBody>
      </p:sp>
      <p:sp>
        <p:nvSpPr>
          <p:cNvPr id="3" name="İçerik Yer Tutucusu 2"/>
          <p:cNvSpPr>
            <a:spLocks noGrp="1"/>
          </p:cNvSpPr>
          <p:nvPr>
            <p:ph idx="1"/>
          </p:nvPr>
        </p:nvSpPr>
        <p:spPr>
          <a:xfrm>
            <a:off x="1004538" y="1532847"/>
            <a:ext cx="9343303" cy="4290240"/>
          </a:xfrm>
        </p:spPr>
        <p:txBody>
          <a:bodyPr>
            <a:normAutofit fontScale="77500" lnSpcReduction="20000"/>
          </a:bodyPr>
          <a:lstStyle/>
          <a:p>
            <a:pPr marL="0" indent="0" algn="just">
              <a:buNone/>
            </a:pPr>
            <a:r>
              <a:rPr lang="tr-TR" dirty="0">
                <a:latin typeface="Times New Roman" panose="02020603050405020304" pitchFamily="18" charset="0"/>
                <a:cs typeface="Times New Roman" panose="02020603050405020304" pitchFamily="18" charset="0"/>
              </a:rPr>
              <a:t>Kısa bir tanım içinde kolluk, kamu düzenini korumak ve sağlamaya yönelik idari faaliyettir.</a:t>
            </a:r>
          </a:p>
          <a:p>
            <a:pPr marL="0" indent="0" algn="just">
              <a:buNone/>
            </a:pPr>
            <a:r>
              <a:rPr lang="tr-TR" dirty="0">
                <a:latin typeface="Times New Roman" panose="02020603050405020304" pitchFamily="18" charset="0"/>
                <a:cs typeface="Times New Roman" panose="02020603050405020304" pitchFamily="18" charset="0"/>
              </a:rPr>
              <a:t>Kolluk, idare hukukunun ve kamu gücünün pek tipik ve belirgin bir alanıdır. Bu alan, bireyler ve idarenin temel hak ve özgürlüklerin kullanımı ve sınırlanmasında karşı karşıya geldikleri </a:t>
            </a:r>
            <a:r>
              <a:rPr lang="tr-TR" dirty="0" smtClean="0">
                <a:latin typeface="Times New Roman" panose="02020603050405020304" pitchFamily="18" charset="0"/>
                <a:cs typeface="Times New Roman" panose="02020603050405020304" pitchFamily="18" charset="0"/>
              </a:rPr>
              <a:t>alandır. İdare </a:t>
            </a:r>
            <a:r>
              <a:rPr lang="tr-TR" dirty="0">
                <a:latin typeface="Times New Roman" panose="02020603050405020304" pitchFamily="18" charset="0"/>
                <a:cs typeface="Times New Roman" panose="02020603050405020304" pitchFamily="18" charset="0"/>
              </a:rPr>
              <a:t>kolluk faaliyetleri ile bireylerin ve topluluklarının toplum içindeki tutum ve davranışlarını, uğraş ve faaliyetlerini denetlemekte ve onların temel hak ve özgürlüklerini gerektiğinde sınırlayabilmektedir. Bir başka anlatımla</a:t>
            </a:r>
            <a:r>
              <a:rPr lang="tr-TR" dirty="0" smtClean="0">
                <a:latin typeface="Times New Roman" panose="02020603050405020304" pitchFamily="18" charset="0"/>
                <a:cs typeface="Times New Roman" panose="02020603050405020304" pitchFamily="18" charset="0"/>
              </a:rPr>
              <a:t>, İdare</a:t>
            </a:r>
            <a:r>
              <a:rPr lang="tr-TR" dirty="0">
                <a:latin typeface="Times New Roman" panose="02020603050405020304" pitchFamily="18" charset="0"/>
                <a:cs typeface="Times New Roman" panose="02020603050405020304" pitchFamily="18" charset="0"/>
              </a:rPr>
              <a:t>, kamu düzenini bireylere ve topluluklarına yönelik bir takım emir ve yasaklarla korumakta ve sağlamaktadır. Bu nedenle, idari kolluk faaliyetleri bireyler ve toplulukları ile İdareyi temel hak ve özgürlükler konusunda karşı karşıya getiren bir idari faaliyet türüdür.</a:t>
            </a:r>
          </a:p>
          <a:p>
            <a:pPr marL="0" indent="0" algn="just">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903234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pPr algn="just"/>
            <a:r>
              <a:rPr lang="tr-TR" dirty="0">
                <a:latin typeface="Times New Roman" panose="02020603050405020304" pitchFamily="18" charset="0"/>
                <a:cs typeface="Times New Roman" panose="02020603050405020304" pitchFamily="18" charset="0"/>
              </a:rPr>
              <a:t>Kolluk makamları, kamu düzeninin korunması ve sağlanması için düzenleyici ve/veya bireysel işlemler tesis etmeye yetkili kılınmış bulunan mercilerdir. (Günday, s. 297)</a:t>
            </a:r>
            <a:r>
              <a:rPr lang="en-US" dirty="0">
                <a:latin typeface="Times New Roman" panose="02020603050405020304" pitchFamily="18" charset="0"/>
                <a:cs typeface="Times New Roman" panose="02020603050405020304" pitchFamily="18" charset="0"/>
              </a:rPr>
              <a:t> </a:t>
            </a:r>
            <a:endParaRPr lang="tr-TR" dirty="0" smtClean="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Kolluk amirleri, kolluk makamlarının yapmış olduğu düzenleyici ve bireysel işlemleri uygulayan kolluk personeli üzerinde hiyerarşi yetkisine sahip bulunan görevlilerdir. (Günday, s. 299</a:t>
            </a:r>
            <a:r>
              <a:rPr lang="tr-TR" dirty="0" smtClean="0">
                <a:latin typeface="Times New Roman" panose="02020603050405020304" pitchFamily="18" charset="0"/>
                <a:cs typeface="Times New Roman" panose="02020603050405020304" pitchFamily="18" charset="0"/>
              </a:rPr>
              <a:t>)</a:t>
            </a:r>
          </a:p>
          <a:p>
            <a:pPr algn="just"/>
            <a:r>
              <a:rPr lang="tr-TR" dirty="0">
                <a:latin typeface="Times New Roman" panose="02020603050405020304" pitchFamily="18" charset="0"/>
                <a:cs typeface="Times New Roman" panose="02020603050405020304" pitchFamily="18" charset="0"/>
              </a:rPr>
              <a:t>Kolluk personeli, kolluk konusunda işlem tesis etmeye yetkili olmayıp sadece kolluk makamlarınca tesis edilen işlemleri uygulamakla görevli görevlilerdir. (Günday, s. 301)</a:t>
            </a:r>
            <a:r>
              <a:rPr lang="en-US" dirty="0">
                <a:latin typeface="Times New Roman" panose="02020603050405020304" pitchFamily="18" charset="0"/>
                <a:cs typeface="Times New Roman" panose="02020603050405020304" pitchFamily="18" charset="0"/>
              </a:rPr>
              <a:t> </a:t>
            </a:r>
          </a:p>
          <a:p>
            <a:pPr marL="0" indent="0" algn="just">
              <a:buNone/>
            </a:pPr>
            <a:r>
              <a:rPr lang="en-US" dirty="0" smtClean="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a:p>
            <a:pPr algn="just"/>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01191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Kolluk usulleri başlıca üç başlık altında toplanabilir. (a) </a:t>
            </a:r>
            <a:r>
              <a:rPr lang="tr-TR" dirty="0" smtClean="0">
                <a:latin typeface="Times New Roman" panose="02020603050405020304" pitchFamily="18" charset="0"/>
                <a:cs typeface="Times New Roman" panose="02020603050405020304" pitchFamily="18" charset="0"/>
              </a:rPr>
              <a:t>Serbesti (</a:t>
            </a:r>
            <a:r>
              <a:rPr lang="tr-TR" dirty="0">
                <a:latin typeface="Times New Roman" panose="02020603050405020304" pitchFamily="18" charset="0"/>
                <a:cs typeface="Times New Roman" panose="02020603050405020304" pitchFamily="18" charset="0"/>
              </a:rPr>
              <a:t>b) İzin </a:t>
            </a:r>
            <a:r>
              <a:rPr lang="tr-TR" dirty="0" smtClean="0">
                <a:latin typeface="Times New Roman" panose="02020603050405020304" pitchFamily="18" charset="0"/>
                <a:cs typeface="Times New Roman" panose="02020603050405020304" pitchFamily="18" charset="0"/>
              </a:rPr>
              <a:t>(</a:t>
            </a:r>
            <a:r>
              <a:rPr lang="tr-TR" dirty="0">
                <a:latin typeface="Times New Roman" panose="02020603050405020304" pitchFamily="18" charset="0"/>
                <a:cs typeface="Times New Roman" panose="02020603050405020304" pitchFamily="18" charset="0"/>
              </a:rPr>
              <a:t>c) Bildirim Usulü.</a:t>
            </a:r>
            <a:r>
              <a:rPr lang="en-US"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7910371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en-US" dirty="0">
                <a:latin typeface="Times New Roman" panose="02020603050405020304" pitchFamily="18" charset="0"/>
                <a:cs typeface="Times New Roman" panose="02020603050405020304" pitchFamily="18" charset="0"/>
              </a:rPr>
              <a:t>"</a:t>
            </a:r>
            <a:r>
              <a:rPr lang="en-US" i="1" dirty="0" err="1">
                <a:latin typeface="Times New Roman" panose="02020603050405020304" pitchFamily="18" charset="0"/>
                <a:cs typeface="Times New Roman" panose="02020603050405020304" pitchFamily="18" charset="0"/>
              </a:rPr>
              <a:t>Olağanüstü</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yönetim</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usulleri</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veya</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olağanüstü</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hal</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rejimleri</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devletin</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hukuk</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düzeninin</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olağan</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kuralları</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ile</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üstesinden</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gelinmesine</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imkan</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olmayan</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olağanüstü</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bir</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tehdit</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veya</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tehlike</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karşısında</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başvurduğu</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usullerdir</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(GÖZLER, s</a:t>
            </a:r>
            <a:r>
              <a:rPr lang="en-US" dirty="0">
                <a:latin typeface="Times New Roman" panose="02020603050405020304" pitchFamily="18" charset="0"/>
                <a:cs typeface="Times New Roman" panose="02020603050405020304" pitchFamily="18" charset="0"/>
              </a:rPr>
              <a:t>. 298) </a:t>
            </a:r>
          </a:p>
        </p:txBody>
      </p:sp>
    </p:spTree>
    <p:extLst>
      <p:ext uri="{BB962C8B-B14F-4D97-AF65-F5344CB8AC3E}">
        <p14:creationId xmlns:p14="http://schemas.microsoft.com/office/powerpoint/2010/main" val="38765428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pPr algn="just"/>
            <a:r>
              <a:rPr lang="tr-TR" dirty="0">
                <a:latin typeface="Times New Roman" panose="02020603050405020304" pitchFamily="18" charset="0"/>
                <a:cs typeface="Times New Roman" panose="02020603050405020304" pitchFamily="18" charset="0"/>
              </a:rPr>
              <a:t>Anayasa'nın 119.maddesine göre olağanüstü hal,  Cumhurbaşkanı tarafından, savaş, savaşı gerektirecek bir durumun </a:t>
            </a:r>
            <a:r>
              <a:rPr lang="tr-TR" dirty="0" err="1">
                <a:latin typeface="Times New Roman" panose="02020603050405020304" pitchFamily="18" charset="0"/>
                <a:cs typeface="Times New Roman" panose="02020603050405020304" pitchFamily="18" charset="0"/>
              </a:rPr>
              <a:t>başgöstermesi</a:t>
            </a:r>
            <a:r>
              <a:rPr lang="tr-TR" dirty="0">
                <a:latin typeface="Times New Roman" panose="02020603050405020304" pitchFamily="18" charset="0"/>
                <a:cs typeface="Times New Roman" panose="02020603050405020304" pitchFamily="18" charset="0"/>
              </a:rPr>
              <a:t>, seferberlik, ayaklanma, vatan veya Cumhuriyete karşı kuvvetli ve eylemli bir kalkışma, ülkenin ve milletin bölünmezliğini içten veya dıştan tehlikeye düşüren şiddet hareketlerinin yaygınlaşması, anayasal düzeni veya temel hak ve hürriyetleri ortadan kaldırmaya yönelik yaygın şiddet hareketlerinin ortaya çıkması, şiddet olayları nedeniyle kamu düzeninin ciddî şekilde bozulması, tabiî afet veya tehlikeli salgın hastalık ya da ağır ekonomik bunalımın ortaya çıkması hallerinde yurdun tamamında veya bir bölgesinde, süresi altı ayı geçmemek üzere ilan edilebilir.</a:t>
            </a:r>
            <a:r>
              <a:rPr lang="en-US"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9605040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algn="just"/>
            <a:r>
              <a:rPr lang="tr-TR" dirty="0">
                <a:latin typeface="Times New Roman" panose="02020603050405020304" pitchFamily="18" charset="0"/>
                <a:cs typeface="Times New Roman" panose="02020603050405020304" pitchFamily="18" charset="0"/>
              </a:rPr>
              <a:t>Olağanüstü hal ilanı kararı, verildiği gün Resmî Gazetede yayımlanır ve aynı gün Türkiye Büyük Millet Meclisinin onayına sunulur</a:t>
            </a:r>
            <a:r>
              <a:rPr lang="tr-TR" dirty="0" smtClean="0">
                <a:latin typeface="Times New Roman" panose="02020603050405020304" pitchFamily="18" charset="0"/>
                <a:cs typeface="Times New Roman" panose="02020603050405020304" pitchFamily="18" charset="0"/>
              </a:rPr>
              <a:t>.</a:t>
            </a:r>
          </a:p>
          <a:p>
            <a:pPr algn="just"/>
            <a:r>
              <a:rPr lang="tr-TR" dirty="0">
                <a:latin typeface="Times New Roman" panose="02020603050405020304" pitchFamily="18" charset="0"/>
                <a:cs typeface="Times New Roman" panose="02020603050405020304" pitchFamily="18" charset="0"/>
              </a:rPr>
              <a:t>Olağanüstü hallerde vatandaşlar için getirilecek para, mal ve çalışma yükümlülükleri ile 15 inci maddedeki ilkeler doğrultusunda temel hak ve hürriyetlerin nasıl sınırlanacağı veya geçici olarak durdurulacağı, hangi hükümlerin uygulanacağı ve işlemlerin nasıl yürütüleceği kanunla düzenlenir.</a:t>
            </a:r>
            <a:r>
              <a:rPr lang="en-US" dirty="0">
                <a:latin typeface="Times New Roman" panose="02020603050405020304" pitchFamily="18" charset="0"/>
                <a:cs typeface="Times New Roman" panose="02020603050405020304" pitchFamily="18" charset="0"/>
              </a:rPr>
              <a:t> </a:t>
            </a:r>
          </a:p>
          <a:p>
            <a:pPr algn="just"/>
            <a:endParaRPr lang="en-US" dirty="0">
              <a:latin typeface="Times New Roman" panose="02020603050405020304" pitchFamily="18" charset="0"/>
              <a:cs typeface="Times New Roman" panose="02020603050405020304" pitchFamily="18" charset="0"/>
            </a:endParaRPr>
          </a:p>
          <a:p>
            <a:pPr algn="just"/>
            <a:endParaRPr lang="en-US"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380594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Olağanüstü hallerde Cumhurbaşkanı, olağanüstü halin gerekli kıldığı konularda, 104 üncü </a:t>
            </a:r>
            <a:r>
              <a:rPr lang="tr-TR">
                <a:latin typeface="Times New Roman" panose="02020603050405020304" pitchFamily="18" charset="0"/>
                <a:cs typeface="Times New Roman" panose="02020603050405020304" pitchFamily="18" charset="0"/>
              </a:rPr>
              <a:t>maddenin </a:t>
            </a:r>
            <a:r>
              <a:rPr lang="tr-TR" smtClean="0">
                <a:latin typeface="Times New Roman" panose="02020603050405020304" pitchFamily="18" charset="0"/>
                <a:cs typeface="Times New Roman" panose="02020603050405020304" pitchFamily="18" charset="0"/>
              </a:rPr>
              <a:t>on yedinci </a:t>
            </a:r>
            <a:r>
              <a:rPr lang="tr-TR" dirty="0">
                <a:latin typeface="Times New Roman" panose="02020603050405020304" pitchFamily="18" charset="0"/>
                <a:cs typeface="Times New Roman" panose="02020603050405020304" pitchFamily="18" charset="0"/>
              </a:rPr>
              <a:t>fıkrasının ikinci cümlesinde belirtilen sınırlamalara tabi olmaksızın Cumhurbaşkanlığı kararnamesi çıkarabilir. Kanun hükmündeki bu kararnameler Resmî Gazetede yayımlanır, aynı gün Meclis onayına sunulur.</a:t>
            </a:r>
            <a:r>
              <a:rPr lang="en-US"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8054005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Kolluk</a:t>
            </a:r>
            <a:endParaRPr lang="tr-TR" b="1" dirty="0"/>
          </a:p>
        </p:txBody>
      </p:sp>
      <p:sp>
        <p:nvSpPr>
          <p:cNvPr id="3" name="İçerik Yer Tutucusu 2"/>
          <p:cNvSpPr>
            <a:spLocks noGrp="1"/>
          </p:cNvSpPr>
          <p:nvPr>
            <p:ph idx="1"/>
          </p:nvPr>
        </p:nvSpPr>
        <p:spPr>
          <a:xfrm>
            <a:off x="1424348" y="1620982"/>
            <a:ext cx="9343303" cy="4290240"/>
          </a:xfrm>
        </p:spPr>
        <p:txBody>
          <a:bodyPr>
            <a:normAutofit/>
          </a:bodyPr>
          <a:lstStyle/>
          <a:p>
            <a:pPr marL="0" indent="0" algn="just">
              <a:buNone/>
            </a:pPr>
            <a:r>
              <a:rPr lang="tr-TR" sz="2800" dirty="0">
                <a:latin typeface="Times New Roman" panose="02020603050405020304" pitchFamily="18" charset="0"/>
                <a:cs typeface="Times New Roman" panose="02020603050405020304" pitchFamily="18" charset="0"/>
              </a:rPr>
              <a:t>2559 sayılı Polis Vazife ve Salahiyet </a:t>
            </a:r>
            <a:r>
              <a:rPr lang="tr-TR" sz="2800" dirty="0" smtClean="0">
                <a:latin typeface="Times New Roman" panose="02020603050405020304" pitchFamily="18" charset="0"/>
                <a:cs typeface="Times New Roman" panose="02020603050405020304" pitchFamily="18" charset="0"/>
              </a:rPr>
              <a:t>Kanununu Madde 1- «</a:t>
            </a:r>
            <a:r>
              <a:rPr lang="tr-TR" sz="2800" i="1" dirty="0" smtClean="0">
                <a:latin typeface="Times New Roman" panose="02020603050405020304" pitchFamily="18" charset="0"/>
                <a:cs typeface="Times New Roman" panose="02020603050405020304" pitchFamily="18" charset="0"/>
              </a:rPr>
              <a:t>Polis</a:t>
            </a:r>
            <a:r>
              <a:rPr lang="tr-TR" sz="2800" i="1" dirty="0">
                <a:latin typeface="Times New Roman" panose="02020603050405020304" pitchFamily="18" charset="0"/>
                <a:cs typeface="Times New Roman" panose="02020603050405020304" pitchFamily="18" charset="0"/>
              </a:rPr>
              <a:t>, asayişi amme, şahıs, tasarruf emniyetini ve mesken masuniyetini korur. Halkın ırz, can ve malını muhafaza ve ammenin </a:t>
            </a:r>
            <a:r>
              <a:rPr lang="tr-TR" sz="2800" i="1" dirty="0" smtClean="0">
                <a:latin typeface="Times New Roman" panose="02020603050405020304" pitchFamily="18" charset="0"/>
                <a:cs typeface="Times New Roman" panose="02020603050405020304" pitchFamily="18" charset="0"/>
              </a:rPr>
              <a:t>istirahatini </a:t>
            </a:r>
            <a:r>
              <a:rPr lang="tr-TR" sz="2800" i="1" dirty="0">
                <a:latin typeface="Times New Roman" panose="02020603050405020304" pitchFamily="18" charset="0"/>
                <a:cs typeface="Times New Roman" panose="02020603050405020304" pitchFamily="18" charset="0"/>
              </a:rPr>
              <a:t>temin eder</a:t>
            </a:r>
            <a:r>
              <a:rPr lang="tr-TR" sz="2800" dirty="0" smtClean="0">
                <a:latin typeface="Times New Roman" panose="02020603050405020304" pitchFamily="18" charset="0"/>
                <a:cs typeface="Times New Roman" panose="02020603050405020304" pitchFamily="18" charset="0"/>
              </a:rPr>
              <a:t>.”</a:t>
            </a:r>
          </a:p>
          <a:p>
            <a:pPr marL="0" indent="0" algn="just">
              <a:buNone/>
            </a:pPr>
            <a:endParaRPr lang="tr-TR" sz="2800" dirty="0">
              <a:latin typeface="Times New Roman" panose="02020603050405020304" pitchFamily="18" charset="0"/>
              <a:cs typeface="Times New Roman" panose="02020603050405020304" pitchFamily="18" charset="0"/>
            </a:endParaRPr>
          </a:p>
          <a:p>
            <a:pPr marL="0" indent="0" algn="just">
              <a:buNone/>
            </a:pPr>
            <a:r>
              <a:rPr lang="tr-TR" sz="2800" dirty="0">
                <a:latin typeface="Times New Roman" panose="02020603050405020304" pitchFamily="18" charset="0"/>
                <a:cs typeface="Times New Roman" panose="02020603050405020304" pitchFamily="18" charset="0"/>
              </a:rPr>
              <a:t>2803 sayılı Jandarma Teşkilat ve Görevleri Hakkında Kanun Madde 3 - «</a:t>
            </a:r>
            <a:r>
              <a:rPr lang="tr-TR" sz="2800" i="1" dirty="0">
                <a:latin typeface="Times New Roman" panose="02020603050405020304" pitchFamily="18" charset="0"/>
                <a:cs typeface="Times New Roman" panose="02020603050405020304" pitchFamily="18" charset="0"/>
              </a:rPr>
              <a:t>Türkiye Cumhuriyeti Jandarması, emniyet ve asayiş ile kamu düzeninin korunmasını sağlayan ve </a:t>
            </a:r>
            <a:r>
              <a:rPr lang="tr-TR" sz="2800" i="1" dirty="0" smtClean="0">
                <a:latin typeface="Times New Roman" panose="02020603050405020304" pitchFamily="18" charset="0"/>
                <a:cs typeface="Times New Roman" panose="02020603050405020304" pitchFamily="18" charset="0"/>
              </a:rPr>
              <a:t>diğer kanunların </a:t>
            </a:r>
            <a:r>
              <a:rPr lang="tr-TR" sz="2800" i="1" dirty="0">
                <a:latin typeface="Times New Roman" panose="02020603050405020304" pitchFamily="18" charset="0"/>
                <a:cs typeface="Times New Roman" panose="02020603050405020304" pitchFamily="18" charset="0"/>
              </a:rPr>
              <a:t>verdiği görevleri yerine getiren silahlı genel kolluk kuvvetidir</a:t>
            </a:r>
            <a:r>
              <a:rPr lang="tr-TR" sz="2800" dirty="0" smtClean="0">
                <a:latin typeface="Times New Roman" panose="02020603050405020304" pitchFamily="18" charset="0"/>
                <a:cs typeface="Times New Roman" panose="02020603050405020304" pitchFamily="18" charset="0"/>
              </a:rPr>
              <a:t>.»</a:t>
            </a:r>
            <a:endParaRPr lang="tr-T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056188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r>
              <a:rPr lang="tr-TR" sz="2800" dirty="0">
                <a:latin typeface="Times New Roman" panose="02020603050405020304" pitchFamily="18" charset="0"/>
                <a:cs typeface="Times New Roman" panose="02020603050405020304" pitchFamily="18" charset="0"/>
              </a:rPr>
              <a:t>"</a:t>
            </a:r>
            <a:r>
              <a:rPr lang="tr-TR" sz="2800" i="1" dirty="0">
                <a:latin typeface="Times New Roman" panose="02020603050405020304" pitchFamily="18" charset="0"/>
                <a:cs typeface="Times New Roman" panose="02020603050405020304" pitchFamily="18" charset="0"/>
              </a:rPr>
              <a:t>İdarenin kamu üzenini korumak ve sağlamak için giriştiği tüm faaliyetlere kolluk faaliyetleri denmektedir. (...) İdari kolluk faaliyetleri bireyler ve topluluklar ile idareyi temel hak ve özgürlükleri konusunda karşı karşıya getiren bir idari faaliyet türüdür</a:t>
            </a:r>
            <a:r>
              <a:rPr lang="tr-TR" sz="2800" dirty="0">
                <a:latin typeface="Times New Roman" panose="02020603050405020304" pitchFamily="18" charset="0"/>
                <a:cs typeface="Times New Roman" panose="02020603050405020304" pitchFamily="18" charset="0"/>
              </a:rPr>
              <a:t>."(</a:t>
            </a:r>
            <a:r>
              <a:rPr lang="tr-TR" sz="2800" dirty="0" smtClean="0">
                <a:latin typeface="Times New Roman" panose="02020603050405020304" pitchFamily="18" charset="0"/>
                <a:cs typeface="Times New Roman" panose="02020603050405020304" pitchFamily="18" charset="0"/>
              </a:rPr>
              <a:t>GÜNDAY, </a:t>
            </a:r>
            <a:r>
              <a:rPr lang="tr-TR" sz="2800" dirty="0">
                <a:latin typeface="Times New Roman" panose="02020603050405020304" pitchFamily="18" charset="0"/>
                <a:cs typeface="Times New Roman" panose="02020603050405020304" pitchFamily="18" charset="0"/>
              </a:rPr>
              <a:t>s. 289)</a:t>
            </a:r>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22309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r>
              <a:rPr lang="tr-TR" sz="2800" dirty="0">
                <a:latin typeface="Times New Roman" panose="02020603050405020304" pitchFamily="18" charset="0"/>
                <a:cs typeface="Times New Roman" panose="02020603050405020304" pitchFamily="18" charset="0"/>
              </a:rPr>
              <a:t>Anayasa'nın 13. maddesine göre, " </a:t>
            </a:r>
            <a:r>
              <a:rPr lang="tr-TR" sz="2800" i="1" dirty="0">
                <a:latin typeface="Times New Roman" panose="02020603050405020304" pitchFamily="18" charset="0"/>
                <a:cs typeface="Times New Roman" panose="02020603050405020304" pitchFamily="18" charset="0"/>
              </a:rPr>
              <a:t>Temel hak ve hürriyetler, özlerine dokunulmaksızın yalnızca Anayasanın ilgili maddelerinde belirtilen sebeplere bağlı olarak ve ancak kanunla sınırlanabilir. Bu sınırlamalar, Anayasanın sözüne ve ruhuna, demokratik toplum düzeninin ve lâik Cumhuriyetin gereklerine ve ölçülülük ilkesine aykırı olamaz</a:t>
            </a:r>
            <a:r>
              <a:rPr lang="tr-TR" sz="2800"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a:p>
            <a:pPr algn="just"/>
            <a:endParaRPr lang="en-US" sz="2800" dirty="0" smtClean="0">
              <a:latin typeface="Times New Roman" panose="02020603050405020304" pitchFamily="18" charset="0"/>
              <a:cs typeface="Times New Roman" panose="02020603050405020304" pitchFamily="18" charset="0"/>
            </a:endParaRPr>
          </a:p>
          <a:p>
            <a:pPr algn="just"/>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128386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931913" y="486900"/>
            <a:ext cx="8911687" cy="1280890"/>
          </a:xfrm>
        </p:spPr>
        <p:txBody>
          <a:bodyPr>
            <a:normAutofit fontScale="90000"/>
          </a:bodyPr>
          <a:lstStyle/>
          <a:p>
            <a:r>
              <a:rPr lang="tr-TR" b="1" dirty="0" smtClean="0"/>
              <a:t>İdari Kolluğun Amacı Olarak Kamu Düzeni </a:t>
            </a:r>
            <a:endParaRPr lang="tr-TR" b="1" dirty="0"/>
          </a:p>
        </p:txBody>
      </p:sp>
      <p:sp>
        <p:nvSpPr>
          <p:cNvPr id="3" name="İçerik Yer Tutucusu 2"/>
          <p:cNvSpPr>
            <a:spLocks noGrp="1"/>
          </p:cNvSpPr>
          <p:nvPr>
            <p:ph idx="1"/>
          </p:nvPr>
        </p:nvSpPr>
        <p:spPr>
          <a:xfrm>
            <a:off x="826265" y="1767790"/>
            <a:ext cx="10678347" cy="4923292"/>
          </a:xfrm>
        </p:spPr>
        <p:txBody>
          <a:bodyPr>
            <a:normAutofit fontScale="70000" lnSpcReduction="20000"/>
          </a:bodyPr>
          <a:lstStyle/>
          <a:p>
            <a:pPr marL="0" indent="0" algn="just">
              <a:buNone/>
            </a:pPr>
            <a:r>
              <a:rPr lang="tr-TR" b="1" dirty="0" smtClean="0">
                <a:latin typeface="Times New Roman" panose="02020603050405020304" pitchFamily="18" charset="0"/>
                <a:cs typeface="Times New Roman" panose="02020603050405020304" pitchFamily="18" charset="0"/>
              </a:rPr>
              <a:t> Kamu Düzeninin Öğeleri</a:t>
            </a:r>
          </a:p>
          <a:p>
            <a:pPr marL="0" indent="0" algn="just">
              <a:buNone/>
            </a:pPr>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-Kamu Güvenliği</a:t>
            </a:r>
          </a:p>
          <a:p>
            <a:pPr marL="0" indent="0" algn="just">
              <a:buNone/>
            </a:pPr>
            <a:r>
              <a:rPr lang="tr-TR" dirty="0">
                <a:latin typeface="Times New Roman" panose="02020603050405020304" pitchFamily="18" charset="0"/>
                <a:cs typeface="Times New Roman" panose="02020603050405020304" pitchFamily="18" charset="0"/>
              </a:rPr>
              <a:t>   -Dirlik ve Esenlik</a:t>
            </a:r>
          </a:p>
          <a:p>
            <a:pPr marL="0" indent="0" algn="just">
              <a:buNone/>
            </a:pPr>
            <a:r>
              <a:rPr lang="tr-TR" dirty="0">
                <a:latin typeface="Times New Roman" panose="02020603050405020304" pitchFamily="18" charset="0"/>
                <a:cs typeface="Times New Roman" panose="02020603050405020304" pitchFamily="18" charset="0"/>
              </a:rPr>
              <a:t>   -Genel Sağlık</a:t>
            </a:r>
          </a:p>
          <a:p>
            <a:pPr marL="0" indent="0" algn="just">
              <a:buNone/>
            </a:pPr>
            <a:r>
              <a:rPr lang="tr-TR" b="1" dirty="0">
                <a:latin typeface="Times New Roman" panose="02020603050405020304" pitchFamily="18" charset="0"/>
                <a:cs typeface="Times New Roman" panose="02020603050405020304" pitchFamily="18" charset="0"/>
              </a:rPr>
              <a:t>AYM, E</a:t>
            </a:r>
            <a:r>
              <a:rPr lang="tr-TR" b="1" dirty="0" smtClean="0">
                <a:latin typeface="Times New Roman" panose="02020603050405020304" pitchFamily="18" charset="0"/>
                <a:cs typeface="Times New Roman" panose="02020603050405020304" pitchFamily="18" charset="0"/>
              </a:rPr>
              <a:t>. 1973/12</a:t>
            </a:r>
            <a:r>
              <a:rPr lang="tr-TR" b="1" dirty="0">
                <a:latin typeface="Times New Roman" panose="02020603050405020304" pitchFamily="18" charset="0"/>
                <a:cs typeface="Times New Roman" panose="02020603050405020304" pitchFamily="18" charset="0"/>
              </a:rPr>
              <a:t>, K. 1973/24, T. </a:t>
            </a:r>
            <a:r>
              <a:rPr lang="tr-TR" b="1" dirty="0" smtClean="0">
                <a:latin typeface="Times New Roman" panose="02020603050405020304" pitchFamily="18" charset="0"/>
                <a:cs typeface="Times New Roman" panose="02020603050405020304" pitchFamily="18" charset="0"/>
              </a:rPr>
              <a:t>7.6.1973:  </a:t>
            </a:r>
            <a:r>
              <a:rPr lang="tr-TR" i="1" dirty="0" smtClean="0">
                <a:latin typeface="Times New Roman" panose="02020603050405020304" pitchFamily="18" charset="0"/>
                <a:cs typeface="Times New Roman" panose="02020603050405020304" pitchFamily="18" charset="0"/>
              </a:rPr>
              <a:t>«Türk </a:t>
            </a:r>
            <a:r>
              <a:rPr lang="tr-TR" i="1" dirty="0">
                <a:latin typeface="Times New Roman" panose="02020603050405020304" pitchFamily="18" charset="0"/>
                <a:cs typeface="Times New Roman" panose="02020603050405020304" pitchFamily="18" charset="0"/>
              </a:rPr>
              <a:t>Ceza Kanununun 526. maddesinin birinci fıkrasında yer alan "amme emniyeti" (kamu güvenliği) "amme intizamı" (kamu düzeni) ve "mülahaza" gibi deyimler ve sözcükler itiraz yoluna başvuran mahkemenin kararında ileri sürüldüğü gibi kesinlik taşımayan yoruma muhtaç, kişilerin bakış açısına göre değişiklik gösteren sözcüklerden ibaret olmayıp tersine anlamlan uygulamalarla belirmiş, hukuk ve Anayasa diline girmiş kavramlardandır, örneğin Anayasa'nın değişik 11., 16., değişik 19., 28., değişik 29., ve değişik 46. maddelerinde, "milli güvenlik" "kamu düzeni", ve değişik 15. maddesinde "kanunla yetkili kılınan merci" deyimlerinin kullanıldığı görülmüştür. Hukuk diline ve kanunlara girmiş ve üstelik bir kısmı Anayasada yer almış bu terimlerin anlamanın yoruma muhtaç olduğundan ve kişilere göre değişebileceğinden söz edilerek ve bu gibi nedenlere dayanılarak kanun hükmünün Anayasa'ya aykırılığının ileri sürülemeyeceği şüphesiz bulunmaktadır</a:t>
            </a:r>
            <a:r>
              <a:rPr lang="tr-TR" i="1" dirty="0" smtClean="0">
                <a:latin typeface="Times New Roman" panose="02020603050405020304" pitchFamily="18" charset="0"/>
                <a:cs typeface="Times New Roman" panose="02020603050405020304" pitchFamily="18" charset="0"/>
              </a:rPr>
              <a:t>.»</a:t>
            </a:r>
            <a:endParaRPr lang="tr-TR"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941782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tr-TR" sz="2800" dirty="0">
                <a:latin typeface="Times New Roman" panose="02020603050405020304" pitchFamily="18" charset="0"/>
                <a:cs typeface="Times New Roman" panose="02020603050405020304" pitchFamily="18" charset="0"/>
              </a:rPr>
              <a:t>Kolluk faaliyetinin amacı, kamu düzeninin sağlanmasıdır. Kamu düzeni, güvenlik, dirlik ve esenlik, sağlık öğelerinden oluşur.</a:t>
            </a:r>
            <a:r>
              <a:rPr lang="en-US" sz="28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5268818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a:t>İDARİ KOLLUK – ADLİ KOLLUK AYIRIMI</a:t>
            </a:r>
          </a:p>
        </p:txBody>
      </p:sp>
      <p:sp>
        <p:nvSpPr>
          <p:cNvPr id="3" name="İçerik Yer Tutucusu 2"/>
          <p:cNvSpPr>
            <a:spLocks noGrp="1"/>
          </p:cNvSpPr>
          <p:nvPr>
            <p:ph idx="1"/>
          </p:nvPr>
        </p:nvSpPr>
        <p:spPr>
          <a:xfrm>
            <a:off x="870333" y="1861851"/>
            <a:ext cx="10537297" cy="4726236"/>
          </a:xfrm>
        </p:spPr>
        <p:txBody>
          <a:bodyPr>
            <a:noAutofit/>
          </a:bodyPr>
          <a:lstStyle/>
          <a:p>
            <a:pPr marL="0" indent="0" algn="just">
              <a:buNone/>
            </a:pPr>
            <a:r>
              <a:rPr lang="tr-TR" sz="2800" dirty="0" smtClean="0">
                <a:latin typeface="Times New Roman" panose="02020603050405020304" pitchFamily="18" charset="0"/>
                <a:cs typeface="Times New Roman" panose="02020603050405020304" pitchFamily="18" charset="0"/>
              </a:rPr>
              <a:t>Emniyet Teşkilat Kanunu </a:t>
            </a:r>
            <a:r>
              <a:rPr lang="tr-TR" sz="2800" dirty="0">
                <a:latin typeface="Times New Roman" panose="02020603050405020304" pitchFamily="18" charset="0"/>
                <a:cs typeface="Times New Roman" panose="02020603050405020304" pitchFamily="18" charset="0"/>
              </a:rPr>
              <a:t>Madde 9 – </a:t>
            </a:r>
            <a:r>
              <a:rPr lang="tr-TR" sz="2800" dirty="0" smtClean="0">
                <a:latin typeface="Times New Roman" panose="02020603050405020304" pitchFamily="18" charset="0"/>
                <a:cs typeface="Times New Roman" panose="02020603050405020304" pitchFamily="18" charset="0"/>
              </a:rPr>
              <a:t>«</a:t>
            </a:r>
            <a:r>
              <a:rPr lang="tr-TR" sz="2800" i="1" dirty="0" smtClean="0">
                <a:latin typeface="Times New Roman" panose="02020603050405020304" pitchFamily="18" charset="0"/>
                <a:cs typeface="Times New Roman" panose="02020603050405020304" pitchFamily="18" charset="0"/>
              </a:rPr>
              <a:t>A</a:t>
            </a:r>
            <a:r>
              <a:rPr lang="tr-TR" sz="2800" i="1" dirty="0">
                <a:latin typeface="Times New Roman" panose="02020603050405020304" pitchFamily="18" charset="0"/>
                <a:cs typeface="Times New Roman" panose="02020603050405020304" pitchFamily="18" charset="0"/>
              </a:rPr>
              <a:t>) İdari polis, içtimai ve umumi intizamı temin etmekle mükellef olan kısımdır.</a:t>
            </a:r>
          </a:p>
          <a:p>
            <a:pPr marL="0" indent="0" algn="just">
              <a:buNone/>
            </a:pPr>
            <a:r>
              <a:rPr lang="tr-TR" sz="2800" i="1" dirty="0">
                <a:latin typeface="Times New Roman" panose="02020603050405020304" pitchFamily="18" charset="0"/>
                <a:cs typeface="Times New Roman" panose="02020603050405020304" pitchFamily="18" charset="0"/>
              </a:rPr>
              <a:t>B) Siyasi polis, Devletin umumi emniyetine </a:t>
            </a:r>
            <a:r>
              <a:rPr lang="tr-TR" sz="2800" i="1" dirty="0" err="1">
                <a:latin typeface="Times New Roman" panose="02020603050405020304" pitchFamily="18" charset="0"/>
                <a:cs typeface="Times New Roman" panose="02020603050405020304" pitchFamily="18" charset="0"/>
              </a:rPr>
              <a:t>taallük</a:t>
            </a:r>
            <a:r>
              <a:rPr lang="tr-TR" sz="2800" i="1" dirty="0">
                <a:latin typeface="Times New Roman" panose="02020603050405020304" pitchFamily="18" charset="0"/>
                <a:cs typeface="Times New Roman" panose="02020603050405020304" pitchFamily="18" charset="0"/>
              </a:rPr>
              <a:t> eden işlerle mükellef olan kısımdır.</a:t>
            </a:r>
          </a:p>
          <a:p>
            <a:pPr marL="0" indent="0" algn="just">
              <a:buNone/>
            </a:pPr>
            <a:r>
              <a:rPr lang="tr-TR" sz="2800" i="1" dirty="0">
                <a:latin typeface="Times New Roman" panose="02020603050405020304" pitchFamily="18" charset="0"/>
                <a:cs typeface="Times New Roman" panose="02020603050405020304" pitchFamily="18" charset="0"/>
              </a:rPr>
              <a:t>C) Adli polis; asgari tam teşekküllü bir polis karakolu bulunan yerlerde, adli işlerle uğraşmak üzere Emniyet </a:t>
            </a:r>
            <a:r>
              <a:rPr lang="tr-TR" sz="2800" i="1" dirty="0" smtClean="0">
                <a:latin typeface="Times New Roman" panose="02020603050405020304" pitchFamily="18" charset="0"/>
                <a:cs typeface="Times New Roman" panose="02020603050405020304" pitchFamily="18" charset="0"/>
              </a:rPr>
              <a:t>Umum Müdürlüğünce </a:t>
            </a:r>
            <a:r>
              <a:rPr lang="tr-TR" sz="2800" i="1" dirty="0">
                <a:latin typeface="Times New Roman" panose="02020603050405020304" pitchFamily="18" charset="0"/>
                <a:cs typeface="Times New Roman" panose="02020603050405020304" pitchFamily="18" charset="0"/>
              </a:rPr>
              <a:t>kadrodan ayrılan bir kısımdır.</a:t>
            </a:r>
          </a:p>
          <a:p>
            <a:pPr marL="0" indent="0" algn="just">
              <a:buNone/>
            </a:pPr>
            <a:r>
              <a:rPr lang="tr-TR" sz="2800" i="1" dirty="0">
                <a:latin typeface="Times New Roman" panose="02020603050405020304" pitchFamily="18" charset="0"/>
                <a:cs typeface="Times New Roman" panose="02020603050405020304" pitchFamily="18" charset="0"/>
              </a:rPr>
              <a:t>Tam teşekküllü bir kadrodan daha az kuvvette olan polis teşekküllerinin tamamı veya bir kısmı adli polis olarak </a:t>
            </a:r>
            <a:r>
              <a:rPr lang="tr-TR" sz="2800" i="1" dirty="0" smtClean="0">
                <a:latin typeface="Times New Roman" panose="02020603050405020304" pitchFamily="18" charset="0"/>
                <a:cs typeface="Times New Roman" panose="02020603050405020304" pitchFamily="18" charset="0"/>
              </a:rPr>
              <a:t>tefrik edilebilir.»</a:t>
            </a:r>
            <a:endParaRPr lang="tr-TR" sz="28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339159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Genel İdari Kolluk – Özel İdari Kolluk</a:t>
            </a:r>
            <a:endParaRPr lang="tr-TR" b="1" dirty="0"/>
          </a:p>
        </p:txBody>
      </p:sp>
      <p:sp>
        <p:nvSpPr>
          <p:cNvPr id="3" name="İçerik Yer Tutucusu 2"/>
          <p:cNvSpPr>
            <a:spLocks noGrp="1"/>
          </p:cNvSpPr>
          <p:nvPr>
            <p:ph idx="1"/>
          </p:nvPr>
        </p:nvSpPr>
        <p:spPr>
          <a:xfrm>
            <a:off x="609601" y="1894901"/>
            <a:ext cx="10798030" cy="4404248"/>
          </a:xfrm>
        </p:spPr>
        <p:txBody>
          <a:bodyPr>
            <a:normAutofit/>
          </a:bodyPr>
          <a:lstStyle/>
          <a:p>
            <a:pPr marL="0" indent="0" algn="just">
              <a:buNone/>
            </a:pPr>
            <a:r>
              <a:rPr lang="tr-TR" sz="2800" dirty="0">
                <a:latin typeface="Times New Roman" panose="02020603050405020304" pitchFamily="18" charset="0"/>
                <a:cs typeface="Times New Roman" panose="02020603050405020304" pitchFamily="18" charset="0"/>
              </a:rPr>
              <a:t> Genel idari kolluk, tüm ülke düzeyinde kamu düzenini ve kamu düzeninin her üç </a:t>
            </a:r>
            <a:r>
              <a:rPr lang="tr-TR" sz="2800" dirty="0" smtClean="0">
                <a:latin typeface="Times New Roman" panose="02020603050405020304" pitchFamily="18" charset="0"/>
                <a:cs typeface="Times New Roman" panose="02020603050405020304" pitchFamily="18" charset="0"/>
              </a:rPr>
              <a:t>öğesini sağlamakla </a:t>
            </a:r>
            <a:r>
              <a:rPr lang="tr-TR" sz="2800" dirty="0">
                <a:latin typeface="Times New Roman" panose="02020603050405020304" pitchFamily="18" charset="0"/>
                <a:cs typeface="Times New Roman" panose="02020603050405020304" pitchFamily="18" charset="0"/>
              </a:rPr>
              <a:t>görevli kolluktur. Genel idari kolluk, başta İçişleri Bakanı olmak üzere, </a:t>
            </a:r>
            <a:r>
              <a:rPr lang="tr-TR" sz="2800" dirty="0" smtClean="0">
                <a:latin typeface="Times New Roman" panose="02020603050405020304" pitchFamily="18" charset="0"/>
                <a:cs typeface="Times New Roman" panose="02020603050405020304" pitchFamily="18" charset="0"/>
              </a:rPr>
              <a:t>vali ve kaymakamın </a:t>
            </a:r>
            <a:r>
              <a:rPr lang="tr-TR" sz="2800" dirty="0">
                <a:latin typeface="Times New Roman" panose="02020603050405020304" pitchFamily="18" charset="0"/>
                <a:cs typeface="Times New Roman" panose="02020603050405020304" pitchFamily="18" charset="0"/>
              </a:rPr>
              <a:t>emri altında görev yapmaktadır. </a:t>
            </a:r>
            <a:r>
              <a:rPr lang="tr-TR" sz="2800" dirty="0" smtClean="0">
                <a:latin typeface="Times New Roman" panose="02020603050405020304" pitchFamily="18" charset="0"/>
                <a:cs typeface="Times New Roman" panose="02020603050405020304" pitchFamily="18" charset="0"/>
              </a:rPr>
              <a:t>(</a:t>
            </a:r>
            <a:r>
              <a:rPr lang="tr-TR" sz="2800" dirty="0" smtClean="0">
                <a:latin typeface="Times New Roman" panose="02020603050405020304" pitchFamily="18" charset="0"/>
                <a:cs typeface="Times New Roman" panose="02020603050405020304" pitchFamily="18" charset="0"/>
              </a:rPr>
              <a:t>GÜNDAY, </a:t>
            </a:r>
            <a:r>
              <a:rPr lang="tr-TR" sz="2800" dirty="0" smtClean="0">
                <a:latin typeface="Times New Roman" panose="02020603050405020304" pitchFamily="18" charset="0"/>
                <a:cs typeface="Times New Roman" panose="02020603050405020304" pitchFamily="18" charset="0"/>
              </a:rPr>
              <a:t>s. 295)</a:t>
            </a:r>
          </a:p>
          <a:p>
            <a:pPr marL="0" indent="0" algn="just">
              <a:buNone/>
            </a:pPr>
            <a:r>
              <a:rPr lang="tr-TR" sz="2800" dirty="0">
                <a:latin typeface="Times New Roman" panose="02020603050405020304" pitchFamily="18" charset="0"/>
                <a:cs typeface="Times New Roman" panose="02020603050405020304" pitchFamily="18" charset="0"/>
              </a:rPr>
              <a:t>Binaenaleyh, idari kolluğun esas konusu, güvenlik, dirlik, esenlik ve sağlık öğelerini </a:t>
            </a:r>
            <a:r>
              <a:rPr lang="tr-TR" sz="2800" dirty="0" smtClean="0">
                <a:latin typeface="Times New Roman" panose="02020603050405020304" pitchFamily="18" charset="0"/>
                <a:cs typeface="Times New Roman" panose="02020603050405020304" pitchFamily="18" charset="0"/>
              </a:rPr>
              <a:t>içeren kamu </a:t>
            </a:r>
            <a:r>
              <a:rPr lang="tr-TR" sz="2800" dirty="0">
                <a:latin typeface="Times New Roman" panose="02020603050405020304" pitchFamily="18" charset="0"/>
                <a:cs typeface="Times New Roman" panose="02020603050405020304" pitchFamily="18" charset="0"/>
              </a:rPr>
              <a:t>düzenini umumi yerlerde ve umuma açık olan yerlerde sağlamak, korumak </a:t>
            </a:r>
            <a:r>
              <a:rPr lang="tr-TR" sz="2800" dirty="0" smtClean="0">
                <a:latin typeface="Times New Roman" panose="02020603050405020304" pitchFamily="18" charset="0"/>
                <a:cs typeface="Times New Roman" panose="02020603050405020304" pitchFamily="18" charset="0"/>
              </a:rPr>
              <a:t>ve bozulduğunda </a:t>
            </a:r>
            <a:r>
              <a:rPr lang="tr-TR" sz="2800" dirty="0">
                <a:latin typeface="Times New Roman" panose="02020603050405020304" pitchFamily="18" charset="0"/>
                <a:cs typeface="Times New Roman" panose="02020603050405020304" pitchFamily="18" charset="0"/>
              </a:rPr>
              <a:t>geri getirmekten ibarettir. … İdarenin bu konularda ve amaçlarla </a:t>
            </a:r>
            <a:r>
              <a:rPr lang="tr-TR" sz="2800" dirty="0" smtClean="0">
                <a:latin typeface="Times New Roman" panose="02020603050405020304" pitchFamily="18" charset="0"/>
                <a:cs typeface="Times New Roman" panose="02020603050405020304" pitchFamily="18" charset="0"/>
              </a:rPr>
              <a:t>yaptığı kolluk </a:t>
            </a:r>
            <a:r>
              <a:rPr lang="tr-TR" sz="2800" dirty="0">
                <a:latin typeface="Times New Roman" panose="02020603050405020304" pitchFamily="18" charset="0"/>
                <a:cs typeface="Times New Roman" panose="02020603050405020304" pitchFamily="18" charset="0"/>
              </a:rPr>
              <a:t>faaliyetleri, “genel kolluk” diye nitelenmektedir</a:t>
            </a:r>
            <a:r>
              <a:rPr lang="tr-TR" sz="2800" dirty="0" smtClean="0">
                <a:latin typeface="Times New Roman" panose="02020603050405020304" pitchFamily="18" charset="0"/>
                <a:cs typeface="Times New Roman" panose="02020603050405020304" pitchFamily="18" charset="0"/>
              </a:rPr>
              <a:t>. (</a:t>
            </a:r>
            <a:r>
              <a:rPr lang="tr-TR" sz="2800" dirty="0" smtClean="0">
                <a:latin typeface="Times New Roman" panose="02020603050405020304" pitchFamily="18" charset="0"/>
                <a:cs typeface="Times New Roman" panose="02020603050405020304" pitchFamily="18" charset="0"/>
              </a:rPr>
              <a:t>DURAN, </a:t>
            </a:r>
            <a:r>
              <a:rPr lang="tr-TR" sz="2800" dirty="0" smtClean="0">
                <a:latin typeface="Times New Roman" panose="02020603050405020304" pitchFamily="18" charset="0"/>
                <a:cs typeface="Times New Roman" panose="02020603050405020304" pitchFamily="18" charset="0"/>
              </a:rPr>
              <a:t>s. 256-257)</a:t>
            </a:r>
            <a:endParaRPr lang="tr-T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636055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r>
              <a:rPr lang="tr-TR" sz="2800" dirty="0">
                <a:latin typeface="Times New Roman" panose="02020603050405020304" pitchFamily="18" charset="0"/>
                <a:cs typeface="Times New Roman" panose="02020603050405020304" pitchFamily="18" charset="0"/>
              </a:rPr>
              <a:t>Emniyet Teşkilatı Kanunu'nun 1. maddesine göre, genel kolluk silahlı bir kuvvet olarak polis ve jandarmadan oluşur.</a:t>
            </a:r>
            <a:r>
              <a:rPr lang="en-US" sz="2800" dirty="0">
                <a:latin typeface="Times New Roman" panose="02020603050405020304" pitchFamily="18" charset="0"/>
                <a:cs typeface="Times New Roman" panose="02020603050405020304" pitchFamily="18" charset="0"/>
              </a:rPr>
              <a:t> </a:t>
            </a:r>
            <a:endParaRPr lang="tr-TR" sz="2800" dirty="0" smtClean="0">
              <a:latin typeface="Times New Roman" panose="02020603050405020304" pitchFamily="18" charset="0"/>
              <a:cs typeface="Times New Roman" panose="02020603050405020304" pitchFamily="18" charset="0"/>
            </a:endParaRPr>
          </a:p>
          <a:p>
            <a:pPr algn="just"/>
            <a:r>
              <a:rPr lang="tr-TR" sz="2800" dirty="0">
                <a:latin typeface="Times New Roman" panose="02020603050405020304" pitchFamily="18" charset="0"/>
                <a:cs typeface="Times New Roman" panose="02020603050405020304" pitchFamily="18" charset="0"/>
              </a:rPr>
              <a:t>Özel idari kolluk, Emniyet Teşkilatı Kanunu'nun 3. maddesine göre, genel zabıta haricinde kalan ve özel kanunlara göre teşekkül edip özel görevleri olan kolluktur.</a:t>
            </a:r>
            <a:r>
              <a:rPr lang="en-US" sz="2800" dirty="0">
                <a:latin typeface="Times New Roman" panose="02020603050405020304" pitchFamily="18" charset="0"/>
                <a:cs typeface="Times New Roman" panose="02020603050405020304" pitchFamily="18" charset="0"/>
              </a:rPr>
              <a:t> </a:t>
            </a:r>
          </a:p>
          <a:p>
            <a:pPr algn="just"/>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1939874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10</TotalTime>
  <Words>1074</Words>
  <Application>Microsoft Office PowerPoint</Application>
  <PresentationFormat>Geniş ekran</PresentationFormat>
  <Paragraphs>36</Paragraphs>
  <Slides>15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15</vt:i4>
      </vt:variant>
    </vt:vector>
  </HeadingPairs>
  <TitlesOfParts>
    <vt:vector size="19" baseType="lpstr">
      <vt:lpstr>Arial</vt:lpstr>
      <vt:lpstr>Calibri</vt:lpstr>
      <vt:lpstr>Times New Roman</vt:lpstr>
      <vt:lpstr>Office Theme</vt:lpstr>
      <vt:lpstr>Kolluk</vt:lpstr>
      <vt:lpstr>Kolluk</vt:lpstr>
      <vt:lpstr>PowerPoint Sunusu</vt:lpstr>
      <vt:lpstr>PowerPoint Sunusu</vt:lpstr>
      <vt:lpstr>İdari Kolluğun Amacı Olarak Kamu Düzeni </vt:lpstr>
      <vt:lpstr>PowerPoint Sunusu</vt:lpstr>
      <vt:lpstr>İDARİ KOLLUK – ADLİ KOLLUK AYIRIMI</vt:lpstr>
      <vt:lpstr>Genel İdari Kolluk – Özel İdari Kolluk</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Fatma Betül Damar</dc:creator>
  <cp:lastModifiedBy>Fatma Betül Damar</cp:lastModifiedBy>
  <cp:revision>3</cp:revision>
  <dcterms:created xsi:type="dcterms:W3CDTF">2019-09-24T10:08:44Z</dcterms:created>
  <dcterms:modified xsi:type="dcterms:W3CDTF">2019-09-24T15:15:46Z</dcterms:modified>
</cp:coreProperties>
</file>