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82" r:id="rId5"/>
    <p:sldId id="259" r:id="rId6"/>
    <p:sldId id="281" r:id="rId7"/>
    <p:sldId id="264" r:id="rId8"/>
    <p:sldId id="265" r:id="rId9"/>
    <p:sldId id="260" r:id="rId10"/>
    <p:sldId id="279" r:id="rId11"/>
    <p:sldId id="280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AE1-0031-4550-9C31-2BA5582CD59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744-BBBF-42B2-BBF5-0FAD020D54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AE1-0031-4550-9C31-2BA5582CD59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744-BBBF-42B2-BBF5-0FAD020D54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AE1-0031-4550-9C31-2BA5582CD59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744-BBBF-42B2-BBF5-0FAD020D54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AE1-0031-4550-9C31-2BA5582CD59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744-BBBF-42B2-BBF5-0FAD020D54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AE1-0031-4550-9C31-2BA5582CD59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744-BBBF-42B2-BBF5-0FAD020D54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AE1-0031-4550-9C31-2BA5582CD59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744-BBBF-42B2-BBF5-0FAD020D54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AE1-0031-4550-9C31-2BA5582CD59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744-BBBF-42B2-BBF5-0FAD020D54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AE1-0031-4550-9C31-2BA5582CD59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744-BBBF-42B2-BBF5-0FAD020D54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AE1-0031-4550-9C31-2BA5582CD59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744-BBBF-42B2-BBF5-0FAD020D54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AE1-0031-4550-9C31-2BA5582CD59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744-BBBF-42B2-BBF5-0FAD020D54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AE1-0031-4550-9C31-2BA5582CD59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744-BBBF-42B2-BBF5-0FAD020D54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EFAE1-0031-4550-9C31-2BA5582CD59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E744-BBBF-42B2-BBF5-0FAD020D543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Periodontoloji</a:t>
            </a:r>
            <a:r>
              <a:rPr lang="tr-TR" dirty="0" smtClean="0"/>
              <a:t> Protez </a:t>
            </a:r>
            <a:br>
              <a:rPr lang="tr-TR" dirty="0" smtClean="0"/>
            </a:br>
            <a:r>
              <a:rPr lang="tr-TR" dirty="0" smtClean="0"/>
              <a:t>İlişkisi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Murat AKKAYA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Tutucular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Dişe pasif olarak oturmalı ve kuvvet uygulamamalı</a:t>
            </a:r>
          </a:p>
          <a:p>
            <a:r>
              <a:rPr lang="tr-TR" dirty="0" smtClean="0"/>
              <a:t>Daha az </a:t>
            </a:r>
            <a:r>
              <a:rPr lang="tr-TR" dirty="0" err="1" smtClean="0"/>
              <a:t>lateral</a:t>
            </a:r>
            <a:r>
              <a:rPr lang="tr-TR" dirty="0" smtClean="0"/>
              <a:t> kuvvet uygulayan dişeti kroşeleri </a:t>
            </a:r>
            <a:r>
              <a:rPr lang="tr-TR" dirty="0" err="1" smtClean="0"/>
              <a:t>tecih</a:t>
            </a:r>
            <a:r>
              <a:rPr lang="tr-TR" dirty="0" smtClean="0"/>
              <a:t> edilir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/>
          <a:lstStyle/>
          <a:p>
            <a:r>
              <a:rPr lang="tr-TR" dirty="0" smtClean="0"/>
              <a:t>Sabit Restorasyonlar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Marjin</a:t>
            </a:r>
            <a:r>
              <a:rPr lang="tr-TR" dirty="0" smtClean="0"/>
              <a:t> Seviyesi ve Biyolojik Genişlik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Kron </a:t>
            </a:r>
            <a:r>
              <a:rPr lang="tr-TR" dirty="0" err="1" smtClean="0"/>
              <a:t>marjini</a:t>
            </a:r>
            <a:r>
              <a:rPr lang="tr-TR" dirty="0" smtClean="0"/>
              <a:t> üç seviyede oluşturulabilir</a:t>
            </a:r>
          </a:p>
          <a:p>
            <a:r>
              <a:rPr lang="tr-TR" dirty="0"/>
              <a:t>	</a:t>
            </a:r>
            <a:r>
              <a:rPr lang="tr-TR" dirty="0" err="1" smtClean="0"/>
              <a:t>supragingival</a:t>
            </a:r>
            <a:endParaRPr lang="tr-TR" dirty="0" smtClean="0"/>
          </a:p>
          <a:p>
            <a:r>
              <a:rPr lang="tr-TR" dirty="0" smtClean="0"/>
              <a:t>	Dişeti seviyesinde</a:t>
            </a:r>
          </a:p>
          <a:p>
            <a:r>
              <a:rPr lang="tr-TR" dirty="0" smtClean="0"/>
              <a:t>	</a:t>
            </a:r>
            <a:r>
              <a:rPr lang="tr-TR" dirty="0" err="1" smtClean="0"/>
              <a:t>subgingival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Supragingival</a:t>
            </a:r>
            <a:r>
              <a:rPr lang="tr-TR" dirty="0" smtClean="0"/>
              <a:t> </a:t>
            </a:r>
            <a:r>
              <a:rPr lang="tr-TR" dirty="0" err="1" smtClean="0"/>
              <a:t>Marjin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Periodonsiyuma</a:t>
            </a:r>
            <a:r>
              <a:rPr lang="tr-TR" dirty="0" smtClean="0"/>
              <a:t> en az zararlı etki </a:t>
            </a:r>
          </a:p>
          <a:p>
            <a:r>
              <a:rPr lang="tr-TR" dirty="0" smtClean="0"/>
              <a:t>Estetik sorun yaratmayacak bölgelerde uygulanır</a:t>
            </a:r>
          </a:p>
          <a:p>
            <a:r>
              <a:rPr lang="tr-TR" dirty="0" smtClean="0"/>
              <a:t>Yeni geliştirilmiş daha </a:t>
            </a:r>
            <a:r>
              <a:rPr lang="tr-TR" dirty="0" err="1" smtClean="0"/>
              <a:t>translusent</a:t>
            </a:r>
            <a:r>
              <a:rPr lang="tr-TR" dirty="0" smtClean="0"/>
              <a:t> </a:t>
            </a:r>
            <a:r>
              <a:rPr lang="tr-TR" dirty="0" err="1" smtClean="0"/>
              <a:t>restoratif</a:t>
            </a:r>
            <a:r>
              <a:rPr lang="tr-TR" dirty="0" smtClean="0"/>
              <a:t> materyaller, </a:t>
            </a:r>
            <a:r>
              <a:rPr lang="tr-TR" dirty="0" err="1" smtClean="0"/>
              <a:t>adeziv</a:t>
            </a:r>
            <a:r>
              <a:rPr lang="tr-TR" dirty="0" smtClean="0"/>
              <a:t> </a:t>
            </a:r>
            <a:r>
              <a:rPr lang="tr-TR" dirty="0" err="1" smtClean="0"/>
              <a:t>dişhekimliği</a:t>
            </a:r>
            <a:r>
              <a:rPr lang="tr-TR" dirty="0" smtClean="0"/>
              <a:t> ve </a:t>
            </a:r>
            <a:r>
              <a:rPr lang="tr-TR" dirty="0" err="1" smtClean="0"/>
              <a:t>rezin</a:t>
            </a:r>
            <a:r>
              <a:rPr lang="tr-TR" dirty="0" smtClean="0"/>
              <a:t> simanlar </a:t>
            </a:r>
            <a:r>
              <a:rPr lang="tr-TR" dirty="0" err="1" smtClean="0"/>
              <a:t>supragingival</a:t>
            </a:r>
            <a:r>
              <a:rPr lang="tr-TR" dirty="0" smtClean="0"/>
              <a:t> </a:t>
            </a:r>
            <a:r>
              <a:rPr lang="tr-TR" dirty="0" err="1" smtClean="0"/>
              <a:t>marjinin</a:t>
            </a:r>
            <a:r>
              <a:rPr lang="tr-TR" dirty="0" smtClean="0"/>
              <a:t> estetik bölgede de uygulamasını mümkün kılmıştır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Dişeti Seviyesinde </a:t>
            </a:r>
            <a:r>
              <a:rPr lang="tr-TR" dirty="0" err="1" smtClean="0"/>
              <a:t>Marjin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r>
              <a:rPr lang="tr-TR" dirty="0" err="1" smtClean="0"/>
              <a:t>Supra</a:t>
            </a:r>
            <a:r>
              <a:rPr lang="tr-TR" dirty="0" smtClean="0"/>
              <a:t> yada </a:t>
            </a:r>
            <a:r>
              <a:rPr lang="tr-TR" dirty="0" err="1" smtClean="0"/>
              <a:t>sub</a:t>
            </a:r>
            <a:r>
              <a:rPr lang="tr-TR" dirty="0" smtClean="0"/>
              <a:t> </a:t>
            </a:r>
            <a:r>
              <a:rPr lang="tr-TR" dirty="0" err="1" smtClean="0"/>
              <a:t>gingival</a:t>
            </a:r>
            <a:r>
              <a:rPr lang="tr-TR" dirty="0" smtClean="0"/>
              <a:t> </a:t>
            </a:r>
            <a:r>
              <a:rPr lang="tr-TR" dirty="0" err="1" smtClean="0"/>
              <a:t>marjinlere</a:t>
            </a:r>
            <a:r>
              <a:rPr lang="tr-TR" dirty="0" smtClean="0"/>
              <a:t> göre daha çok plak </a:t>
            </a:r>
            <a:r>
              <a:rPr lang="tr-TR" dirty="0" err="1" smtClean="0"/>
              <a:t>retansiyonuna</a:t>
            </a:r>
            <a:r>
              <a:rPr lang="tr-TR" dirty="0" smtClean="0"/>
              <a:t> neden olurlar</a:t>
            </a:r>
          </a:p>
          <a:p>
            <a:endParaRPr lang="tr-TR" dirty="0" smtClean="0"/>
          </a:p>
          <a:p>
            <a:r>
              <a:rPr lang="tr-TR" dirty="0" smtClean="0"/>
              <a:t>Daha önceleri en ufak bir dişeti çekilmesinin bile estetik soruna neden olabildiği iddia edilse de mevcut teknoloji bu kron/diş birleşim sorununu gidermiştir.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Subgingival</a:t>
            </a:r>
            <a:r>
              <a:rPr lang="tr-TR" dirty="0" smtClean="0"/>
              <a:t> </a:t>
            </a:r>
            <a:r>
              <a:rPr lang="tr-TR" dirty="0" err="1" smtClean="0"/>
              <a:t>Marjin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r>
              <a:rPr lang="tr-TR" dirty="0" smtClean="0"/>
              <a:t>Bitirme işlemleri için ulaşılabilirliği ortadan kaldırdığından en büyük biyolojik risk bu gurupta oluşur</a:t>
            </a:r>
          </a:p>
          <a:p>
            <a:endParaRPr lang="tr-TR" dirty="0" smtClean="0"/>
          </a:p>
          <a:p>
            <a:r>
              <a:rPr lang="tr-TR" dirty="0" err="1" smtClean="0"/>
              <a:t>Marjin</a:t>
            </a:r>
            <a:r>
              <a:rPr lang="tr-TR" dirty="0" smtClean="0"/>
              <a:t>, eğer cebin içersine fazla girerse </a:t>
            </a:r>
            <a:r>
              <a:rPr lang="tr-TR" dirty="0" err="1" smtClean="0"/>
              <a:t>ataçman</a:t>
            </a:r>
            <a:r>
              <a:rPr lang="tr-TR" dirty="0" smtClean="0"/>
              <a:t> elemanlarına zarar verebilir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Restorasyon </a:t>
            </a:r>
            <a:r>
              <a:rPr lang="tr-TR" dirty="0" err="1"/>
              <a:t>M</a:t>
            </a:r>
            <a:r>
              <a:rPr lang="tr-TR" dirty="0" err="1" smtClean="0"/>
              <a:t>arjinlerinin</a:t>
            </a:r>
            <a:r>
              <a:rPr lang="tr-TR" dirty="0" smtClean="0"/>
              <a:t> </a:t>
            </a:r>
            <a:r>
              <a:rPr lang="tr-TR" dirty="0" err="1" smtClean="0"/>
              <a:t>Subgingival</a:t>
            </a:r>
            <a:r>
              <a:rPr lang="tr-TR" dirty="0" smtClean="0"/>
              <a:t> Yerleştirilmesinin Tercih 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tr-TR" dirty="0" err="1" smtClean="0"/>
              <a:t>Preperasyonu</a:t>
            </a:r>
            <a:r>
              <a:rPr lang="tr-TR" dirty="0" smtClean="0"/>
              <a:t> arttırarak daha çok </a:t>
            </a:r>
            <a:r>
              <a:rPr lang="tr-TR" dirty="0" err="1" smtClean="0"/>
              <a:t>retansiyon</a:t>
            </a:r>
            <a:r>
              <a:rPr lang="tr-TR" dirty="0" smtClean="0"/>
              <a:t> sağlamak</a:t>
            </a:r>
          </a:p>
          <a:p>
            <a:endParaRPr lang="tr-TR" dirty="0" smtClean="0"/>
          </a:p>
          <a:p>
            <a:r>
              <a:rPr lang="tr-TR" dirty="0" smtClean="0"/>
              <a:t>Çürük , dolgu yada </a:t>
            </a:r>
            <a:r>
              <a:rPr lang="tr-TR" dirty="0" err="1" smtClean="0"/>
              <a:t>abrazyon</a:t>
            </a:r>
            <a:r>
              <a:rPr lang="tr-TR" dirty="0" smtClean="0"/>
              <a:t> nedeniyle konturu bozulmuş dişler</a:t>
            </a:r>
          </a:p>
          <a:p>
            <a:endParaRPr lang="tr-TR" dirty="0" smtClean="0"/>
          </a:p>
          <a:p>
            <a:r>
              <a:rPr lang="tr-TR" dirty="0" smtClean="0"/>
              <a:t>Restorasyon </a:t>
            </a:r>
            <a:r>
              <a:rPr lang="tr-TR" dirty="0" err="1" smtClean="0"/>
              <a:t>marjinini</a:t>
            </a:r>
            <a:r>
              <a:rPr lang="tr-TR" dirty="0" smtClean="0"/>
              <a:t> </a:t>
            </a:r>
            <a:r>
              <a:rPr lang="tr-TR" dirty="0" err="1" smtClean="0"/>
              <a:t>subgingival</a:t>
            </a:r>
            <a:r>
              <a:rPr lang="tr-TR" dirty="0" smtClean="0"/>
              <a:t> yerleştirerek diş/restorasyon birleşimini gizlemek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Marjin</a:t>
            </a:r>
            <a:r>
              <a:rPr lang="tr-TR" dirty="0" smtClean="0"/>
              <a:t> Seviyesini Belirleme Kuralları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Kural 1: Sığ ceplerde (1,0-1,5mm) kron </a:t>
            </a:r>
            <a:r>
              <a:rPr lang="tr-TR" dirty="0" err="1" smtClean="0"/>
              <a:t>marjini</a:t>
            </a:r>
            <a:r>
              <a:rPr lang="tr-TR" dirty="0" smtClean="0"/>
              <a:t> 0,5mm den fazla cep içersine girmemeli</a:t>
            </a:r>
          </a:p>
          <a:p>
            <a:endParaRPr lang="tr-TR" dirty="0" smtClean="0"/>
          </a:p>
          <a:p>
            <a:r>
              <a:rPr lang="tr-TR" dirty="0" smtClean="0"/>
              <a:t>Kural 2: Cep derinliği 1,5mm den fazla ise cep derinliğinin yarısı kadar cep içersine girilir</a:t>
            </a:r>
          </a:p>
          <a:p>
            <a:endParaRPr lang="tr-TR" dirty="0" smtClean="0"/>
          </a:p>
          <a:p>
            <a:r>
              <a:rPr lang="tr-TR" dirty="0" smtClean="0"/>
              <a:t>Kural 3: Cep derinliği 2,0mm den fazla ise önce cep derinliği </a:t>
            </a:r>
            <a:r>
              <a:rPr lang="tr-TR" dirty="0" err="1" smtClean="0"/>
              <a:t>periodontal</a:t>
            </a:r>
            <a:r>
              <a:rPr lang="tr-TR" dirty="0" smtClean="0"/>
              <a:t> tedavi ile 1,5 mm ye indirilerek bu duruma göre </a:t>
            </a:r>
            <a:r>
              <a:rPr lang="tr-TR" dirty="0" err="1" smtClean="0"/>
              <a:t>marjin</a:t>
            </a:r>
            <a:r>
              <a:rPr lang="tr-TR" dirty="0" smtClean="0"/>
              <a:t> konumlandırılmalı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Uyum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Açık uyumsuz </a:t>
            </a:r>
            <a:r>
              <a:rPr lang="tr-TR" dirty="0" err="1" smtClean="0"/>
              <a:t>marjinler</a:t>
            </a:r>
            <a:r>
              <a:rPr lang="tr-TR" dirty="0" smtClean="0"/>
              <a:t> daha çok </a:t>
            </a:r>
            <a:r>
              <a:rPr lang="tr-TR" dirty="0" err="1" smtClean="0"/>
              <a:t>periodontal</a:t>
            </a:r>
            <a:r>
              <a:rPr lang="tr-TR" dirty="0" smtClean="0"/>
              <a:t> </a:t>
            </a:r>
            <a:r>
              <a:rPr lang="tr-TR" dirty="0" err="1" smtClean="0"/>
              <a:t>infeksiyona</a:t>
            </a:r>
            <a:r>
              <a:rPr lang="tr-TR" dirty="0" smtClean="0"/>
              <a:t> neden olurlar.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Kron Konturu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Periodontal</a:t>
            </a:r>
            <a:r>
              <a:rPr lang="tr-TR" dirty="0" smtClean="0"/>
              <a:t> sağlığın korunması açısından önemlidir</a:t>
            </a:r>
          </a:p>
          <a:p>
            <a:endParaRPr lang="tr-TR" dirty="0" smtClean="0"/>
          </a:p>
          <a:p>
            <a:r>
              <a:rPr lang="tr-TR" dirty="0" smtClean="0"/>
              <a:t>İdeal kontur hijyenin sağlanmasını kolaylaştırır</a:t>
            </a:r>
          </a:p>
          <a:p>
            <a:endParaRPr lang="tr-TR" dirty="0" smtClean="0"/>
          </a:p>
          <a:p>
            <a:r>
              <a:rPr lang="tr-TR" dirty="0" smtClean="0"/>
              <a:t>Aşırı konturun en büyük nedeni hekimin yetersiz </a:t>
            </a:r>
            <a:r>
              <a:rPr lang="tr-TR" dirty="0" err="1" smtClean="0"/>
              <a:t>preperasyonudur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Periodontoloji</a:t>
            </a:r>
            <a:r>
              <a:rPr lang="tr-TR" dirty="0" smtClean="0"/>
              <a:t> Protez İlişkisinde: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2204864"/>
            <a:ext cx="7772400" cy="3781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 </a:t>
            </a:r>
            <a:r>
              <a:rPr lang="tr-TR" sz="3200" dirty="0" smtClean="0"/>
              <a:t>Protezlerin yapımından önceki planlama safhasında iyi bir </a:t>
            </a:r>
            <a:r>
              <a:rPr lang="tr-TR" sz="3200" dirty="0" err="1" smtClean="0"/>
              <a:t>periodontal</a:t>
            </a:r>
            <a:r>
              <a:rPr lang="tr-TR" sz="3200" dirty="0" smtClean="0"/>
              <a:t> değerlendirme gereklidir.</a:t>
            </a:r>
            <a:endParaRPr lang="en-US" sz="3200" dirty="0"/>
          </a:p>
          <a:p>
            <a:r>
              <a:rPr lang="en-US" sz="3200" dirty="0" smtClean="0"/>
              <a:t> </a:t>
            </a:r>
            <a:r>
              <a:rPr lang="tr-TR" sz="3200" dirty="0" smtClean="0"/>
              <a:t>Dişeti yapısının düzeltilmesini de içeren eksiksiz bir </a:t>
            </a:r>
            <a:r>
              <a:rPr lang="tr-TR" sz="3200" dirty="0" err="1" smtClean="0"/>
              <a:t>periodontal</a:t>
            </a:r>
            <a:r>
              <a:rPr lang="tr-TR" sz="3200" dirty="0" smtClean="0"/>
              <a:t> tedavi tamamlanmalıdır.</a:t>
            </a:r>
            <a:endParaRPr lang="en-US" sz="3200" dirty="0"/>
          </a:p>
          <a:p>
            <a:r>
              <a:rPr lang="en-US" sz="3200" dirty="0" smtClean="0"/>
              <a:t> </a:t>
            </a:r>
            <a:r>
              <a:rPr lang="en-US" sz="3200" dirty="0"/>
              <a:t>Periodontal </a:t>
            </a:r>
            <a:r>
              <a:rPr lang="tr-TR" sz="3200" dirty="0" smtClean="0"/>
              <a:t>idame tedavisi ihmal edilmemelidir.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Subgingival</a:t>
            </a:r>
            <a:r>
              <a:rPr lang="tr-TR" dirty="0" smtClean="0"/>
              <a:t> Birikinti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935485"/>
            <a:ext cx="8229600" cy="4525963"/>
          </a:xfrm>
        </p:spPr>
        <p:txBody>
          <a:bodyPr/>
          <a:lstStyle/>
          <a:p>
            <a:r>
              <a:rPr lang="tr-TR" dirty="0" err="1" smtClean="0"/>
              <a:t>Prepere</a:t>
            </a:r>
            <a:r>
              <a:rPr lang="tr-TR" dirty="0" smtClean="0"/>
              <a:t> edilecek diş yüzeyindeki tüm birikintiler temizlenmelidir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Dental</a:t>
            </a:r>
            <a:r>
              <a:rPr lang="tr-TR" dirty="0" smtClean="0"/>
              <a:t> Materyallere Kaşı </a:t>
            </a:r>
            <a:r>
              <a:rPr lang="tr-TR" dirty="0" err="1" smtClean="0"/>
              <a:t>Aşırıduyarlılık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96344"/>
            <a:ext cx="8229600" cy="3196952"/>
          </a:xfrm>
        </p:spPr>
        <p:txBody>
          <a:bodyPr/>
          <a:lstStyle/>
          <a:p>
            <a:r>
              <a:rPr lang="tr-TR" dirty="0" smtClean="0"/>
              <a:t>Çeşitli materyallere karşı dişetinin </a:t>
            </a:r>
            <a:r>
              <a:rPr lang="tr-TR" dirty="0" err="1" smtClean="0"/>
              <a:t>iltahabi</a:t>
            </a:r>
            <a:r>
              <a:rPr lang="tr-TR" dirty="0" smtClean="0"/>
              <a:t> reaksiyonu rapor edilmiştir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İnterproksimal</a:t>
            </a:r>
            <a:r>
              <a:rPr lang="tr-TR" dirty="0" smtClean="0"/>
              <a:t> </a:t>
            </a:r>
            <a:r>
              <a:rPr lang="tr-TR" dirty="0" err="1" smtClean="0"/>
              <a:t>Embrazürlerin</a:t>
            </a:r>
            <a:r>
              <a:rPr lang="tr-TR" dirty="0" smtClean="0"/>
              <a:t> korunması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295525"/>
            <a:ext cx="8229600" cy="4525963"/>
          </a:xfrm>
        </p:spPr>
        <p:txBody>
          <a:bodyPr/>
          <a:lstStyle/>
          <a:p>
            <a:r>
              <a:rPr lang="tr-TR" dirty="0" err="1" smtClean="0"/>
              <a:t>Papipli</a:t>
            </a:r>
            <a:r>
              <a:rPr lang="tr-TR" dirty="0" smtClean="0"/>
              <a:t> rahatsız etmeyecek ve </a:t>
            </a:r>
            <a:r>
              <a:rPr lang="tr-TR" dirty="0" err="1" smtClean="0"/>
              <a:t>interproksimal</a:t>
            </a:r>
            <a:r>
              <a:rPr lang="tr-TR" dirty="0" smtClean="0"/>
              <a:t> boşluğu </a:t>
            </a:r>
            <a:r>
              <a:rPr lang="tr-TR" dirty="0" err="1" smtClean="0"/>
              <a:t>duldurabileceği</a:t>
            </a:r>
            <a:r>
              <a:rPr lang="tr-TR" dirty="0" smtClean="0"/>
              <a:t> </a:t>
            </a:r>
            <a:r>
              <a:rPr lang="tr-TR" dirty="0" err="1" smtClean="0"/>
              <a:t>embrazürler</a:t>
            </a:r>
            <a:r>
              <a:rPr lang="tr-TR" dirty="0" smtClean="0"/>
              <a:t> oluşturulmalıdır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Açık </a:t>
            </a:r>
            <a:r>
              <a:rPr lang="tr-TR" dirty="0" err="1" smtClean="0"/>
              <a:t>Embrazürlerin</a:t>
            </a:r>
            <a:r>
              <a:rPr lang="tr-TR" dirty="0" smtClean="0"/>
              <a:t> Restorasyonla Düzeltilmesi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tr-TR" dirty="0" smtClean="0"/>
              <a:t>Açık </a:t>
            </a:r>
            <a:r>
              <a:rPr lang="tr-TR" dirty="0" err="1" smtClean="0"/>
              <a:t>embrazür</a:t>
            </a:r>
            <a:r>
              <a:rPr lang="tr-TR" dirty="0" smtClean="0"/>
              <a:t> iki nedenle oluşur</a:t>
            </a:r>
          </a:p>
          <a:p>
            <a:pPr>
              <a:buNone/>
            </a:pPr>
            <a:r>
              <a:rPr lang="tr-TR" dirty="0" smtClean="0"/>
              <a:t>		1- </a:t>
            </a:r>
            <a:r>
              <a:rPr lang="tr-TR" dirty="0" err="1" smtClean="0"/>
              <a:t>interproksimal</a:t>
            </a:r>
            <a:r>
              <a:rPr lang="tr-TR" dirty="0" smtClean="0"/>
              <a:t> kemik kaybı</a:t>
            </a:r>
          </a:p>
          <a:p>
            <a:pPr>
              <a:buNone/>
            </a:pPr>
            <a:r>
              <a:rPr lang="tr-TR" dirty="0" smtClean="0"/>
              <a:t>		2- kontak noktasının aşırı </a:t>
            </a:r>
            <a:r>
              <a:rPr lang="tr-TR" dirty="0" err="1" smtClean="0"/>
              <a:t>kuronalde</a:t>
            </a:r>
            <a:r>
              <a:rPr lang="tr-TR" dirty="0" smtClean="0"/>
              <a:t> 		konumlanması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 sorunun giderilmesi amacıyla restorasyonun kontak </a:t>
            </a:r>
            <a:r>
              <a:rPr lang="tr-TR" dirty="0" err="1" smtClean="0"/>
              <a:t>noktasi</a:t>
            </a:r>
            <a:r>
              <a:rPr lang="tr-TR" dirty="0" smtClean="0"/>
              <a:t> </a:t>
            </a:r>
            <a:r>
              <a:rPr lang="tr-TR" dirty="0" err="1" smtClean="0"/>
              <a:t>papil</a:t>
            </a:r>
            <a:r>
              <a:rPr lang="tr-TR" dirty="0" smtClean="0"/>
              <a:t> tepesine yaklaştırılır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Gövde Dizaynı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İdeal gövdenin tabanı oval şekilli olmalıdır</a:t>
            </a:r>
          </a:p>
          <a:p>
            <a:r>
              <a:rPr lang="tr-TR" dirty="0" smtClean="0"/>
              <a:t>Estetik bölgede kemik ile arasında en az 2mm mesafe bulunmalıdır. Buna ilave olarak 1,0-1,5mm reseptör bölge olmalıdır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Restoratif</a:t>
            </a:r>
            <a:r>
              <a:rPr lang="tr-TR" dirty="0" smtClean="0"/>
              <a:t> işlemler öncesi </a:t>
            </a:r>
            <a:r>
              <a:rPr lang="tr-TR" dirty="0" err="1" smtClean="0"/>
              <a:t>periodontal</a:t>
            </a:r>
            <a:r>
              <a:rPr lang="tr-TR" dirty="0" smtClean="0"/>
              <a:t> sorunların elimine edilme 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2492896"/>
            <a:ext cx="7772400" cy="4572000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Enflame</a:t>
            </a:r>
            <a:r>
              <a:rPr lang="tr-TR" sz="3200" dirty="0" smtClean="0"/>
              <a:t> dişetlerinin örttüğü kron </a:t>
            </a:r>
            <a:r>
              <a:rPr lang="tr-TR" sz="3200" dirty="0" err="1" smtClean="0"/>
              <a:t>marjinleri</a:t>
            </a:r>
            <a:r>
              <a:rPr lang="tr-TR" sz="3200" dirty="0" smtClean="0"/>
              <a:t> </a:t>
            </a:r>
            <a:r>
              <a:rPr lang="tr-TR" sz="3200" dirty="0" err="1" smtClean="0"/>
              <a:t>periodontal</a:t>
            </a:r>
            <a:r>
              <a:rPr lang="tr-TR" sz="3200" dirty="0" smtClean="0"/>
              <a:t> tedavi sonrası büzülür. Restorasyonların </a:t>
            </a:r>
            <a:r>
              <a:rPr lang="tr-TR" sz="3200" dirty="0" err="1" smtClean="0"/>
              <a:t>marjinlerini</a:t>
            </a:r>
            <a:r>
              <a:rPr lang="tr-TR" sz="3200" dirty="0" smtClean="0"/>
              <a:t> net olarak belirlemek için </a:t>
            </a:r>
            <a:r>
              <a:rPr lang="tr-TR" sz="3200" dirty="0" err="1" smtClean="0"/>
              <a:t>preperasyon</a:t>
            </a:r>
            <a:r>
              <a:rPr lang="tr-TR" sz="3200" dirty="0" smtClean="0"/>
              <a:t> öncesi sağlıklı ve stabil dişeti </a:t>
            </a:r>
            <a:r>
              <a:rPr lang="tr-TR" sz="3200" dirty="0" err="1" smtClean="0"/>
              <a:t>marjinleri</a:t>
            </a:r>
            <a:r>
              <a:rPr lang="tr-TR" sz="3200" dirty="0" smtClean="0"/>
              <a:t> oluşturulmalıdır.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P</a:t>
            </a:r>
            <a:r>
              <a:rPr lang="en-US" dirty="0" err="1" smtClean="0"/>
              <a:t>eriodon</a:t>
            </a:r>
            <a:r>
              <a:rPr lang="tr-TR" dirty="0" smtClean="0"/>
              <a:t>s</a:t>
            </a:r>
            <a:r>
              <a:rPr lang="en-US" dirty="0" err="1" smtClean="0"/>
              <a:t>i</a:t>
            </a:r>
            <a:r>
              <a:rPr lang="tr-TR" dirty="0" smtClean="0"/>
              <a:t>y</a:t>
            </a:r>
            <a:r>
              <a:rPr lang="en-US" dirty="0" smtClean="0"/>
              <a:t>um</a:t>
            </a:r>
            <a:r>
              <a:rPr lang="tr-TR" dirty="0" err="1" smtClean="0"/>
              <a:t>daki</a:t>
            </a:r>
            <a:r>
              <a:rPr lang="tr-TR" dirty="0" smtClean="0"/>
              <a:t> </a:t>
            </a:r>
            <a:r>
              <a:rPr lang="tr-TR" dirty="0" err="1" smtClean="0"/>
              <a:t>enflamasyon</a:t>
            </a:r>
            <a:r>
              <a:rPr lang="en-US" dirty="0" smtClean="0"/>
              <a:t> </a:t>
            </a:r>
            <a:r>
              <a:rPr lang="tr-TR" dirty="0" smtClean="0"/>
              <a:t>ayak dişlerin üzerine binen yükün karşılanmasını zorlaştırır.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Restoratif</a:t>
            </a:r>
            <a:r>
              <a:rPr lang="tr-TR" dirty="0" smtClean="0"/>
              <a:t> işlemler öncesi </a:t>
            </a:r>
            <a:r>
              <a:rPr lang="tr-TR" dirty="0" err="1" smtClean="0"/>
              <a:t>periodontal</a:t>
            </a:r>
            <a:r>
              <a:rPr lang="tr-TR" smtClean="0"/>
              <a:t> </a:t>
            </a:r>
            <a:r>
              <a:rPr lang="tr-TR" smtClean="0"/>
              <a:t>sorunlar </a:t>
            </a:r>
            <a:r>
              <a:rPr lang="tr-TR" dirty="0" smtClean="0"/>
              <a:t>neden elimine edilmelidir?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endParaRPr lang="tr-TR" dirty="0" smtClean="0"/>
          </a:p>
          <a:p>
            <a:r>
              <a:rPr lang="tr-TR" sz="3200" dirty="0" smtClean="0"/>
              <a:t>Hastalıklı dişeti ve dişsiz mukozadan elde edilmiş modeller üzerine yapılan</a:t>
            </a:r>
            <a:r>
              <a:rPr lang="en-US" sz="3200" dirty="0" smtClean="0"/>
              <a:t> </a:t>
            </a:r>
            <a:r>
              <a:rPr lang="tr-TR" sz="3200" dirty="0" smtClean="0"/>
              <a:t>kısmi hareketli </a:t>
            </a:r>
            <a:r>
              <a:rPr lang="en-US" sz="3200" dirty="0" err="1" smtClean="0"/>
              <a:t>prote</a:t>
            </a:r>
            <a:r>
              <a:rPr lang="tr-TR" sz="3200" dirty="0" err="1" smtClean="0"/>
              <a:t>zler</a:t>
            </a:r>
            <a:r>
              <a:rPr lang="tr-TR" sz="3200" dirty="0" smtClean="0"/>
              <a:t>  </a:t>
            </a:r>
            <a:r>
              <a:rPr lang="tr-TR" sz="3200" dirty="0" err="1" smtClean="0"/>
              <a:t>periodontal</a:t>
            </a:r>
            <a:r>
              <a:rPr lang="tr-TR" sz="3200" dirty="0" smtClean="0"/>
              <a:t> sağlık oluşturulduktan sonra altındaki dokuya </a:t>
            </a:r>
            <a:r>
              <a:rPr lang="tr-TR" dirty="0" smtClean="0"/>
              <a:t>tam olarak oturmayacaktır</a:t>
            </a:r>
            <a:r>
              <a:rPr lang="tr-TR" sz="3200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29600" cy="1143000"/>
          </a:xfrm>
        </p:spPr>
        <p:txBody>
          <a:bodyPr/>
          <a:lstStyle/>
          <a:p>
            <a:r>
              <a:rPr lang="tr-TR" dirty="0" smtClean="0"/>
              <a:t>Hareketli Protezler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Lingual</a:t>
            </a:r>
            <a:r>
              <a:rPr lang="tr-TR" dirty="0" smtClean="0"/>
              <a:t> Plağın Dezavantajları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2060848"/>
            <a:ext cx="7772400" cy="4572000"/>
          </a:xfrm>
        </p:spPr>
        <p:txBody>
          <a:bodyPr>
            <a:noAutofit/>
          </a:bodyPr>
          <a:lstStyle/>
          <a:p>
            <a:r>
              <a:rPr lang="tr-TR" sz="3000" dirty="0" smtClean="0"/>
              <a:t>Dişleri, yumuşak ve sert </a:t>
            </a:r>
            <a:r>
              <a:rPr lang="tr-TR" sz="3000" dirty="0" err="1" smtClean="0"/>
              <a:t>periodontal</a:t>
            </a:r>
            <a:r>
              <a:rPr lang="tr-TR" sz="3000" dirty="0" smtClean="0"/>
              <a:t> dokuyu kaplayan </a:t>
            </a:r>
            <a:r>
              <a:rPr lang="tr-TR" sz="3000" dirty="0" err="1" smtClean="0"/>
              <a:t>lingual</a:t>
            </a:r>
            <a:r>
              <a:rPr lang="tr-TR" sz="3000" dirty="0" smtClean="0"/>
              <a:t> plak,plak birikiminde artışa, çürük </a:t>
            </a:r>
            <a:r>
              <a:rPr lang="tr-TR" sz="3000" dirty="0" err="1" smtClean="0"/>
              <a:t>gingivitis</a:t>
            </a:r>
            <a:r>
              <a:rPr lang="tr-TR" sz="3000" dirty="0" smtClean="0"/>
              <a:t> ve </a:t>
            </a:r>
            <a:r>
              <a:rPr lang="tr-TR" sz="3000" dirty="0" err="1" smtClean="0"/>
              <a:t>periodontal</a:t>
            </a:r>
            <a:r>
              <a:rPr lang="tr-TR" sz="3000" dirty="0" smtClean="0"/>
              <a:t> doku yıkımına neden olur.  </a:t>
            </a:r>
          </a:p>
          <a:p>
            <a:r>
              <a:rPr lang="tr-TR" sz="3000" dirty="0" err="1" smtClean="0"/>
              <a:t>Lingual</a:t>
            </a:r>
            <a:r>
              <a:rPr lang="tr-TR" sz="3000" dirty="0" smtClean="0"/>
              <a:t> plak  tükürük akışını engelleyerek kapattığı bölgenin doğal temizliğini engeller. </a:t>
            </a:r>
          </a:p>
          <a:p>
            <a:r>
              <a:rPr lang="tr-TR" sz="3000" dirty="0" err="1" smtClean="0"/>
              <a:t>Lingual</a:t>
            </a:r>
            <a:r>
              <a:rPr lang="tr-TR" sz="3000" dirty="0" smtClean="0"/>
              <a:t> plak içeren bir protezin kullanılması </a:t>
            </a:r>
            <a:r>
              <a:rPr lang="tr-TR" sz="3000" dirty="0" err="1" smtClean="0"/>
              <a:t>halitozisin</a:t>
            </a:r>
            <a:r>
              <a:rPr lang="tr-TR" sz="3000" dirty="0" smtClean="0"/>
              <a:t>, korozyonun ve metalik tadın artışına neden olur. </a:t>
            </a:r>
            <a:endParaRPr lang="tr-TR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http://www.jaypeejournals.com/eJournals/_eJournals/413/2013/July-December/images/ch7_fig_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01600"/>
            <a:ext cx="49784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Resim" descr="http://www.jaypeejournals.com/eJournals/_eJournals/413/2013/July-December/images/ch7_fig_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434680"/>
            <a:ext cx="5040560" cy="33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Lingual</a:t>
            </a:r>
            <a:r>
              <a:rPr lang="tr-TR" dirty="0" smtClean="0"/>
              <a:t> Bar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2636912"/>
            <a:ext cx="7772400" cy="4572000"/>
          </a:xfrm>
        </p:spPr>
        <p:txBody>
          <a:bodyPr>
            <a:normAutofit/>
          </a:bodyPr>
          <a:lstStyle/>
          <a:p>
            <a:r>
              <a:rPr lang="tr-TR" dirty="0" smtClean="0"/>
              <a:t>Dişeti bölgesinin temizliğinin maksimum olmasını sağlar.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Eğer barın üst kenarı mukoza ile temasta ise </a:t>
            </a:r>
            <a:r>
              <a:rPr lang="tr-TR" dirty="0" err="1" smtClean="0"/>
              <a:t>lingual</a:t>
            </a:r>
            <a:r>
              <a:rPr lang="tr-TR" dirty="0" smtClean="0"/>
              <a:t> bardaki gıda tutulumu artar. Bu durumda bar ile mukozanın arasının temizlenmesi önerilir.</a:t>
            </a:r>
          </a:p>
          <a:p>
            <a:r>
              <a:rPr lang="tr-TR" dirty="0" smtClean="0"/>
              <a:t>Barın kalınlığı</a:t>
            </a:r>
            <a:r>
              <a:rPr lang="en-US" dirty="0" smtClean="0"/>
              <a:t> </a:t>
            </a:r>
            <a:r>
              <a:rPr lang="en-US" dirty="0"/>
              <a:t>4 </a:t>
            </a:r>
            <a:r>
              <a:rPr lang="en-US" dirty="0" smtClean="0"/>
              <a:t>mm</a:t>
            </a:r>
            <a:r>
              <a:rPr lang="tr-TR" dirty="0" smtClean="0"/>
              <a:t>-</a:t>
            </a:r>
            <a:r>
              <a:rPr lang="en-US" dirty="0" smtClean="0"/>
              <a:t>2 mm</a:t>
            </a:r>
            <a:r>
              <a:rPr lang="tr-TR" dirty="0" smtClean="0"/>
              <a:t> olarak önerilir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528</Words>
  <Application>Microsoft Office PowerPoint</Application>
  <PresentationFormat>Ekran Gösterisi (4:3)</PresentationFormat>
  <Paragraphs>80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Periodontoloji Protez  İlişkisi</vt:lpstr>
      <vt:lpstr>Periodontoloji Protez İlişkisinde:</vt:lpstr>
      <vt:lpstr>Restoratif işlemler öncesi periodontal sorunların elimine edilme nedenleri</vt:lpstr>
      <vt:lpstr>Slayt 4</vt:lpstr>
      <vt:lpstr>Restoratif işlemler öncesi periodontal sorunlar neden elimine edilmelidir?</vt:lpstr>
      <vt:lpstr>Hareketli Protezler</vt:lpstr>
      <vt:lpstr>Lingual Plağın Dezavantajları</vt:lpstr>
      <vt:lpstr>Slayt 8</vt:lpstr>
      <vt:lpstr>Lingual Bar</vt:lpstr>
      <vt:lpstr>Tutucular</vt:lpstr>
      <vt:lpstr>Sabit Restorasyonlar</vt:lpstr>
      <vt:lpstr>Marjin Seviyesi ve Biyolojik Genişlik</vt:lpstr>
      <vt:lpstr>Supragingival Marjin</vt:lpstr>
      <vt:lpstr>Dişeti Seviyesinde Marjin</vt:lpstr>
      <vt:lpstr>Subgingival Marjin</vt:lpstr>
      <vt:lpstr>Restorasyon Marjinlerinin Subgingival Yerleştirilmesinin Tercih Nedenleri</vt:lpstr>
      <vt:lpstr>Marjin Seviyesini Belirleme Kuralları</vt:lpstr>
      <vt:lpstr>Marjinal Uyum</vt:lpstr>
      <vt:lpstr>Kron Konturu</vt:lpstr>
      <vt:lpstr>Subgingival Birikinti</vt:lpstr>
      <vt:lpstr>Dental Materyallere Kaşı Aşırıduyarlılık</vt:lpstr>
      <vt:lpstr>İnterproksimal Embrazürlerin korunması</vt:lpstr>
      <vt:lpstr>Açık Embrazürlerin Restorasyonla Düzeltilmesi</vt:lpstr>
      <vt:lpstr>Gövde Dizaynı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Periodontoloji Protez  İlişkisi</dc:title>
  <dc:creator>kullanicii</dc:creator>
  <cp:lastModifiedBy>kullanicii</cp:lastModifiedBy>
  <cp:revision>43</cp:revision>
  <dcterms:created xsi:type="dcterms:W3CDTF">2014-12-04T05:41:42Z</dcterms:created>
  <dcterms:modified xsi:type="dcterms:W3CDTF">2016-12-27T06:33:37Z</dcterms:modified>
</cp:coreProperties>
</file>