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258" r:id="rId4"/>
    <p:sldId id="266" r:id="rId5"/>
    <p:sldId id="259" r:id="rId6"/>
    <p:sldId id="272" r:id="rId7"/>
    <p:sldId id="260" r:id="rId8"/>
    <p:sldId id="261" r:id="rId9"/>
    <p:sldId id="262" r:id="rId10"/>
    <p:sldId id="267" r:id="rId11"/>
    <p:sldId id="263" r:id="rId12"/>
    <p:sldId id="264" r:id="rId13"/>
    <p:sldId id="292" r:id="rId14"/>
    <p:sldId id="265" r:id="rId15"/>
    <p:sldId id="268" r:id="rId16"/>
    <p:sldId id="269" r:id="rId17"/>
    <p:sldId id="270" r:id="rId18"/>
    <p:sldId id="271" r:id="rId19"/>
    <p:sldId id="273" r:id="rId20"/>
    <p:sldId id="276" r:id="rId21"/>
    <p:sldId id="274" r:id="rId22"/>
    <p:sldId id="275" r:id="rId23"/>
    <p:sldId id="277" r:id="rId24"/>
    <p:sldId id="278" r:id="rId25"/>
    <p:sldId id="279" r:id="rId26"/>
    <p:sldId id="280" r:id="rId27"/>
    <p:sldId id="293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87CAD-6C76-44DE-A85D-5A3D0881E6D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32AC3-65A8-4857-9042-DC186CAFBB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2AC3-65A8-4857-9042-DC186CAFBB1A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378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19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23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207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742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212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961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57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81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60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17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64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69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97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0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80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181E1-1AD0-4F18-BB6A-05C904A0B7C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7EABFFF-E9B3-4578-B91D-5533D917E7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5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636912"/>
            <a:ext cx="8458200" cy="1224136"/>
          </a:xfrm>
        </p:spPr>
        <p:txBody>
          <a:bodyPr>
            <a:normAutofit/>
          </a:bodyPr>
          <a:lstStyle/>
          <a:p>
            <a:r>
              <a:rPr lang="tr-TR" sz="4800" b="1" i="1" dirty="0">
                <a:latin typeface="Comic Sans MS" pitchFamily="66" charset="0"/>
              </a:rPr>
              <a:t>     </a:t>
            </a:r>
            <a:r>
              <a:rPr lang="tr-TR" sz="4800" b="1" i="1" dirty="0">
                <a:solidFill>
                  <a:srgbClr val="FF0000"/>
                </a:solidFill>
                <a:latin typeface="Comic Sans MS" pitchFamily="66" charset="0"/>
              </a:rPr>
              <a:t>AİLEDE İLETİŞİM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cap="none" dirty="0">
                <a:latin typeface="Comic Sans MS" pitchFamily="66" charset="0"/>
              </a:rPr>
              <a:t>İletim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tr-TR" dirty="0">
                <a:latin typeface="Comic Sans MS" pitchFamily="66" charset="0"/>
              </a:rPr>
              <a:t>      </a:t>
            </a:r>
            <a:r>
              <a:rPr lang="tr-TR" i="1" dirty="0">
                <a:latin typeface="Comic Sans MS" pitchFamily="66" charset="0"/>
              </a:rPr>
              <a:t>Uygun şekilde hazırlanan mesajın, uygun    bir yolla alıcının duyu organlarına ulaştırılmasıdır.</a:t>
            </a:r>
          </a:p>
          <a:p>
            <a:pPr algn="just">
              <a:buNone/>
            </a:pPr>
            <a:r>
              <a:rPr lang="tr-TR" sz="3300" dirty="0">
                <a:latin typeface="Comic Sans MS" pitchFamily="66" charset="0"/>
              </a:rPr>
              <a:t>Sesli bir iletimde; mesaj yollayanın konuşma mekanızması ile iletilir.</a:t>
            </a:r>
          </a:p>
          <a:p>
            <a:pPr algn="just">
              <a:buNone/>
            </a:pPr>
            <a:r>
              <a:rPr lang="tr-TR" sz="3300" dirty="0">
                <a:latin typeface="Comic Sans MS" pitchFamily="66" charset="0"/>
              </a:rPr>
              <a:t>Kişiler yüzyüze ise; görme mekanizması iletime yardımcı olur.</a:t>
            </a:r>
          </a:p>
          <a:p>
            <a:pPr algn="just">
              <a:buNone/>
            </a:pPr>
            <a:r>
              <a:rPr lang="tr-TR" sz="3300" dirty="0">
                <a:latin typeface="Comic Sans MS" pitchFamily="66" charset="0"/>
              </a:rPr>
              <a:t>Telefon, internet vb araçlar da iletimde kullanılır.</a:t>
            </a:r>
          </a:p>
          <a:p>
            <a:pPr algn="just">
              <a:buNone/>
            </a:pPr>
            <a:r>
              <a:rPr lang="tr-TR" sz="3300" dirty="0">
                <a:latin typeface="Comic Sans MS" pitchFamily="66" charset="0"/>
              </a:rPr>
              <a:t>İletim yollarının belirlenmesinde; olanaklar, kişinin özel tercihi, amaca uygunluk, zaman vb etkili olabilir.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273" y="188640"/>
            <a:ext cx="6589199" cy="1280890"/>
          </a:xfrm>
        </p:spPr>
        <p:txBody>
          <a:bodyPr>
            <a:normAutofit/>
          </a:bodyPr>
          <a:lstStyle/>
          <a:p>
            <a:r>
              <a:rPr lang="tr-TR" sz="2800" b="1" i="1" cap="none" dirty="0">
                <a:latin typeface="Comic Sans MS" pitchFamily="66" charset="0"/>
              </a:rPr>
              <a:t>Mesajın  hedef aldığı alıcı kişi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452596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İletişim sürecinin diğer ucunda yer alan kişidir.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Çeşitli kanallarla alıcıya iletilen mesaj;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Duyu organları tarafından algılanır.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Duyu sinirleriyle sinir akımları halinde beyne gönderilir.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Duyu haline çevrilerek algılanır.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Algılanan mesaj alıcının beyin hücrelerinde iz bırakır (</a:t>
            </a:r>
            <a:r>
              <a:rPr lang="tr-TR" sz="2800" b="1" i="1" dirty="0">
                <a:latin typeface="Comic Sans MS" pitchFamily="66" charset="0"/>
              </a:rPr>
              <a:t>yaşantı</a:t>
            </a:r>
            <a:r>
              <a:rPr lang="tr-TR" sz="2800" dirty="0">
                <a:latin typeface="Comic Sans MS" pitchFamily="66" charset="0"/>
              </a:rPr>
              <a:t>).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 Bu yaşantı kazanılmış diğer yaşantıların izleriyle karşılaştırılarak yorumlanır.</a:t>
            </a:r>
          </a:p>
          <a:p>
            <a:pPr>
              <a:buNone/>
            </a:pP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cap="none" dirty="0">
                <a:latin typeface="Comic Sans MS" pitchFamily="66" charset="0"/>
              </a:rPr>
              <a:t>Geribildirim (Dönüt)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8991600" cy="452333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>
                <a:latin typeface="Comic Sans MS" pitchFamily="66" charset="0"/>
              </a:rPr>
              <a:t>       Alıcının kaynak kişiye gösterdiği tepki, yanıt ve ipuçlarıdır.</a:t>
            </a:r>
          </a:p>
          <a:p>
            <a:pPr>
              <a:buFont typeface="Wingdings" pitchFamily="2" charset="2"/>
              <a:buChar char="§"/>
            </a:pPr>
            <a:r>
              <a:rPr lang="tr-TR" dirty="0">
                <a:latin typeface="Comic Sans MS" pitchFamily="66" charset="0"/>
              </a:rPr>
              <a:t>        </a:t>
            </a:r>
            <a:r>
              <a:rPr lang="tr-TR" i="1" dirty="0">
                <a:latin typeface="Comic Sans MS" pitchFamily="66" charset="0"/>
              </a:rPr>
              <a:t>Mesajın doğru anlaşılıp anlaşılmadığını kontrol etme,</a:t>
            </a:r>
          </a:p>
          <a:p>
            <a:pPr algn="just">
              <a:buFont typeface="Wingdings" pitchFamily="2" charset="2"/>
              <a:buChar char="§"/>
            </a:pPr>
            <a:r>
              <a:rPr lang="tr-TR" i="1" dirty="0">
                <a:latin typeface="Comic Sans MS" pitchFamily="66" charset="0"/>
              </a:rPr>
              <a:t>        Duruma göre mesajın içeriğini düzeltme,</a:t>
            </a:r>
          </a:p>
          <a:p>
            <a:pPr algn="just">
              <a:buFont typeface="Wingdings" pitchFamily="2" charset="2"/>
              <a:buChar char="§"/>
            </a:pPr>
            <a:r>
              <a:rPr lang="tr-TR" i="1" dirty="0">
                <a:latin typeface="Comic Sans MS" pitchFamily="66" charset="0"/>
              </a:rPr>
              <a:t>        Tamamlayıcı sözcüklerle açıklama </a:t>
            </a:r>
            <a:r>
              <a:rPr lang="tr-TR" dirty="0">
                <a:latin typeface="Comic Sans MS" pitchFamily="66" charset="0"/>
              </a:rPr>
              <a:t>olanağı verdiği için iletişim sürecinin önemli bir öğesidir.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saglık31\Belgelerim\Downloads\GÜLEN HOCA ASETATLAR\asetat düzenlenmiş\bir sözcükle onaylayı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155392" y="2133600"/>
            <a:ext cx="2166715" cy="3778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cap="none" dirty="0">
                <a:latin typeface="Comic Sans MS" pitchFamily="66" charset="0"/>
              </a:rPr>
              <a:t>Başarılı bir iletişim için;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tr-TR" sz="3600" dirty="0">
                <a:latin typeface="Comic Sans MS" pitchFamily="66" charset="0"/>
              </a:rPr>
              <a:t>      Karşımızdaki kişiye saygı duymak, varlığını kabul etmek, önemli ve değerli olduğunu hissettirmek,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3600" dirty="0">
                <a:latin typeface="Comic Sans MS" pitchFamily="66" charset="0"/>
              </a:rPr>
              <a:t>      Gerçekçi ve doğal, abartıdan uzak davranmak,</a:t>
            </a:r>
          </a:p>
          <a:p>
            <a:pPr algn="just">
              <a:buFont typeface="Wingdings" pitchFamily="2" charset="2"/>
              <a:buChar char="§"/>
            </a:pPr>
            <a:r>
              <a:rPr lang="tr-TR" sz="3600" dirty="0">
                <a:latin typeface="Comic Sans MS" pitchFamily="66" charset="0"/>
              </a:rPr>
              <a:t>      Empati kurmak önemlidir.</a:t>
            </a:r>
          </a:p>
          <a:p>
            <a:pPr algn="just">
              <a:buFont typeface="Wingdings" pitchFamily="2" charset="2"/>
              <a:buChar char="§"/>
            </a:pPr>
            <a:endParaRPr lang="tr-TR" sz="3600" dirty="0">
              <a:latin typeface="Comic Sans MS" pitchFamily="66" charset="0"/>
            </a:endParaRPr>
          </a:p>
          <a:p>
            <a:pPr algn="just">
              <a:buNone/>
            </a:pPr>
            <a:r>
              <a:rPr lang="tr-TR" sz="3600" i="1" dirty="0">
                <a:latin typeface="Comic Sans MS" pitchFamily="66" charset="0"/>
              </a:rPr>
              <a:t>Empati; dış dünyayı karşımızdaki kişinin penceresinden  görmeye çalışmaktır.</a:t>
            </a:r>
          </a:p>
          <a:p>
            <a:pPr>
              <a:buNone/>
            </a:pPr>
            <a:endParaRPr lang="tr-TR" sz="3600" dirty="0">
              <a:latin typeface="Comic Sans MS" pitchFamily="66" charset="0"/>
            </a:endParaRPr>
          </a:p>
          <a:p>
            <a:pPr>
              <a:buNone/>
            </a:pPr>
            <a:r>
              <a:rPr lang="tr-TR" sz="3600" dirty="0">
                <a:latin typeface="Comic Sans MS" pitchFamily="66" charset="0"/>
              </a:rPr>
              <a:t> 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cap="none" dirty="0">
                <a:latin typeface="Comic Sans MS" pitchFamily="66" charset="0"/>
              </a:rPr>
              <a:t>İletişim sadece konuşmak değildir.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dirty="0"/>
              <a:t>      </a:t>
            </a:r>
            <a:r>
              <a:rPr lang="tr-TR" sz="2800" dirty="0">
                <a:latin typeface="Comic Sans MS" pitchFamily="66" charset="0"/>
              </a:rPr>
              <a:t>Ne söyleyeceğini bilmek,</a:t>
            </a:r>
          </a:p>
          <a:p>
            <a:pPr algn="just">
              <a:buFont typeface="Wingdings" pitchFamily="2" charset="2"/>
              <a:buChar char="v"/>
            </a:pPr>
            <a:r>
              <a:rPr lang="tr-TR" sz="2800" dirty="0">
                <a:latin typeface="Comic Sans MS" pitchFamily="66" charset="0"/>
              </a:rPr>
              <a:t>      Bunu ne zaman ve nerede söylemenin daha uygun olacağına karar vermek,</a:t>
            </a:r>
          </a:p>
          <a:p>
            <a:pPr algn="just">
              <a:buFont typeface="Wingdings" pitchFamily="2" charset="2"/>
              <a:buChar char="v"/>
            </a:pPr>
            <a:r>
              <a:rPr lang="tr-TR" sz="2800" dirty="0">
                <a:latin typeface="Comic Sans MS" pitchFamily="66" charset="0"/>
              </a:rPr>
              <a:t>      En iyi nasıl söyleneceği konusunda fikir yürütmek,</a:t>
            </a:r>
          </a:p>
          <a:p>
            <a:pPr algn="just">
              <a:buFont typeface="Wingdings" pitchFamily="2" charset="2"/>
              <a:buChar char="v"/>
            </a:pPr>
            <a:r>
              <a:rPr lang="tr-TR" sz="2800" dirty="0">
                <a:latin typeface="Comic Sans MS" pitchFamily="66" charset="0"/>
              </a:rPr>
              <a:t>      Olayları basite indirgeyerek sunabilmek ve akıcı bir dille, göz kontağı kurarak konuşabilmek,</a:t>
            </a:r>
          </a:p>
          <a:p>
            <a:pPr algn="just">
              <a:buFont typeface="Wingdings" pitchFamily="2" charset="2"/>
              <a:buChar char="v"/>
            </a:pPr>
            <a:r>
              <a:rPr lang="tr-TR" sz="2800" dirty="0">
                <a:latin typeface="Comic Sans MS" pitchFamily="66" charset="0"/>
              </a:rPr>
              <a:t>       Dikkati yoğunlaştırabilmek ve alıcının verilen mesajı anlayıp anlamadığını kontrol edebilmektir.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cap="none" dirty="0">
                <a:latin typeface="Comic Sans MS" pitchFamily="66" charset="0"/>
              </a:rPr>
              <a:t>İletişim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sz="2800" i="1" dirty="0">
                <a:solidFill>
                  <a:srgbClr val="7030A0"/>
                </a:solidFill>
                <a:latin typeface="Comic Sans MS" pitchFamily="66" charset="0"/>
              </a:rPr>
              <a:t>Sözlü iletişim</a:t>
            </a:r>
          </a:p>
          <a:p>
            <a:pPr algn="just">
              <a:buNone/>
            </a:pPr>
            <a:r>
              <a:rPr lang="tr-TR" sz="2800" i="1" dirty="0">
                <a:solidFill>
                  <a:srgbClr val="7030A0"/>
                </a:solidFill>
                <a:latin typeface="Comic Sans MS" pitchFamily="66" charset="0"/>
              </a:rPr>
              <a:t>         </a:t>
            </a:r>
            <a:r>
              <a:rPr lang="tr-TR" sz="2400" dirty="0">
                <a:latin typeface="Comic Sans MS" pitchFamily="66" charset="0"/>
              </a:rPr>
              <a:t>İnsanların </a:t>
            </a:r>
            <a:r>
              <a:rPr lang="tr-TR" sz="2400" dirty="0" err="1">
                <a:latin typeface="Comic Sans MS" pitchFamily="66" charset="0"/>
              </a:rPr>
              <a:t>yüzyüze</a:t>
            </a:r>
            <a:r>
              <a:rPr lang="tr-TR" sz="2400" dirty="0">
                <a:latin typeface="Comic Sans MS" pitchFamily="66" charset="0"/>
              </a:rPr>
              <a:t> ya da telefon gibi araçlarla karşılıklı konuşmaları veya yazılı olarak iletişimde bulunmaları “dille iletişim” olarak kabul edilir. </a:t>
            </a:r>
          </a:p>
          <a:p>
            <a:pPr algn="just">
              <a:buNone/>
            </a:pPr>
            <a:r>
              <a:rPr lang="tr-TR" sz="2400" i="1" dirty="0">
                <a:latin typeface="Comic Sans MS" pitchFamily="66" charset="0"/>
              </a:rPr>
              <a:t>            Ne söylediğin değil, nasıl söylediğin önemli</a:t>
            </a:r>
          </a:p>
          <a:p>
            <a:pPr algn="just">
              <a:buNone/>
            </a:pPr>
            <a:r>
              <a:rPr lang="tr-TR" sz="2400" dirty="0">
                <a:latin typeface="Comic Sans MS" pitchFamily="66" charset="0"/>
              </a:rPr>
              <a:t>     Sesin kullanılma biçimi alıcıya farklı anlamlar iletir.</a:t>
            </a:r>
          </a:p>
          <a:p>
            <a:pPr algn="just">
              <a:buNone/>
            </a:pPr>
            <a:r>
              <a:rPr lang="tr-TR" sz="2400" dirty="0">
                <a:latin typeface="Comic Sans MS" pitchFamily="66" charset="0"/>
              </a:rPr>
              <a:t>                    Kızgınlık     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 hızlı, tiz bir ses</a:t>
            </a:r>
          </a:p>
          <a:p>
            <a:pPr algn="just">
              <a:buNone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                    Üzüntü        yavaş konuşma</a:t>
            </a:r>
          </a:p>
          <a:p>
            <a:pPr algn="just">
              <a:buNone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                    Saldırganlık yüksek ses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628800"/>
            <a:ext cx="6591985" cy="428242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2800" b="1" i="1" dirty="0">
                <a:solidFill>
                  <a:srgbClr val="7030A0"/>
                </a:solidFill>
                <a:latin typeface="Comic Sans MS" pitchFamily="66" charset="0"/>
              </a:rPr>
              <a:t>Sözsüz iletişim</a:t>
            </a:r>
          </a:p>
          <a:p>
            <a:pPr>
              <a:buNone/>
            </a:pPr>
            <a:r>
              <a:rPr lang="tr-TR" sz="2400" b="1" dirty="0">
                <a:latin typeface="Comic Sans MS" pitchFamily="66" charset="0"/>
              </a:rPr>
              <a:t>     </a:t>
            </a:r>
            <a:r>
              <a:rPr lang="tr-TR" sz="2000" dirty="0">
                <a:latin typeface="Comic Sans MS" pitchFamily="66" charset="0"/>
              </a:rPr>
              <a:t>Beden dilinin kullanılması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 Sözsüz ileti kaynakları= Yüzdeki anlamlar, mimikler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                             Göz hareketleri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                             Kişinin duruşu, giyinmesi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 Sözsüz iletişimin işlevi;</a:t>
            </a:r>
          </a:p>
          <a:p>
            <a:pPr algn="just"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    Kişilerarası iletişimde duygu ve tavırları yansıtmak,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    Sözel iletişimde söylenenleri tamamlamak, desteklemek,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    Sözlü iletişimin yerini almak ve doğrudan mesajı iletmek.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     Konuşan kişi yüzünü ve bedenini kullanarak, sözlü anlatımını destekler. Dinleyen sergilediği yüz ve beden ifadeleriyle konuşana geribildirim verir. Konuşan kişi, karşısındakinin söylediklerini anlayıp anlamadığını, konuşmasından sıkılıp sıkılmadığını onun davranışlarına bakarak </a:t>
            </a:r>
            <a:r>
              <a:rPr lang="tr-TR" sz="2000" dirty="0" err="1">
                <a:latin typeface="Comic Sans MS" pitchFamily="66" charset="0"/>
              </a:rPr>
              <a:t>yordamaya</a:t>
            </a:r>
            <a:r>
              <a:rPr lang="tr-TR" sz="2000" dirty="0">
                <a:latin typeface="Comic Sans MS" pitchFamily="66" charset="0"/>
              </a:rPr>
              <a:t> çalışır.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b="1" i="1" dirty="0">
                <a:latin typeface="Comic Sans MS" pitchFamily="66" charset="0"/>
              </a:rPr>
              <a:t>Anne-baba-çocuk iletişimini kolaylaştıran etkenler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800" b="1" i="1" dirty="0">
                <a:latin typeface="Comic Sans MS" pitchFamily="66" charset="0"/>
              </a:rPr>
              <a:t>Kabul</a:t>
            </a:r>
          </a:p>
          <a:p>
            <a:pPr>
              <a:buNone/>
            </a:pPr>
            <a:endParaRPr lang="tr-TR" sz="2800" b="1" i="1" dirty="0">
              <a:latin typeface="Comic Sans MS" pitchFamily="66" charset="0"/>
            </a:endParaRP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İnsanları kendilerine özgü nitelikleri ile oldukları gibi kabul etmek, aralarında gelişen/gelişecek olan ilişkileri kuvvetlendirmede önemli bir etkendir.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Karşımızdaki kişiye verilen değerin göstergesidir. Anne-babanın çocuğun davranışlarını kabul edip etmemeleri;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   Yaşadıkları duygulara,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   Kişilik yapısına (hoşgörü),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   Çocuğun yaşına ve cinsiyetine,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   Çevreye verdikleri öneme göre değişebilir.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   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/>
              <a:t> </a:t>
            </a:r>
            <a:r>
              <a:rPr lang="tr-TR" sz="2800" b="1" i="1" dirty="0">
                <a:solidFill>
                  <a:srgbClr val="7030A0"/>
                </a:solidFill>
                <a:latin typeface="Comic Sans MS" pitchFamily="66" charset="0"/>
              </a:rPr>
              <a:t>Dinleme</a:t>
            </a:r>
          </a:p>
          <a:p>
            <a:pPr algn="just">
              <a:buNone/>
            </a:pPr>
            <a:r>
              <a:rPr lang="tr-TR" sz="2000" b="1" i="1" dirty="0">
                <a:latin typeface="Comic Sans MS" pitchFamily="66" charset="0"/>
              </a:rPr>
              <a:t>     </a:t>
            </a:r>
            <a:r>
              <a:rPr lang="tr-TR" sz="2000" dirty="0">
                <a:latin typeface="Comic Sans MS" pitchFamily="66" charset="0"/>
              </a:rPr>
              <a:t>İnsanlar arasında sağlıklı ve verimli bir iletişim, insanların susmayı öğrenip, karşısındaki kişiyi dinlemeleri ile gerçekleşir.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         İyi bir dinleyici konuşan kişinin sadece söylediği sözleri değil, bedeni ile yaptığı hareketleri de duyar.</a:t>
            </a:r>
            <a:r>
              <a:rPr lang="tr-TR" sz="2000" i="1" dirty="0">
                <a:latin typeface="Comic Sans MS" pitchFamily="66" charset="0"/>
              </a:rPr>
              <a:t> </a:t>
            </a:r>
          </a:p>
          <a:p>
            <a:pPr algn="just">
              <a:buNone/>
            </a:pPr>
            <a:r>
              <a:rPr lang="tr-TR" sz="2000" i="1" dirty="0">
                <a:latin typeface="Comic Sans MS" pitchFamily="66" charset="0"/>
              </a:rPr>
              <a:t>        Gerçek dinleme </a:t>
            </a:r>
            <a:r>
              <a:rPr lang="tr-TR" sz="2000" i="1" dirty="0">
                <a:solidFill>
                  <a:srgbClr val="7030A0"/>
                </a:solidFill>
                <a:latin typeface="Comic Sans MS" pitchFamily="66" charset="0"/>
              </a:rPr>
              <a:t>sessizlik</a:t>
            </a:r>
            <a:r>
              <a:rPr lang="tr-TR" sz="2000" i="1" dirty="0">
                <a:latin typeface="Comic Sans MS" pitchFamily="66" charset="0"/>
              </a:rPr>
              <a:t> gerektirir (</a:t>
            </a:r>
            <a:r>
              <a:rPr lang="tr-TR" sz="2000" i="1" dirty="0">
                <a:solidFill>
                  <a:srgbClr val="7030A0"/>
                </a:solidFill>
                <a:latin typeface="Comic Sans MS" pitchFamily="66" charset="0"/>
              </a:rPr>
              <a:t>pasif dinleme</a:t>
            </a:r>
            <a:r>
              <a:rPr lang="tr-TR" sz="2000" i="1" dirty="0">
                <a:latin typeface="Comic Sans MS" pitchFamily="66" charset="0"/>
              </a:rPr>
              <a:t>)</a:t>
            </a:r>
          </a:p>
          <a:p>
            <a:pPr algn="just">
              <a:buNone/>
            </a:pPr>
            <a:r>
              <a:rPr lang="tr-TR" sz="2000" i="1" dirty="0">
                <a:latin typeface="Comic Sans MS" pitchFamily="66" charset="0"/>
              </a:rPr>
              <a:t>       </a:t>
            </a:r>
            <a:r>
              <a:rPr lang="tr-TR" sz="2000" dirty="0">
                <a:latin typeface="Comic Sans MS" pitchFamily="66" charset="0"/>
              </a:rPr>
              <a:t>Konuşanın konuşabilmek ve sorununu anlatabilmek için konuşma alanına ihtiyacı vardır. Bu da ancak dinleyicinin yaratacağı sessizlikle mümkündür. Sessizlik konuşan kişiye; konuştukları hakkında düşünme fırsatı verir. </a:t>
            </a:r>
          </a:p>
          <a:p>
            <a:pPr algn="just">
              <a:buNone/>
            </a:pPr>
            <a:r>
              <a:rPr lang="tr-TR" sz="2000" i="1" dirty="0">
                <a:solidFill>
                  <a:srgbClr val="7030A0"/>
                </a:solidFill>
                <a:latin typeface="Comic Sans MS" pitchFamily="66" charset="0"/>
              </a:rPr>
              <a:t>         </a:t>
            </a:r>
            <a:r>
              <a:rPr lang="tr-TR" sz="2000" dirty="0">
                <a:latin typeface="Comic Sans MS" pitchFamily="66" charset="0"/>
              </a:rPr>
              <a:t>Ancak konuşan kişi dinlenirken özellikle duraklamalarda sözlü/sözsüz tepkiler vermek (</a:t>
            </a:r>
            <a:r>
              <a:rPr lang="tr-TR" sz="2000" i="1" dirty="0">
                <a:solidFill>
                  <a:srgbClr val="7030A0"/>
                </a:solidFill>
                <a:latin typeface="Comic Sans MS" pitchFamily="66" charset="0"/>
              </a:rPr>
              <a:t>kabul tepkileri</a:t>
            </a:r>
            <a:r>
              <a:rPr lang="tr-TR" sz="2000" dirty="0">
                <a:latin typeface="Comic Sans MS" pitchFamily="66" charset="0"/>
              </a:rPr>
              <a:t>) kişiye anlaşıldığı mesajını verir.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38200"/>
          </a:xfrm>
        </p:spPr>
        <p:txBody>
          <a:bodyPr>
            <a:normAutofit/>
          </a:bodyPr>
          <a:lstStyle/>
          <a:p>
            <a:r>
              <a:rPr lang="tr-TR" sz="3200" i="1" dirty="0">
                <a:latin typeface="Comic Sans MS" pitchFamily="66" charset="0"/>
              </a:rPr>
              <a:t>  İletişim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tr-TR" dirty="0"/>
              <a:t>       “</a:t>
            </a:r>
            <a:r>
              <a:rPr lang="tr-TR" sz="2800" dirty="0">
                <a:latin typeface="Comic Sans MS" pitchFamily="66" charset="0"/>
              </a:rPr>
              <a:t>Bir duygunun, bir düşüncenin mimikler, el,kol hareketleri, konuşma yoluyla ya da yazı, telefon,  radyo, televizyon gibi araçlardan yararlanarak bir kişiden başka bir kişiye iletilmesi”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  “Dil kullanılarak ya da kullanmaksızın insanlar arasındaki duygu, düşünce ve yaşantıların ifade edilmesi”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   “İnsanlar arasında anlamları ortak kılma işlemi”.</a:t>
            </a:r>
          </a:p>
          <a:p>
            <a:pPr algn="just">
              <a:buNone/>
            </a:pPr>
            <a:r>
              <a:rPr lang="tr-TR" sz="2800" i="1" dirty="0">
                <a:latin typeface="Comic Sans MS" pitchFamily="66" charset="0"/>
              </a:rPr>
              <a:t> </a:t>
            </a:r>
            <a:r>
              <a:rPr lang="tr-TR" sz="2800" i="1" dirty="0">
                <a:solidFill>
                  <a:srgbClr val="7030A0"/>
                </a:solidFill>
                <a:latin typeface="Comic Sans MS" pitchFamily="66" charset="0"/>
              </a:rPr>
              <a:t>İletilen anlam değil, anlamların anlaşılmasına yarayan mesajdır</a:t>
            </a: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 algn="just">
              <a:buNone/>
            </a:pP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         </a:t>
            </a:r>
            <a:endParaRPr lang="tr-TR" sz="2800" i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Kabul tepkileri;</a:t>
            </a:r>
          </a:p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 </a:t>
            </a:r>
            <a:r>
              <a:rPr lang="tr-TR" sz="2400" dirty="0">
                <a:latin typeface="Comic Sans MS" pitchFamily="66" charset="0"/>
              </a:rPr>
              <a:t>Başını öne eğme, aşağı-yukarı sallama, gülümseme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 Sözsüz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 Hımmm, Evet dinliyorum, Hıhı anlıyorumSözel</a:t>
            </a:r>
          </a:p>
          <a:p>
            <a:pPr>
              <a:buNone/>
            </a:pPr>
            <a:endParaRPr lang="tr-TR" sz="2400" dirty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tr-TR" sz="2400" i="1" dirty="0">
                <a:solidFill>
                  <a:srgbClr val="00B050"/>
                </a:solidFill>
                <a:latin typeface="Comic Sans MS" pitchFamily="66" charset="0"/>
                <a:sym typeface="Wingdings" pitchFamily="2" charset="2"/>
              </a:rPr>
              <a:t>Kapı aralayıcılar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;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   Öyle mi?  İlginç,  Doğru mu?  Yaptın ha?  Yaa</a:t>
            </a:r>
          </a:p>
          <a:p>
            <a:pPr>
              <a:buNone/>
            </a:pPr>
            <a:r>
              <a:rPr lang="tr-TR" sz="2400" i="1" dirty="0">
                <a:solidFill>
                  <a:srgbClr val="00B050"/>
                </a:solidFill>
                <a:latin typeface="Comic Sans MS" pitchFamily="66" charset="0"/>
                <a:sym typeface="Wingdings" pitchFamily="2" charset="2"/>
              </a:rPr>
              <a:t>Konuşmaya davet;</a:t>
            </a:r>
          </a:p>
          <a:p>
            <a:pPr>
              <a:buNone/>
            </a:pPr>
            <a:r>
              <a:rPr lang="tr-TR" sz="2400" i="1" dirty="0">
                <a:solidFill>
                  <a:srgbClr val="00B050"/>
                </a:solidFill>
                <a:latin typeface="Comic Sans MS" pitchFamily="66" charset="0"/>
                <a:sym typeface="Wingdings" pitchFamily="2" charset="2"/>
              </a:rPr>
              <a:t>   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Bu konuda konuşmak ister misin?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    Duygularını merak ediyorum.</a:t>
            </a:r>
          </a:p>
          <a:p>
            <a:pPr>
              <a:buNone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    Bana ondan söz et.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52596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tr-TR" sz="2400" i="1" dirty="0">
                <a:solidFill>
                  <a:srgbClr val="7030A0"/>
                </a:solidFill>
                <a:latin typeface="Comic Sans MS" pitchFamily="66" charset="0"/>
              </a:rPr>
              <a:t>        </a:t>
            </a:r>
            <a:r>
              <a:rPr lang="tr-TR" sz="2000" i="1" dirty="0">
                <a:solidFill>
                  <a:srgbClr val="7030A0"/>
                </a:solidFill>
                <a:latin typeface="Comic Sans MS" pitchFamily="66" charset="0"/>
              </a:rPr>
              <a:t>Etkin psikolojik dinleme(katılımlı dinl.)  </a:t>
            </a:r>
            <a:r>
              <a:rPr lang="tr-TR" sz="2000" dirty="0">
                <a:latin typeface="Comic Sans MS" pitchFamily="66" charset="0"/>
              </a:rPr>
              <a:t>ise geri iletim kullanarak dinlemedir. Aktif dinlemede dinleyen konuşanın söylediklerini açarak geri verir, böylece konuşan dinleyenin ne anladığını öğrenir.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         </a:t>
            </a:r>
            <a:r>
              <a:rPr lang="tr-TR" sz="2000" i="1" dirty="0">
                <a:solidFill>
                  <a:srgbClr val="00B050"/>
                </a:solidFill>
                <a:latin typeface="Comic Sans MS" pitchFamily="66" charset="0"/>
              </a:rPr>
              <a:t>Kısaca tekrar etme/kendi kelimelerimizle özümleme: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Çocuk: Kardeşim bebeğimi aldı vermiyor.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Anne: Sen de legolarınla oyna   </a:t>
            </a:r>
            <a:r>
              <a:rPr lang="tr-TR" sz="2000" i="1" u="sng" dirty="0">
                <a:latin typeface="Comic Sans MS" pitchFamily="66" charset="0"/>
              </a:rPr>
              <a:t>yerine , </a:t>
            </a:r>
          </a:p>
          <a:p>
            <a:pPr algn="just">
              <a:buNone/>
            </a:pPr>
            <a:r>
              <a:rPr lang="tr-TR" sz="2000" i="1" u="sng" dirty="0">
                <a:latin typeface="Comic Sans MS" pitchFamily="66" charset="0"/>
              </a:rPr>
              <a:t>          </a:t>
            </a:r>
            <a:r>
              <a:rPr lang="tr-TR" sz="2000" dirty="0">
                <a:latin typeface="Comic Sans MS" pitchFamily="66" charset="0"/>
              </a:rPr>
              <a:t>Demek kardeşin bebeğini aldı, vermiyor.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          </a:t>
            </a:r>
            <a:r>
              <a:rPr lang="tr-TR" sz="2000" i="1" dirty="0">
                <a:solidFill>
                  <a:srgbClr val="00B050"/>
                </a:solidFill>
                <a:latin typeface="Comic Sans MS" pitchFamily="66" charset="0"/>
              </a:rPr>
              <a:t>Çocuğun duygularını dile getirme: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Çocuk ne hissediyor? Kızgınlık, öfke</a:t>
            </a:r>
          </a:p>
          <a:p>
            <a:pPr algn="just">
              <a:buNone/>
            </a:pPr>
            <a:r>
              <a:rPr lang="tr-TR" sz="2000" dirty="0">
                <a:latin typeface="Comic Sans MS" pitchFamily="66" charset="0"/>
              </a:rPr>
              <a:t>Anne: Bu da seni çok kızdırıyor.</a:t>
            </a:r>
          </a:p>
          <a:p>
            <a:pPr algn="just">
              <a:buNone/>
            </a:pPr>
            <a:r>
              <a:rPr lang="tr-TR" sz="2000" i="1" dirty="0">
                <a:solidFill>
                  <a:srgbClr val="00B050"/>
                </a:solidFill>
                <a:latin typeface="Comic Sans MS" pitchFamily="66" charset="0"/>
              </a:rPr>
              <a:t>          Etkin psikolojik dinlemenin amacı; çocuğa anlayış ve kabul edildiği duygusunu iletmektir</a:t>
            </a:r>
            <a:r>
              <a:rPr lang="tr-TR" sz="2000" dirty="0">
                <a:latin typeface="Comic Sans MS" pitchFamily="66" charset="0"/>
              </a:rPr>
              <a:t>. </a:t>
            </a:r>
          </a:p>
          <a:p>
            <a:pPr algn="just">
              <a:buFont typeface="Courier New" pitchFamily="49" charset="0"/>
              <a:buChar char="o"/>
            </a:pPr>
            <a:r>
              <a:rPr lang="tr-TR" sz="2000" dirty="0">
                <a:latin typeface="Comic Sans MS" pitchFamily="66" charset="0"/>
              </a:rPr>
              <a:t>          Saygı ve kabul ortamı çocuğun sorununa ilişkin duygu ve düşüncelerini daha rahat ifade etmesine yardım eder.</a:t>
            </a:r>
          </a:p>
          <a:p>
            <a:pPr algn="just">
              <a:buFont typeface="Courier New" pitchFamily="49" charset="0"/>
              <a:buChar char="o"/>
            </a:pPr>
            <a:r>
              <a:rPr lang="tr-TR" sz="2000" dirty="0">
                <a:latin typeface="Comic Sans MS" pitchFamily="66" charset="0"/>
              </a:rPr>
              <a:t>          Olaylara çocuğun gözlükleriyle bakmayı ve onu doğru olarak anladığını belirtmeyi gerektirir (empati).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i="1" cap="none" dirty="0">
                <a:solidFill>
                  <a:srgbClr val="7030A0"/>
                </a:solidFill>
                <a:latin typeface="Comic Sans MS" pitchFamily="66" charset="0"/>
              </a:rPr>
              <a:t>Çocukla iletişimde kullanılan dil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i="1" dirty="0">
                <a:solidFill>
                  <a:srgbClr val="7030A0"/>
                </a:solidFill>
                <a:latin typeface="Comic Sans MS" pitchFamily="66" charset="0"/>
              </a:rPr>
              <a:t>Sen Dili</a:t>
            </a:r>
          </a:p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Ne zaman adam olacaksın?  </a:t>
            </a:r>
          </a:p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Dikkat çekmek istiyorsun.</a:t>
            </a:r>
          </a:p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Daha iyi öğrenmelisin.</a:t>
            </a:r>
          </a:p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Saygısızın tekisin.        </a:t>
            </a:r>
          </a:p>
          <a:p>
            <a:pPr>
              <a:buNone/>
            </a:pPr>
            <a:r>
              <a:rPr lang="tr-TR" sz="2800" i="1" dirty="0">
                <a:latin typeface="Comic Sans MS" pitchFamily="66" charset="0"/>
              </a:rPr>
              <a:t>        </a:t>
            </a:r>
            <a:r>
              <a:rPr lang="tr-TR" sz="2800" i="1" dirty="0">
                <a:solidFill>
                  <a:srgbClr val="00B050"/>
                </a:solidFill>
                <a:latin typeface="Comic Sans MS" pitchFamily="66" charset="0"/>
              </a:rPr>
              <a:t>Suçlama, yargılama, eleştirme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       Sen dilinde kabul edilmeyen olumsuz davranışın açık tanımı yoktur. Çocuk düzeltmesi gereken davranışın hangisi olduğunu bilemez.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sz="2800" i="1" dirty="0">
                <a:latin typeface="Comic Sans MS" pitchFamily="66" charset="0"/>
              </a:rPr>
              <a:t> </a:t>
            </a:r>
            <a:r>
              <a:rPr lang="tr-TR" sz="2800" i="1" dirty="0">
                <a:solidFill>
                  <a:srgbClr val="7030A0"/>
                </a:solidFill>
                <a:latin typeface="Comic Sans MS" pitchFamily="66" charset="0"/>
              </a:rPr>
              <a:t>Ben Dili</a:t>
            </a:r>
          </a:p>
          <a:p>
            <a:pPr algn="just">
              <a:buNone/>
            </a:pP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      Anne-babanın çocuğun kabul etmedikleri davranışının tanımını yapan,  bu davranışın kendilerini somut olarak nasıl etkilediğini ve ne tür duygular yarattığını açıklayan dürüst ve sorumlu bir kızgınlık ifadesidir.</a:t>
            </a:r>
          </a:p>
          <a:p>
            <a:pPr algn="just">
              <a:buNone/>
            </a:pPr>
            <a:r>
              <a:rPr lang="tr-TR" sz="2400" dirty="0">
                <a:solidFill>
                  <a:srgbClr val="00B050"/>
                </a:solidFill>
                <a:latin typeface="Comic Sans MS" pitchFamily="66" charset="0"/>
              </a:rPr>
              <a:t>Çocuk işten yorgun gelen babasıyla oyun oynamak istiyor.</a:t>
            </a:r>
          </a:p>
          <a:p>
            <a:pPr algn="just">
              <a:buNone/>
            </a:pPr>
            <a:r>
              <a:rPr lang="tr-TR" sz="2400" dirty="0">
                <a:solidFill>
                  <a:srgbClr val="00B050"/>
                </a:solidFill>
                <a:latin typeface="Comic Sans MS" pitchFamily="66" charset="0"/>
              </a:rPr>
              <a:t>Sen dili: </a:t>
            </a:r>
            <a:r>
              <a:rPr lang="tr-TR" sz="2400" dirty="0">
                <a:latin typeface="Comic Sans MS" pitchFamily="66" charset="0"/>
              </a:rPr>
              <a:t>Başımın derdisin (Çocuk: Ben kötüyüm)</a:t>
            </a:r>
          </a:p>
          <a:p>
            <a:pPr algn="just">
              <a:buNone/>
            </a:pPr>
            <a:r>
              <a:rPr lang="tr-TR" sz="2400" dirty="0">
                <a:solidFill>
                  <a:srgbClr val="00B050"/>
                </a:solidFill>
                <a:latin typeface="Comic Sans MS" pitchFamily="66" charset="0"/>
              </a:rPr>
              <a:t>Ben dili: </a:t>
            </a:r>
            <a:r>
              <a:rPr lang="tr-TR" sz="2400" dirty="0">
                <a:latin typeface="Comic Sans MS" pitchFamily="66" charset="0"/>
              </a:rPr>
              <a:t>Yorgunum (Çocuk: Babam yorgun)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686800" cy="838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7030A0"/>
                </a:solidFill>
                <a:latin typeface="Comic Sans MS" pitchFamily="66" charset="0"/>
              </a:rPr>
              <a:t>          İletişim engelleri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67569"/>
            <a:ext cx="86868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Emir vermek, yönlendirmek</a:t>
            </a:r>
          </a:p>
          <a:p>
            <a:pPr>
              <a:buNone/>
            </a:pP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Doğru odana git..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Uyarmak, tehdit etmek(gözdağı vermek)</a:t>
            </a:r>
          </a:p>
          <a:p>
            <a:pPr>
              <a:buNone/>
            </a:pP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 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Tabağındaki yemeği bitir, yoksa dayağı yersin..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Ahlak dersi vermek</a:t>
            </a:r>
          </a:p>
          <a:p>
            <a:pPr>
              <a:buNone/>
            </a:pP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  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Öğretmenine teşekkür etmeliydin..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Öğüt vermek, çözüm ve öneri getirmek</a:t>
            </a:r>
          </a:p>
          <a:p>
            <a:pPr>
              <a:buNone/>
            </a:pP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  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Ben olsaydım kardeşime öyle davranmazdım..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Mantık yoluyla inandırmak, tartışmak</a:t>
            </a:r>
          </a:p>
          <a:p>
            <a:pPr>
              <a:buNone/>
            </a:pPr>
            <a:r>
              <a:rPr lang="tr-TR" sz="2800" dirty="0">
                <a:solidFill>
                  <a:srgbClr val="7030A0"/>
                </a:solidFill>
                <a:latin typeface="Comic Sans MS" pitchFamily="66" charset="0"/>
              </a:rPr>
              <a:t>   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Kitaplar karalamak için değil, okumak içindir..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Yargılamak,eleştirmek, suçlamak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Sen hep zaten kolaya kaçarsın..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Övmek, aynı düşüncede olmak, teşhis koymak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Çok akıllısın..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Ad takmak, alay etmek, utandırmak</a:t>
            </a:r>
          </a:p>
          <a:p>
            <a:pPr>
              <a:buNone/>
            </a:pP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     Hadi sen de sulu göz..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Yorumlamak, analiz etmek, tanı koymak</a:t>
            </a:r>
          </a:p>
          <a:p>
            <a:pPr>
              <a:buNone/>
            </a:pP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     Sen aslında arkadaşını kıskanıyorsun..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Güven vermek, desteklemek, duygularını paylaşmak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Aldırma, düzelir boşver..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İncelemek, araştırmak, soruşturmak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Neden okuldan nefret ediyorsun?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Konuyu değiştirmek, işi alaya vurmak, şakacı davranmak, oyalamak</a:t>
            </a:r>
          </a:p>
          <a:p>
            <a:pPr>
              <a:buNone/>
            </a:pPr>
            <a:r>
              <a:rPr lang="tr-TR" sz="2800" dirty="0">
                <a:solidFill>
                  <a:srgbClr val="00B050"/>
                </a:solidFill>
                <a:latin typeface="Comic Sans MS" pitchFamily="66" charset="0"/>
              </a:rPr>
              <a:t>     </a:t>
            </a:r>
            <a:r>
              <a:rPr lang="tr-TR" sz="2800" dirty="0">
                <a:solidFill>
                  <a:schemeClr val="accent2"/>
                </a:solidFill>
                <a:latin typeface="Comic Sans MS" pitchFamily="66" charset="0"/>
              </a:rPr>
              <a:t>Bu konuyu unut gitsin..</a:t>
            </a:r>
          </a:p>
          <a:p>
            <a:pPr>
              <a:buNone/>
            </a:pPr>
            <a:endParaRPr lang="tr-TR" sz="2800" dirty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BF765C-2E24-42E4-A71E-7D0CB3682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639596-8310-4C82-905E-EF60FC1DC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Baran, G. 2017. Aile Yaşam Dinamiği. Pelikan Yayınevi, Ankara.</a:t>
            </a:r>
          </a:p>
          <a:p>
            <a:r>
              <a:rPr lang="tr-TR" dirty="0"/>
              <a:t>Tepeli, K. ve </a:t>
            </a:r>
            <a:r>
              <a:rPr lang="tr-TR" dirty="0" err="1"/>
              <a:t>Durualp</a:t>
            </a:r>
            <a:r>
              <a:rPr lang="tr-TR" dirty="0"/>
              <a:t>, E. 2018. Aile Yaşam Döngüsü. Hedef Yayıncılık, Ankara. </a:t>
            </a:r>
          </a:p>
          <a:p>
            <a:r>
              <a:rPr lang="tr-TR" dirty="0"/>
              <a:t>Özgüven, İ.E. 2001. Ailede İletişim ve Yaşam. PDREM Yayınları, Ankara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66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14" y="1355462"/>
            <a:ext cx="8593667" cy="472011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sz="2400" dirty="0">
                <a:latin typeface="Comic Sans MS" pitchFamily="66" charset="0"/>
              </a:rPr>
              <a:t>Bilgi kaynağından </a:t>
            </a:r>
            <a:r>
              <a:rPr lang="tr-TR" sz="2400" dirty="0">
                <a:solidFill>
                  <a:srgbClr val="7030A0"/>
                </a:solidFill>
                <a:latin typeface="Comic Sans MS" pitchFamily="66" charset="0"/>
              </a:rPr>
              <a:t>tek yönlü </a:t>
            </a:r>
            <a:r>
              <a:rPr lang="tr-TR" sz="2400" dirty="0">
                <a:latin typeface="Comic Sans MS" pitchFamily="66" charset="0"/>
              </a:rPr>
              <a:t>bilgi iletimi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</a:t>
            </a:r>
            <a:r>
              <a:rPr lang="tr-TR" sz="2400" dirty="0">
                <a:solidFill>
                  <a:srgbClr val="7030A0"/>
                </a:solidFill>
                <a:latin typeface="Comic Sans MS" pitchFamily="66" charset="0"/>
                <a:sym typeface="Wingdings" pitchFamily="2" charset="2"/>
              </a:rPr>
              <a:t>Enformasyon</a:t>
            </a:r>
          </a:p>
          <a:p>
            <a:pPr algn="just">
              <a:buNone/>
            </a:pPr>
            <a:r>
              <a:rPr lang="tr-TR" sz="2400" dirty="0">
                <a:solidFill>
                  <a:srgbClr val="7030A0"/>
                </a:solidFill>
                <a:latin typeface="Comic Sans MS" pitchFamily="66" charset="0"/>
                <a:sym typeface="Wingdings" pitchFamily="2" charset="2"/>
              </a:rPr>
              <a:t>Karşılıklı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 bilgi alışverişi                         </a:t>
            </a:r>
            <a:r>
              <a:rPr lang="tr-TR" sz="2400" dirty="0">
                <a:solidFill>
                  <a:srgbClr val="7030A0"/>
                </a:solidFill>
                <a:latin typeface="Comic Sans MS" pitchFamily="66" charset="0"/>
                <a:sym typeface="Wingdings" pitchFamily="2" charset="2"/>
              </a:rPr>
              <a:t>İletişim</a:t>
            </a:r>
          </a:p>
          <a:p>
            <a:pPr algn="just">
              <a:buNone/>
            </a:pPr>
            <a:endParaRPr lang="tr-TR" sz="24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algn="just">
              <a:buNone/>
            </a:pPr>
            <a:r>
              <a:rPr lang="tr-TR" sz="2400" i="1" dirty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tr-TR" sz="2400" i="1" dirty="0">
                <a:solidFill>
                  <a:srgbClr val="7030A0"/>
                </a:solidFill>
                <a:latin typeface="Comic Sans MS" pitchFamily="66" charset="0"/>
              </a:rPr>
              <a:t>“İki birim arasında gerçekleşen iki yönlü bir mesaj alışverişi ve devam eden bir süreçtir”</a:t>
            </a:r>
          </a:p>
          <a:p>
            <a:pPr algn="just">
              <a:buFont typeface="Wingdings" pitchFamily="2" charset="2"/>
              <a:buChar char="q"/>
            </a:pPr>
            <a:endParaRPr lang="tr-TR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  <a:sym typeface="Wingdings" pitchFamily="2" charset="2"/>
            </a:endParaRPr>
          </a:p>
          <a:p>
            <a:pPr algn="just">
              <a:buNone/>
            </a:pPr>
            <a:r>
              <a:rPr lang="tr-TR" sz="2400" b="1" i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Kişilerarası iletişim; </a:t>
            </a:r>
            <a:r>
              <a:rPr lang="tr-TR" sz="24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kaynağını ve mesajın hedefini insanların oluşturduğu iletişim türüdür. Karşılıklı iletişimde bulunan kişiler, bilgi ve semboller üreterek, birbirlerine aktararak ve yorumlayarak iletişimi sürdürürler.</a:t>
            </a:r>
          </a:p>
          <a:p>
            <a:pPr algn="just">
              <a:buFont typeface="Wingdings" pitchFamily="2" charset="2"/>
              <a:buChar char="q"/>
            </a:pPr>
            <a:endParaRPr lang="tr-TR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  <a:sym typeface="Wingdings" pitchFamily="2" charset="2"/>
            </a:endParaRPr>
          </a:p>
          <a:p>
            <a:pPr algn="just">
              <a:buNone/>
            </a:pPr>
            <a:endParaRPr lang="tr-T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818728"/>
          </a:xfrm>
        </p:spPr>
        <p:txBody>
          <a:bodyPr>
            <a:normAutofit/>
          </a:bodyPr>
          <a:lstStyle/>
          <a:p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400" b="1" i="1" dirty="0">
                <a:latin typeface="Comic Sans MS" pitchFamily="66" charset="0"/>
              </a:rPr>
              <a:t>Kişilerarası İletişim  için;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dirty="0"/>
              <a:t>       </a:t>
            </a:r>
            <a:r>
              <a:rPr lang="tr-TR" dirty="0">
                <a:latin typeface="Comic Sans MS" pitchFamily="66" charset="0"/>
              </a:rPr>
              <a:t>Kişilerarası iletişime katılanların belli bir yakınlık içinde ve yüzyüze olmaları,</a:t>
            </a:r>
          </a:p>
          <a:p>
            <a:pPr>
              <a:buFont typeface="Wingdings" pitchFamily="2" charset="2"/>
              <a:buChar char="§"/>
            </a:pPr>
            <a:r>
              <a:rPr lang="tr-TR" dirty="0">
                <a:latin typeface="Comic Sans MS" pitchFamily="66" charset="0"/>
              </a:rPr>
              <a:t>       İki yönlü, karşılıklı mesaj alışverişinin olması,</a:t>
            </a:r>
          </a:p>
          <a:p>
            <a:pPr>
              <a:buFont typeface="Wingdings" pitchFamily="2" charset="2"/>
              <a:buChar char="§"/>
            </a:pPr>
            <a:r>
              <a:rPr lang="tr-TR" dirty="0">
                <a:latin typeface="Comic Sans MS" pitchFamily="66" charset="0"/>
              </a:rPr>
              <a:t>       Mesajların sözlü veya sözsüz olarak, zaman ve mekan birliği içinde olması.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30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    Bireyin çevreye uyumunu sağlar.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30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    İlişkilerin kurulması, korunması ve geliştirilmesi için gereklidir.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30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    Bireylerin kendini tanımasına, kişisel yeteneklerinin farkına varmasına yardımcı olur.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30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     Kişisel gelişime katkı sağlar.</a:t>
            </a:r>
          </a:p>
          <a:p>
            <a:pPr algn="just">
              <a:buNone/>
            </a:pPr>
            <a:r>
              <a:rPr lang="tr-TR" sz="28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   </a:t>
            </a:r>
            <a:r>
              <a:rPr lang="tr-TR" sz="3000" i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İletişimin toplumsal amacı; toplumu oluşturan bireylerin bazı ortak yaşantıları paylaşmaları, kültürel özelliklerin kuşaktan kuşağa aktarılması ve toplumsal rollerin öğretilmesidir.</a:t>
            </a:r>
            <a:endParaRPr lang="tr-TR" sz="30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38200"/>
          </a:xfrm>
        </p:spPr>
        <p:txBody>
          <a:bodyPr>
            <a:noAutofit/>
          </a:bodyPr>
          <a:lstStyle/>
          <a:p>
            <a:r>
              <a:rPr lang="tr-TR" sz="2800" b="1" i="1" cap="none" dirty="0">
                <a:latin typeface="Comic Sans MS" pitchFamily="66" charset="0"/>
              </a:rPr>
              <a:t>Ailede iletişim bozukluğunun yarattığı sorunlar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       Aile üyelerinin birbirlerinin duygu, ihtiyaç ve arzularına olumsuz yaklaşımı ve saygı duymaması,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       Bencil olmaları,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       Üyelerin birbirlerini desteklememeleri,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        Katı kurallarla birbirlerinin özgürlüklerini engelemeleri,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        Birbirlerini yanlış tanımaları,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        Olumlu ve anlamlı ilişki kurma deneyiminden yoksun kalmaları.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i="1" dirty="0">
                <a:latin typeface="Comic Sans MS" pitchFamily="66" charset="0"/>
              </a:rPr>
              <a:t>İletişim sürecinin öğeleri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8092008" cy="437931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    Kaynak kişi</a:t>
            </a: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     Mesaj</a:t>
            </a: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     İletim</a:t>
            </a: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     Mesajın hedef aldığı alıcı kişi</a:t>
            </a: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     Geribildirim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cap="none" dirty="0">
                <a:latin typeface="Comic Sans MS" pitchFamily="66" charset="0"/>
              </a:rPr>
              <a:t>Kaynak kişi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       Başkası ile paylaşacak bir fikir, duygu, istek, sorun veya bir habere sahip olan ve iletişimi başlatan kişidir.</a:t>
            </a:r>
          </a:p>
          <a:p>
            <a:pPr>
              <a:buFont typeface="Wingdings" pitchFamily="2" charset="2"/>
              <a:buChar char="ü"/>
            </a:pPr>
            <a:r>
              <a:rPr lang="tr-TR" dirty="0">
                <a:latin typeface="Comic Sans MS" pitchFamily="66" charset="0"/>
              </a:rPr>
              <a:t>  Fikir, duygu ya da sorununu söz, hareket, jest, mimik gibi sembollerden yararlanarak bir mesaj haline getirir.</a:t>
            </a:r>
          </a:p>
          <a:p>
            <a:pPr>
              <a:buFont typeface="Wingdings" pitchFamily="2" charset="2"/>
              <a:buChar char="ü"/>
            </a:pPr>
            <a:r>
              <a:rPr lang="tr-TR" dirty="0">
                <a:latin typeface="Comic Sans MS" pitchFamily="66" charset="0"/>
              </a:rPr>
              <a:t>  Bu mesajı alıcının duyu organlarından en az birine iletir.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cap="none" dirty="0">
                <a:latin typeface="Comic Sans MS" pitchFamily="66" charset="0"/>
              </a:rPr>
              <a:t>Mesaj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2565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3000" dirty="0">
                <a:latin typeface="Comic Sans MS" pitchFamily="66" charset="0"/>
              </a:rPr>
              <a:t>     Kaynak kişinin diğer kişiye iletmek istediği kavram, duygu, düşünce ve sorunlarını temsil eden gözlenebilir sembollerdir. Mesaj söz ve konuşma şeklinde iletilecekse;</a:t>
            </a:r>
          </a:p>
          <a:p>
            <a:pPr algn="just">
              <a:buFont typeface="Wingdings" pitchFamily="2" charset="2"/>
              <a:buChar char="Ø"/>
            </a:pPr>
            <a:r>
              <a:rPr lang="tr-TR" sz="3000" dirty="0">
                <a:latin typeface="Comic Sans MS" pitchFamily="66" charset="0"/>
              </a:rPr>
              <a:t>       Mesaj kapsamının uygun sözcükler seçilerek belirli cümle kalıpları halinde hazırlanması,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3000" dirty="0">
                <a:latin typeface="Comic Sans MS" pitchFamily="66" charset="0"/>
              </a:rPr>
              <a:t>       Sözcük ve cümlelerin ifade ettiği anlamı tamamlayıcı ses tonu, mimik, hareket ve duygusal içeriklerin belirlenmesi gerekir.</a:t>
            </a:r>
          </a:p>
          <a:p>
            <a:pPr algn="just">
              <a:buNone/>
            </a:pPr>
            <a:r>
              <a:rPr lang="tr-TR" sz="3000" dirty="0">
                <a:latin typeface="Comic Sans MS" pitchFamily="66" charset="0"/>
              </a:rPr>
              <a:t>Aksi halde, mesajın anlaşılma olasılığı zayıftır.</a:t>
            </a:r>
          </a:p>
          <a:p>
            <a:pPr algn="just">
              <a:buFont typeface="Wingdings" pitchFamily="2" charset="2"/>
              <a:buChar char="Ø"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550</TotalTime>
  <Words>1552</Words>
  <Application>Microsoft Office PowerPoint</Application>
  <PresentationFormat>Ekran Gösterisi (4:3)</PresentationFormat>
  <Paragraphs>196</Paragraphs>
  <Slides>27</Slides>
  <Notes>20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5" baseType="lpstr">
      <vt:lpstr>Arial</vt:lpstr>
      <vt:lpstr>Calibri</vt:lpstr>
      <vt:lpstr>Century Gothic</vt:lpstr>
      <vt:lpstr>Comic Sans MS</vt:lpstr>
      <vt:lpstr>Courier New</vt:lpstr>
      <vt:lpstr>Wingdings</vt:lpstr>
      <vt:lpstr>Wingdings 3</vt:lpstr>
      <vt:lpstr>Duman</vt:lpstr>
      <vt:lpstr>PowerPoint Sunusu</vt:lpstr>
      <vt:lpstr>  İletişim Nedir?</vt:lpstr>
      <vt:lpstr>PowerPoint Sunusu</vt:lpstr>
      <vt:lpstr> Kişilerarası İletişim  için;</vt:lpstr>
      <vt:lpstr>PowerPoint Sunusu</vt:lpstr>
      <vt:lpstr>Ailede iletişim bozukluğunun yarattığı sorunlar</vt:lpstr>
      <vt:lpstr>İletişim sürecinin öğeleri</vt:lpstr>
      <vt:lpstr>Kaynak kişi</vt:lpstr>
      <vt:lpstr>Mesaj</vt:lpstr>
      <vt:lpstr>İletim</vt:lpstr>
      <vt:lpstr>Mesajın  hedef aldığı alıcı kişi</vt:lpstr>
      <vt:lpstr>Geribildirim (Dönüt)</vt:lpstr>
      <vt:lpstr>PowerPoint Sunusu</vt:lpstr>
      <vt:lpstr>Başarılı bir iletişim için;</vt:lpstr>
      <vt:lpstr>İletişim sadece konuşmak değildir.</vt:lpstr>
      <vt:lpstr>İletişim türleri</vt:lpstr>
      <vt:lpstr>PowerPoint Sunusu</vt:lpstr>
      <vt:lpstr>Anne-baba-çocuk iletişimini kolaylaştıran etkenler</vt:lpstr>
      <vt:lpstr>PowerPoint Sunusu</vt:lpstr>
      <vt:lpstr>PowerPoint Sunusu</vt:lpstr>
      <vt:lpstr>PowerPoint Sunusu</vt:lpstr>
      <vt:lpstr>Çocukla iletişimde kullanılan dil</vt:lpstr>
      <vt:lpstr>PowerPoint Sunusu</vt:lpstr>
      <vt:lpstr>          İletişim engelleri</vt:lpstr>
      <vt:lpstr>PowerPoint Sunusu</vt:lpstr>
      <vt:lpstr>PowerPoint Sunusu</vt:lpstr>
      <vt:lpstr>Kaynaklar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Selim Tosun</cp:lastModifiedBy>
  <cp:revision>92</cp:revision>
  <dcterms:created xsi:type="dcterms:W3CDTF">2011-10-15T16:31:42Z</dcterms:created>
  <dcterms:modified xsi:type="dcterms:W3CDTF">2020-05-04T15:23:21Z</dcterms:modified>
</cp:coreProperties>
</file>