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E:\Sunum\Devam edenler\İlk ve Ortaokul Matemetiği\ilk ortaolul matematiği p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-2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Önemli Düzeyde Engelli Öğrenciler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241" y="1069959"/>
            <a:ext cx="8815932" cy="47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Kültürel ve Dilsel Açıdan Çeşitlilik Gösteren Öğrenciler</a:t>
            </a:r>
            <a:endParaRPr lang="tr-TR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sz="4100" b="1" dirty="0" smtClean="0">
                <a:solidFill>
                  <a:srgbClr val="0070C0"/>
                </a:solidFill>
              </a:rPr>
              <a:t>Pencereler ve Aynalar</a:t>
            </a:r>
          </a:p>
          <a:p>
            <a:r>
              <a:rPr lang="tr-TR" sz="4100" b="1" dirty="0" smtClean="0">
                <a:solidFill>
                  <a:srgbClr val="0070C0"/>
                </a:solidFill>
              </a:rPr>
              <a:t>Kültürel Açıdan İlgili Matematik Öğretimi</a:t>
            </a:r>
          </a:p>
          <a:p>
            <a:r>
              <a:rPr lang="tr-TR" sz="4100" b="1" dirty="0" smtClean="0">
                <a:solidFill>
                  <a:srgbClr val="0070C0"/>
                </a:solidFill>
              </a:rPr>
              <a:t>Ana Dili İngilizce Olmayan Öğrenenler (ADİOÖ)</a:t>
            </a:r>
          </a:p>
          <a:p>
            <a:r>
              <a:rPr lang="tr-TR" sz="4100" b="1" dirty="0" smtClean="0">
                <a:solidFill>
                  <a:srgbClr val="0070C0"/>
                </a:solidFill>
              </a:rPr>
              <a:t>ADİO Öğrencilere Matematik Öğretmek İçin Stratejiler</a:t>
            </a:r>
          </a:p>
          <a:p>
            <a:r>
              <a:rPr lang="tr-TR" b="1" dirty="0" smtClean="0"/>
              <a:t>İçeriğe ve Dile Dair Kazanımları İfade Ediniz ve Yazınız</a:t>
            </a:r>
          </a:p>
          <a:p>
            <a:r>
              <a:rPr lang="tr-TR" b="1" dirty="0" smtClean="0"/>
              <a:t>Arka Planı Oluşturunuz</a:t>
            </a:r>
          </a:p>
          <a:p>
            <a:r>
              <a:rPr lang="tr-TR" b="1" dirty="0" smtClean="0"/>
              <a:t>Anadilin Kullanımını Teşvik Ediniz</a:t>
            </a:r>
          </a:p>
          <a:p>
            <a:r>
              <a:rPr lang="tr-TR" b="1" dirty="0" smtClean="0"/>
              <a:t>Anlaşılabilir Girdi Kullanınız</a:t>
            </a:r>
          </a:p>
          <a:p>
            <a:r>
              <a:rPr lang="tr-TR" b="1" dirty="0" smtClean="0"/>
              <a:t>Kelimeleri Açıktan Öğretiniz</a:t>
            </a:r>
          </a:p>
          <a:p>
            <a:r>
              <a:rPr lang="tr-TR" b="1" dirty="0" smtClean="0"/>
              <a:t>Dil Gelişimini Desteklemek İçin İş Birlikçi Gruplar Planlayınız</a:t>
            </a:r>
          </a:p>
          <a:p>
            <a:r>
              <a:rPr lang="tr-TR" b="1" dirty="0" smtClean="0"/>
              <a:t>Ailelerle İlişkileri Güçlendiriniz</a:t>
            </a:r>
            <a:endParaRPr lang="tr-T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Cinsiyet Eşitliğine Yönelik Çalışma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Cinsiyet Eşitsizliğine Yol Açan Olası Nedenler</a:t>
            </a:r>
          </a:p>
          <a:p>
            <a:r>
              <a:rPr lang="tr-TR" b="1" dirty="0" smtClean="0"/>
              <a:t>Cinsiyetle İlgili İnanış Sistemleri</a:t>
            </a:r>
          </a:p>
          <a:p>
            <a:r>
              <a:rPr lang="tr-TR" b="1" dirty="0" smtClean="0"/>
              <a:t>Öğretmen Etkileşimleri ve Cinsiyet</a:t>
            </a:r>
            <a:endParaRPr lang="tr-TR" dirty="0" smtClean="0">
              <a:solidFill>
                <a:srgbClr val="0070C0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Ne Yapılabilir?</a:t>
            </a:r>
          </a:p>
          <a:p>
            <a:r>
              <a:rPr lang="tr-TR" sz="2700" b="1" dirty="0" err="1" smtClean="0"/>
              <a:t>Farkındalık</a:t>
            </a:r>
            <a:endParaRPr lang="tr-TR" sz="2700" b="1" dirty="0" smtClean="0"/>
          </a:p>
          <a:p>
            <a:r>
              <a:rPr lang="tr-TR" sz="2700" b="1" dirty="0" smtClean="0"/>
              <a:t>Tüm Öğrencileri Dâhil Ediniz</a:t>
            </a:r>
            <a:endParaRPr lang="tr-TR" sz="2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Direnci Azaltma ve Dayanıklılığı Artırma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Öğrencilere Tercih Hakkı Verin ve Güçlü Özelliklerini Kullanınız</a:t>
            </a:r>
          </a:p>
          <a:p>
            <a:r>
              <a:rPr lang="tr-TR" b="1" dirty="0" smtClean="0"/>
              <a:t>Dayanıklılık Özelliklerini Besleyiniz</a:t>
            </a:r>
          </a:p>
          <a:p>
            <a:r>
              <a:rPr lang="tr-TR" b="1" dirty="0" smtClean="0"/>
              <a:t>Şefkat Gösteriniz</a:t>
            </a:r>
          </a:p>
          <a:p>
            <a:r>
              <a:rPr lang="tr-TR" b="1" dirty="0" smtClean="0"/>
              <a:t>Matematiği Çekici Hâle Getiriniz</a:t>
            </a:r>
          </a:p>
          <a:p>
            <a:r>
              <a:rPr lang="tr-TR" b="1" dirty="0" smtClean="0"/>
              <a:t>Öğrencilere Kendi Öğrenimlerinin Kontrolünü Veriniz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Matematiksel Olarak Üstün Yetenekli Öğrencilerin İhtiyaçlarını Karşılamak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Kaçınılması Gereken Stratejiler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Kullanılabilecek Stratejiler</a:t>
            </a:r>
          </a:p>
          <a:p>
            <a:r>
              <a:rPr lang="tr-TR" sz="2500" b="1" dirty="0" smtClean="0"/>
              <a:t>Hızlandırma</a:t>
            </a:r>
          </a:p>
          <a:p>
            <a:r>
              <a:rPr lang="tr-TR" sz="2500" b="1" dirty="0" smtClean="0"/>
              <a:t>Zenginleştirme</a:t>
            </a:r>
          </a:p>
          <a:p>
            <a:r>
              <a:rPr lang="tr-TR" sz="2500" b="1" dirty="0" smtClean="0"/>
              <a:t>Karmaşıklaştırma</a:t>
            </a:r>
          </a:p>
          <a:p>
            <a:r>
              <a:rPr lang="tr-TR" sz="2500" b="1" dirty="0" smtClean="0"/>
              <a:t>Yenilik</a:t>
            </a:r>
          </a:p>
          <a:p>
            <a:endParaRPr lang="tr-TR" dirty="0" smtClean="0">
              <a:solidFill>
                <a:srgbClr val="0070C0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Son Düşünceler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Asa </a:t>
            </a:r>
            <a:r>
              <a:rPr lang="tr-TR" dirty="0" err="1" smtClean="0"/>
              <a:t>Hilliard</a:t>
            </a:r>
            <a:r>
              <a:rPr lang="tr-TR" dirty="0" smtClean="0"/>
              <a:t>, çeşitlilik konusunda uzman ve profesör, demiştir ki “Yeniden yapılandırmak için öncelikle kendi çocuklarımız için belirlediğimiz hedefleri ve onlar hakkında sahip olduğumuz inanışlarımızı derinlemesine gözden geçirmek zorundayız.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071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3300"/>
                </a:solidFill>
              </a:rPr>
              <a:t>KISIM I</a:t>
            </a:r>
            <a:br>
              <a:rPr lang="tr-TR" dirty="0" smtClean="0">
                <a:solidFill>
                  <a:srgbClr val="003300"/>
                </a:solidFill>
              </a:rPr>
            </a:br>
            <a:r>
              <a:rPr lang="tr-TR" b="1" dirty="0" smtClean="0">
                <a:solidFill>
                  <a:srgbClr val="003300"/>
                </a:solidFill>
              </a:rPr>
              <a:t>Matematik Öğretme: Temeller ve Perspektifler</a:t>
            </a:r>
            <a:endParaRPr lang="tr-TR" dirty="0">
              <a:solidFill>
                <a:srgbClr val="003300"/>
              </a:solidFill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609600" y="32861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BÖLÜM</a:t>
            </a:r>
            <a:r>
              <a:rPr kumimoji="0" lang="tr-TR" sz="4000" b="0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6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4000" b="1" dirty="0" smtClean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Matematiği Tüm Çocuklara</a:t>
            </a:r>
          </a:p>
          <a:p>
            <a:pPr lvl="0" algn="ctr">
              <a:spcBef>
                <a:spcPct val="0"/>
              </a:spcBef>
            </a:pPr>
            <a:r>
              <a:rPr lang="tr-TR" sz="4000" b="1" dirty="0" smtClean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Eşit Şekilde Öğretmek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35484" cy="624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-24"/>
            <a:ext cx="399477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Eşitlikçi Bir Öğretimin</a:t>
            </a:r>
            <a:br>
              <a:rPr lang="tr-TR" b="1" dirty="0" smtClean="0">
                <a:solidFill>
                  <a:srgbClr val="CC0000"/>
                </a:solidFill>
              </a:rPr>
            </a:br>
            <a:r>
              <a:rPr lang="tr-TR" b="1" dirty="0" smtClean="0">
                <a:solidFill>
                  <a:srgbClr val="CC0000"/>
                </a:solidFill>
              </a:rPr>
              <a:t>Temin Edilmesi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Not Vermede Bazı Hususlar</a:t>
            </a:r>
          </a:p>
          <a:p>
            <a:r>
              <a:rPr lang="tr-TR" b="1" dirty="0" smtClean="0"/>
              <a:t>Not Verilen Değer Verilendir.</a:t>
            </a:r>
          </a:p>
          <a:p>
            <a:r>
              <a:rPr lang="tr-TR" b="1" dirty="0" smtClean="0"/>
              <a:t>Değerlendirme Araçlarından Notlara.</a:t>
            </a:r>
            <a:endParaRPr lang="tr-TR" dirty="0" smtClean="0">
              <a:solidFill>
                <a:srgbClr val="0070C0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Tüm Çocuklar İçin Matematik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Günümüz Sınıflarında Çeşitlilik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Sınıflandırma ve Esnek Gruplandırma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Farklı Öğrenciler İçin Öğretim İlkeleri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Özel Gereksinimli Öğrencilerin İhtiyaçlarını Karşılamak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-2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Müdahaleye Yanıt Verme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642918"/>
            <a:ext cx="343535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7141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Hafif Düzeyde Engelli Öğrenciler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31982"/>
            <a:ext cx="7500990" cy="579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Açıktan strateji öğretimi</a:t>
            </a:r>
          </a:p>
          <a:p>
            <a:r>
              <a:rPr lang="tr-TR" b="1" dirty="0" smtClean="0"/>
              <a:t>Akran Destekli Öğrenme</a:t>
            </a:r>
          </a:p>
          <a:p>
            <a:r>
              <a:rPr lang="tr-TR" b="1" dirty="0" smtClean="0"/>
              <a:t>Öğrenci Sesli Düşünmeleri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226</Words>
  <PresentationFormat>Ekran Gösterisi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Ofis Teması</vt:lpstr>
      <vt:lpstr>Slayt 1</vt:lpstr>
      <vt:lpstr>KISIM I Matematik Öğretme: Temeller ve Perspektifler</vt:lpstr>
      <vt:lpstr>Slayt 3</vt:lpstr>
      <vt:lpstr>Eşitlikçi Bir Öğretimin Temin Edilmesi</vt:lpstr>
      <vt:lpstr>Tüm Çocuklar İçin Matematik</vt:lpstr>
      <vt:lpstr>Özel Gereksinimli Öğrencilerin İhtiyaçlarını Karşılamak</vt:lpstr>
      <vt:lpstr>Slayt 7</vt:lpstr>
      <vt:lpstr>Slayt 8</vt:lpstr>
      <vt:lpstr>Slayt 9</vt:lpstr>
      <vt:lpstr>Slayt 10</vt:lpstr>
      <vt:lpstr>Kültürel ve Dilsel Açıdan Çeşitlilik Gösteren Öğrenciler</vt:lpstr>
      <vt:lpstr>Cinsiyet Eşitliğine Yönelik Çalışma</vt:lpstr>
      <vt:lpstr>Slayt 13</vt:lpstr>
      <vt:lpstr>Direnci Azaltma ve Dayanıklılığı Artırma</vt:lpstr>
      <vt:lpstr>Matematiksel Olarak Üstün Yetenekli Öğrencilerin İhtiyaçlarını Karşılamak</vt:lpstr>
      <vt:lpstr>Son Düşünceler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Enes Kurt</dc:creator>
  <cp:lastModifiedBy>Enes Kurt</cp:lastModifiedBy>
  <cp:revision>15</cp:revision>
  <dcterms:created xsi:type="dcterms:W3CDTF">2015-06-01T11:06:26Z</dcterms:created>
  <dcterms:modified xsi:type="dcterms:W3CDTF">2015-06-10T14:21:25Z</dcterms:modified>
</cp:coreProperties>
</file>