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00" r:id="rId4"/>
    <p:sldId id="301" r:id="rId5"/>
    <p:sldId id="302" r:id="rId6"/>
    <p:sldId id="303" r:id="rId7"/>
    <p:sldId id="258" r:id="rId8"/>
    <p:sldId id="305" r:id="rId9"/>
    <p:sldId id="271" r:id="rId10"/>
    <p:sldId id="27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41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dirty="0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918216-7EA2-4A21-AB87-697C14975AAF}" type="datetimeFigureOut">
              <a:rPr lang="tr-TR" smtClean="0"/>
              <a:pPr/>
              <a:t>29.10.2017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8A218FC-6D0A-4940-8C06-42975E1EB48F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Emir Hilmi </a:t>
            </a:r>
            <a:r>
              <a:rPr lang="tr-TR" dirty="0" err="1" smtClean="0"/>
              <a:t>Üner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Book Antiqua" pitchFamily="18" charset="0"/>
              </a:rPr>
              <a:t>Geleneksel Servis Türleri</a:t>
            </a:r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Fransız Servis</a:t>
            </a:r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1636440"/>
            <a:ext cx="8147248" cy="522156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>
              <a:latin typeface="Book Antiqua" pitchFamily="18" charset="0"/>
            </a:endParaRPr>
          </a:p>
          <a:p>
            <a:r>
              <a:rPr lang="tr-TR" dirty="0" smtClean="0">
                <a:latin typeface="Book Antiqua" pitchFamily="18" charset="0"/>
              </a:rPr>
              <a:t>Sol elde tutulan pot, kol masaya ve servis tabağına değdirilmeden konuk tabağına yaklaştırılır.</a:t>
            </a:r>
          </a:p>
          <a:p>
            <a:r>
              <a:rPr lang="tr-TR" dirty="0" smtClean="0">
                <a:latin typeface="Book Antiqua" pitchFamily="18" charset="0"/>
              </a:rPr>
              <a:t>Sağ el ile potun kapağı açılarak pot konuğa uzatılır.</a:t>
            </a:r>
          </a:p>
          <a:p>
            <a:r>
              <a:rPr lang="tr-TR" dirty="0" smtClean="0">
                <a:latin typeface="Book Antiqua" pitchFamily="18" charset="0"/>
              </a:rPr>
              <a:t>Konuk pottan  çorbasını alana kadar beklenir</a:t>
            </a:r>
          </a:p>
          <a:p>
            <a:r>
              <a:rPr lang="tr-TR" dirty="0" smtClean="0">
                <a:latin typeface="Book Antiqua" pitchFamily="18" charset="0"/>
              </a:rPr>
              <a:t> İkinci servis için kepçe tekrar düzeltilir ve potun kapağı kapatılır.</a:t>
            </a:r>
          </a:p>
          <a:p>
            <a:r>
              <a:rPr lang="tr-TR" dirty="0" smtClean="0">
                <a:latin typeface="Book Antiqua" pitchFamily="18" charset="0"/>
              </a:rPr>
              <a:t>Yaşlılar, çocuklar, servisi kendisi yapamayacak durumda olanlar ile servisi kendisi yapmak istemeyenler için servis personel tarafından gerçekleştirilir. </a:t>
            </a:r>
          </a:p>
          <a:p>
            <a:endParaRPr lang="tr-TR" dirty="0" smtClean="0">
              <a:latin typeface="Book Antiqua" pitchFamily="18" charset="0"/>
            </a:endParaRPr>
          </a:p>
          <a:p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052736"/>
            <a:ext cx="7772400" cy="49670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sz="3000" dirty="0" smtClean="0">
                <a:latin typeface="Book Antiqua" pitchFamily="18" charset="0"/>
              </a:rPr>
              <a:t>	</a:t>
            </a:r>
            <a:r>
              <a:rPr lang="tr-TR" sz="3000" b="1" dirty="0" smtClean="0">
                <a:latin typeface="Book Antiqua" pitchFamily="18" charset="0"/>
              </a:rPr>
              <a:t>Servis Basamakları:</a:t>
            </a: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Konukların Karşılanması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Konukların Yerlerine Oturtulması ve Menü Kartlarının Verilmesi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Siparişlerin Alınması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Siparişlerin Mutfağa İletilmesi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Hazırlanan Siparişlerin Mutfaktan Alınması  ve Konuklara Servisi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Masa Kontrolü</a:t>
            </a:r>
          </a:p>
          <a:p>
            <a:pPr marL="514350" indent="-514350">
              <a:buAutoNum type="arabicPeriod"/>
            </a:pPr>
            <a:r>
              <a:rPr lang="tr-TR" dirty="0" smtClean="0">
                <a:latin typeface="Book Antiqua" pitchFamily="18" charset="0"/>
              </a:rPr>
              <a:t>Masadaki Kirli Tabak ve Takımların Kaldırılması</a:t>
            </a:r>
          </a:p>
          <a:p>
            <a:pPr marL="514350" indent="-514350">
              <a:buAutoNum type="arabicPeriod"/>
            </a:pPr>
            <a:endParaRPr lang="tr-TR" dirty="0" smtClean="0">
              <a:latin typeface="Book Antiqua" pitchFamily="18" charset="0"/>
            </a:endParaRPr>
          </a:p>
          <a:p>
            <a:pPr marL="514350" indent="-514350">
              <a:buAutoNum type="arabicPeriod"/>
            </a:pPr>
            <a:endParaRPr lang="tr-TR" dirty="0" smtClean="0">
              <a:latin typeface="Book Antiqua" pitchFamily="18" charset="0"/>
            </a:endParaRPr>
          </a:p>
          <a:p>
            <a:pPr marL="514350" indent="-514350">
              <a:buAutoNum type="arabicPeriod"/>
            </a:pPr>
            <a:endParaRPr lang="tr-TR" dirty="0" smtClean="0">
              <a:latin typeface="Book Antiqua" pitchFamily="18" charset="0"/>
            </a:endParaRPr>
          </a:p>
          <a:p>
            <a:pPr>
              <a:buNone/>
            </a:pPr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615826"/>
            <a:ext cx="7772400" cy="122899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Servis Basamakları:</a:t>
            </a:r>
            <a:b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4572000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Book Antiqua" pitchFamily="18" charset="0"/>
              </a:rPr>
              <a:t>	</a:t>
            </a:r>
          </a:p>
          <a:p>
            <a:pPr>
              <a:buNone/>
            </a:pPr>
            <a:r>
              <a:rPr lang="tr-TR" sz="2800" b="1" dirty="0" smtClean="0">
                <a:latin typeface="Book Antiqua" pitchFamily="18" charset="0"/>
              </a:rPr>
              <a:t>1. Konukların Karşılanması</a:t>
            </a:r>
          </a:p>
          <a:p>
            <a:r>
              <a:rPr lang="tr-TR" sz="2800" dirty="0" smtClean="0">
                <a:latin typeface="Book Antiqua" pitchFamily="18" charset="0"/>
              </a:rPr>
              <a:t>Konuklar kapıda restoran şefi tarafından karşılanır.</a:t>
            </a:r>
          </a:p>
          <a:p>
            <a:r>
              <a:rPr lang="tr-TR" sz="2800" dirty="0" smtClean="0">
                <a:latin typeface="Book Antiqua" pitchFamily="18" charset="0"/>
              </a:rPr>
              <a:t>Rezervasyon durumları öğrenilerek uygun masaya yerleştirilir.</a:t>
            </a:r>
          </a:p>
          <a:p>
            <a:endParaRPr lang="tr-TR" sz="28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55780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Servis Basamakları:</a:t>
            </a:r>
            <a:b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700808"/>
            <a:ext cx="8507288" cy="4896544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2. </a:t>
            </a:r>
            <a:r>
              <a:rPr lang="tr-TR" b="1" dirty="0" smtClean="0">
                <a:latin typeface="Book Antiqua" pitchFamily="18" charset="0"/>
              </a:rPr>
              <a:t>Konukların Yerlerine Oturtulması ve Menü Kartlarının Verilmesi:</a:t>
            </a: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r>
              <a:rPr lang="tr-TR" dirty="0" smtClean="0">
                <a:latin typeface="Book Antiqua" pitchFamily="18" charset="0"/>
              </a:rPr>
              <a:t>Hangi tür yemek olursa olsun, konuklar masalara yerleştirildikten sonra su bardakları açılır. Konukların sağ tarafından sıra ile soğuk su servisi yapılır. </a:t>
            </a:r>
          </a:p>
          <a:p>
            <a:r>
              <a:rPr lang="tr-TR" dirty="0" smtClean="0">
                <a:latin typeface="Book Antiqua" pitchFamily="18" charset="0"/>
              </a:rPr>
              <a:t>Menü kartları konuklara takdim edilir ve </a:t>
            </a:r>
            <a:r>
              <a:rPr lang="tr-TR" dirty="0" err="1" smtClean="0">
                <a:latin typeface="Book Antiqua" pitchFamily="18" charset="0"/>
              </a:rPr>
              <a:t>aperitif</a:t>
            </a:r>
            <a:r>
              <a:rPr lang="tr-TR" dirty="0" smtClean="0">
                <a:latin typeface="Book Antiqua" pitchFamily="18" charset="0"/>
              </a:rPr>
              <a:t> alıp almayacakları sorulur.</a:t>
            </a:r>
          </a:p>
          <a:p>
            <a:r>
              <a:rPr lang="tr-TR" dirty="0" smtClean="0">
                <a:latin typeface="Book Antiqua" pitchFamily="18" charset="0"/>
              </a:rPr>
              <a:t>Konuklar menüyü incelerken </a:t>
            </a:r>
            <a:r>
              <a:rPr lang="tr-TR" dirty="0" err="1" smtClean="0">
                <a:latin typeface="Book Antiqua" pitchFamily="18" charset="0"/>
              </a:rPr>
              <a:t>aperitif</a:t>
            </a:r>
            <a:r>
              <a:rPr lang="tr-TR" dirty="0" smtClean="0">
                <a:latin typeface="Book Antiqua" pitchFamily="18" charset="0"/>
              </a:rPr>
              <a:t>, ekmek ve tereyağı servisi yapılır.</a:t>
            </a:r>
          </a:p>
          <a:p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773832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Servis Basamakları:</a:t>
            </a:r>
            <a:b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772816"/>
            <a:ext cx="7704856" cy="4680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smtClean="0">
                <a:latin typeface="Book Antiqua" pitchFamily="18" charset="0"/>
              </a:rPr>
              <a:t>	3. Siparişlerin Alınması:</a:t>
            </a: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Konuklar sipariş için hazır olduğunda siparişler alınır. </a:t>
            </a:r>
          </a:p>
          <a:p>
            <a:pPr algn="just"/>
            <a:r>
              <a:rPr lang="tr-TR" dirty="0" smtClean="0">
                <a:latin typeface="Book Antiqua" pitchFamily="18" charset="0"/>
              </a:rPr>
              <a:t>Sipariş alma  sırasında konukların talebi doğrultusunda yemekler hakkında gerekli bilgilendirmeler yapılır.</a:t>
            </a:r>
          </a:p>
          <a:p>
            <a:pPr algn="just"/>
            <a:r>
              <a:rPr lang="tr-TR" dirty="0" smtClean="0">
                <a:latin typeface="Book Antiqua" pitchFamily="18" charset="0"/>
              </a:rPr>
              <a:t>Önce çocuklar ve kadınlar olmak üzere siparişler alınır.</a:t>
            </a:r>
          </a:p>
          <a:p>
            <a:pPr algn="just"/>
            <a:r>
              <a:rPr lang="tr-TR" dirty="0" smtClean="0">
                <a:latin typeface="Book Antiqua" pitchFamily="18" charset="0"/>
              </a:rPr>
              <a:t>Alınan siparişler sesli olarak tekrarlanarak onay alınır.</a:t>
            </a:r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99592" y="76470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Servis Basamakları:</a:t>
            </a:r>
            <a:b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</a:br>
            <a:endParaRPr lang="tr-TR" dirty="0"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4. </a:t>
            </a:r>
            <a:r>
              <a:rPr lang="tr-TR" b="1" dirty="0" smtClean="0">
                <a:latin typeface="Book Antiqua" pitchFamily="18" charset="0"/>
              </a:rPr>
              <a:t>Siparişlerin Mutfağa İletilmesi:</a:t>
            </a: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r>
              <a:rPr lang="tr-TR" dirty="0" smtClean="0">
                <a:latin typeface="Book Antiqua" pitchFamily="18" charset="0"/>
              </a:rPr>
              <a:t>Alınan</a:t>
            </a:r>
            <a:r>
              <a:rPr lang="tr-TR" b="1" dirty="0" smtClean="0">
                <a:latin typeface="Book Antiqua" pitchFamily="18" charset="0"/>
              </a:rPr>
              <a:t> </a:t>
            </a:r>
            <a:r>
              <a:rPr lang="tr-TR" dirty="0" smtClean="0">
                <a:latin typeface="Book Antiqua" pitchFamily="18" charset="0"/>
              </a:rPr>
              <a:t>siparişler mutfağa üç ayrı şekilde iletilebilir</a:t>
            </a:r>
          </a:p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1. Sözlü olarak</a:t>
            </a:r>
          </a:p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2. Yazılı olarak</a:t>
            </a:r>
          </a:p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3. Elektronik sistem aracılığıyla</a:t>
            </a:r>
          </a:p>
          <a:p>
            <a:pPr>
              <a:buNone/>
            </a:pPr>
            <a:endParaRPr lang="tr-TR" dirty="0" smtClean="0">
              <a:latin typeface="Book Antiqua" pitchFamily="18" charset="0"/>
            </a:endParaRP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Book Antiqua" pitchFamily="18" charset="0"/>
              </a:rPr>
              <a:t>Klasik Servis Türleri</a:t>
            </a:r>
            <a:endParaRPr lang="tr-TR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640960" cy="4861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Book Antiqua" pitchFamily="18" charset="0"/>
              </a:rPr>
              <a:t>	</a:t>
            </a:r>
            <a:r>
              <a:rPr lang="tr-TR" b="1" dirty="0" smtClean="0">
                <a:latin typeface="Book Antiqua" pitchFamily="18" charset="0"/>
              </a:rPr>
              <a:t>Fransız Servis:</a:t>
            </a:r>
          </a:p>
          <a:p>
            <a:pPr>
              <a:buNone/>
            </a:pPr>
            <a:endParaRPr lang="tr-TR" b="1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Fransa’da doğan ve tüm dünyaya yayılan bu servis türü birinci sınıf restoranlarda, resmi davet ve ziyafetlerde, iş yemeklerinde uygulanmaktadır.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Fransız sevisi bazı yemeklerin konuk masasında (</a:t>
            </a:r>
            <a:r>
              <a:rPr lang="tr-TR" dirty="0" err="1" smtClean="0">
                <a:latin typeface="Book Antiqua" pitchFamily="18" charset="0"/>
              </a:rPr>
              <a:t>gueridon</a:t>
            </a:r>
            <a:r>
              <a:rPr lang="tr-TR" dirty="0" smtClean="0">
                <a:latin typeface="Book Antiqua" pitchFamily="18" charset="0"/>
              </a:rPr>
              <a:t>) pişirilmesi, kesilip </a:t>
            </a:r>
            <a:r>
              <a:rPr lang="tr-TR" dirty="0" err="1" smtClean="0">
                <a:latin typeface="Book Antiqua" pitchFamily="18" charset="0"/>
              </a:rPr>
              <a:t>porsiyonlanması</a:t>
            </a:r>
            <a:r>
              <a:rPr lang="tr-TR" dirty="0" smtClean="0">
                <a:latin typeface="Book Antiqua" pitchFamily="18" charset="0"/>
              </a:rPr>
              <a:t>, alevlendirilmesi, balıkların temizlenmesi gibi uygulamaları da kapsar.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4680520"/>
            <a:ext cx="8507288" cy="22048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Fransız servisinde konuk yemeğini servis personelinin kendisine yaklaştırdığı servis tabağından çatal ve kaşık yardımıyla kendisi alır. Fransız servisinde yemeğin porsiyonlarını konuk kendisi belirler,  başka bir deyişle kendi tabağını kendisi hazırlar. </a:t>
            </a:r>
            <a:r>
              <a:rPr lang="nb-NO" dirty="0" smtClean="0">
                <a:latin typeface="Book Antiqua" pitchFamily="18" charset="0"/>
              </a:rPr>
              <a:t>Bu yüzden konukların da bu servis hakkında bir parça</a:t>
            </a:r>
            <a:r>
              <a:rPr lang="tr-TR" dirty="0" smtClean="0">
                <a:latin typeface="Book Antiqua" pitchFamily="18" charset="0"/>
              </a:rPr>
              <a:t> bilgi sahibi olması gerekmektedir.</a:t>
            </a:r>
          </a:p>
          <a:p>
            <a:pPr algn="just"/>
            <a:endParaRPr lang="tr-TR" dirty="0"/>
          </a:p>
        </p:txBody>
      </p:sp>
      <p:pic>
        <p:nvPicPr>
          <p:cNvPr id="1026" name="Picture 2" descr="C:\Users\fransız mutfağı\Desktop\resimler\servis türleri\fransız erv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560840" cy="43204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Book Antiqua" pitchFamily="18" charset="0"/>
              </a:rPr>
              <a:t>Fransız Servis</a:t>
            </a:r>
            <a:endParaRPr lang="tr-TR" b="1" dirty="0">
              <a:solidFill>
                <a:schemeClr val="tx1"/>
              </a:solidFill>
              <a:latin typeface="Book Antiqua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916832"/>
            <a:ext cx="8136904" cy="47525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>
                <a:latin typeface="Book Antiqua" pitchFamily="18" charset="0"/>
              </a:rPr>
              <a:t>	</a:t>
            </a:r>
            <a:r>
              <a:rPr lang="tr-TR" b="1" dirty="0" smtClean="0">
                <a:latin typeface="Book Antiqua" pitchFamily="18" charset="0"/>
              </a:rPr>
              <a:t>Çorba servisine başlamadan önce ilk olarak </a:t>
            </a:r>
            <a:r>
              <a:rPr lang="tr-TR" b="1" dirty="0" err="1" smtClean="0">
                <a:latin typeface="Book Antiqua" pitchFamily="18" charset="0"/>
              </a:rPr>
              <a:t>gueridon</a:t>
            </a:r>
            <a:r>
              <a:rPr lang="tr-TR" b="1" dirty="0" smtClean="0">
                <a:latin typeface="Book Antiqua" pitchFamily="18" charset="0"/>
              </a:rPr>
              <a:t> hazırlığını yapınız. </a:t>
            </a:r>
          </a:p>
          <a:p>
            <a:pPr lvl="1" algn="just"/>
            <a:r>
              <a:rPr lang="tr-TR" dirty="0" smtClean="0">
                <a:latin typeface="Book Antiqua" pitchFamily="18" charset="0"/>
              </a:rPr>
              <a:t> Kepçesi içinde olan </a:t>
            </a:r>
            <a:r>
              <a:rPr lang="tr-TR" dirty="0" err="1" smtClean="0">
                <a:latin typeface="Book Antiqua" pitchFamily="18" charset="0"/>
              </a:rPr>
              <a:t>tureen</a:t>
            </a:r>
            <a:r>
              <a:rPr lang="tr-TR" dirty="0" smtClean="0">
                <a:latin typeface="Book Antiqua" pitchFamily="18" charset="0"/>
              </a:rPr>
              <a:t> sağ tarafa, sıcak çorba kaselerini de sol tarafa yerleştiriniz. </a:t>
            </a:r>
          </a:p>
          <a:p>
            <a:pPr lvl="1" algn="just"/>
            <a:r>
              <a:rPr lang="tr-TR" dirty="0" smtClean="0">
                <a:latin typeface="Book Antiqua" pitchFamily="18" charset="0"/>
              </a:rPr>
              <a:t>Eğer çorba ile birlikte </a:t>
            </a:r>
            <a:r>
              <a:rPr lang="tr-TR" dirty="0" err="1" smtClean="0">
                <a:latin typeface="Book Antiqua" pitchFamily="18" charset="0"/>
              </a:rPr>
              <a:t>kroton</a:t>
            </a:r>
            <a:r>
              <a:rPr lang="tr-TR" dirty="0" smtClean="0">
                <a:latin typeface="Book Antiqua" pitchFamily="18" charset="0"/>
              </a:rPr>
              <a:t> veya kaşar da servis edecekseniz </a:t>
            </a:r>
            <a:r>
              <a:rPr lang="tr-TR" dirty="0" err="1" smtClean="0">
                <a:latin typeface="Book Antiqua" pitchFamily="18" charset="0"/>
              </a:rPr>
              <a:t>guerido’nun</a:t>
            </a:r>
            <a:r>
              <a:rPr lang="tr-TR" dirty="0" smtClean="0">
                <a:latin typeface="Book Antiqua" pitchFamily="18" charset="0"/>
              </a:rPr>
              <a:t> konuk masasına yakın olan tarafına yerleştiriniz. Orta kısmı kaselerin doldurulması amacıyla boş bırakınız. </a:t>
            </a:r>
          </a:p>
          <a:p>
            <a:pPr lvl="1" algn="just"/>
            <a:r>
              <a:rPr lang="tr-TR" dirty="0" smtClean="0">
                <a:latin typeface="Book Antiqua" pitchFamily="18" charset="0"/>
              </a:rPr>
              <a:t> Sol elinize aldığınız kaseleri yeterince doldurunuz. Yardımcınız “Demi </a:t>
            </a:r>
            <a:r>
              <a:rPr lang="tr-TR" dirty="0" err="1" smtClean="0">
                <a:latin typeface="Book Antiqua" pitchFamily="18" charset="0"/>
              </a:rPr>
              <a:t>Chef</a:t>
            </a:r>
            <a:r>
              <a:rPr lang="tr-TR" dirty="0" smtClean="0">
                <a:latin typeface="Book Antiqua" pitchFamily="18" charset="0"/>
              </a:rPr>
              <a:t> de </a:t>
            </a:r>
            <a:r>
              <a:rPr lang="tr-TR" dirty="0" err="1" smtClean="0">
                <a:latin typeface="Book Antiqua" pitchFamily="18" charset="0"/>
              </a:rPr>
              <a:t>Rang’a</a:t>
            </a:r>
            <a:r>
              <a:rPr lang="tr-TR" dirty="0" smtClean="0">
                <a:latin typeface="Book Antiqua" pitchFamily="18" charset="0"/>
              </a:rPr>
              <a:t>” servis etmesi için veriniz</a:t>
            </a:r>
            <a:endParaRPr lang="tr-T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1895</TotalTime>
  <Words>123</Words>
  <Application>Microsoft Office PowerPoint</Application>
  <PresentationFormat>Ekran Gösterisi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Book Antiqua</vt:lpstr>
      <vt:lpstr>Franklin Gothic Book</vt:lpstr>
      <vt:lpstr>Perpetua</vt:lpstr>
      <vt:lpstr>Wingdings 2</vt:lpstr>
      <vt:lpstr>Hisse Senedi</vt:lpstr>
      <vt:lpstr>Geleneksel Servis Türleri</vt:lpstr>
      <vt:lpstr>PowerPoint Sunusu</vt:lpstr>
      <vt:lpstr>             Servis Basamakları: </vt:lpstr>
      <vt:lpstr>             Servis Basamakları: </vt:lpstr>
      <vt:lpstr>             Servis Basamakları: </vt:lpstr>
      <vt:lpstr>                    Servis Basamakları: </vt:lpstr>
      <vt:lpstr>Klasik Servis Türleri</vt:lpstr>
      <vt:lpstr>PowerPoint Sunusu</vt:lpstr>
      <vt:lpstr>Fransız Servis</vt:lpstr>
      <vt:lpstr>Fransız Servis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fransız mutfağı</dc:creator>
  <cp:lastModifiedBy>emir üner</cp:lastModifiedBy>
  <cp:revision>144</cp:revision>
  <dcterms:created xsi:type="dcterms:W3CDTF">2015-09-29T13:47:53Z</dcterms:created>
  <dcterms:modified xsi:type="dcterms:W3CDTF">2017-10-29T10:13:56Z</dcterms:modified>
</cp:coreProperties>
</file>