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74329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81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34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59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E7E6E6"/>
                </a:solidFill>
              </a:rPr>
              <a:pPr/>
              <a:t>9.03.2020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E7E6E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E7E6E6"/>
                </a:solidFill>
              </a:rPr>
              <a:pPr/>
              <a:t>‹#›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95061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22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28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12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93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621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900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977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DISTRIBUTION of THE DISEASE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times of occurrence of cases of a </a:t>
            </a:r>
            <a:r>
              <a:rPr lang="en-US" dirty="0" smtClean="0"/>
              <a:t>disease</a:t>
            </a:r>
            <a:r>
              <a:rPr lang="tr-TR" dirty="0" smtClean="0"/>
              <a:t> </a:t>
            </a:r>
            <a:r>
              <a:rPr lang="en-US" dirty="0" smtClean="0"/>
              <a:t>constitute </a:t>
            </a:r>
            <a:r>
              <a:rPr lang="en-US" dirty="0"/>
              <a:t>its </a:t>
            </a:r>
            <a:r>
              <a:rPr lang="en-US" sz="2400" b="1" dirty="0"/>
              <a:t>temporal</a:t>
            </a:r>
            <a:r>
              <a:rPr lang="en-US" b="1" dirty="0"/>
              <a:t> </a:t>
            </a:r>
            <a:r>
              <a:rPr lang="en-US" dirty="0"/>
              <a:t>distribution, whereas </a:t>
            </a:r>
            <a:r>
              <a:rPr lang="en-US" dirty="0" smtClean="0"/>
              <a:t>places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occurrence comprise its </a:t>
            </a:r>
            <a:r>
              <a:rPr lang="en-US" sz="2400" b="1" dirty="0"/>
              <a:t>spatial</a:t>
            </a:r>
            <a:r>
              <a:rPr lang="en-US" b="1" dirty="0"/>
              <a:t> </a:t>
            </a:r>
            <a:r>
              <a:rPr lang="en-US" dirty="0" smtClean="0"/>
              <a:t>distribution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en-US" sz="2400" b="1" dirty="0"/>
              <a:t>Trends in the temporal </a:t>
            </a:r>
            <a:r>
              <a:rPr lang="en-US" sz="2400" b="1" dirty="0" smtClean="0"/>
              <a:t>distribution</a:t>
            </a:r>
            <a:r>
              <a:rPr lang="tr-TR" sz="2400" b="1" dirty="0" smtClean="0"/>
              <a:t> of </a:t>
            </a:r>
            <a:r>
              <a:rPr lang="tr-TR" sz="2400" b="1" dirty="0" err="1" smtClean="0"/>
              <a:t>disease</a:t>
            </a:r>
            <a:endParaRPr lang="tr-TR" sz="2400" b="1" dirty="0" smtClean="0"/>
          </a:p>
          <a:p>
            <a:pPr marL="0" indent="0">
              <a:buNone/>
            </a:pPr>
            <a:r>
              <a:rPr lang="tr-TR" sz="2400" b="1" dirty="0"/>
              <a:t>	</a:t>
            </a:r>
            <a:r>
              <a:rPr lang="en-US" sz="1800" dirty="0"/>
              <a:t>The temporal changes and fluctuations in </a:t>
            </a:r>
            <a:r>
              <a:rPr lang="en-US" sz="1800" dirty="0" smtClean="0"/>
              <a:t>disease</a:t>
            </a:r>
            <a:r>
              <a:rPr lang="tr-TR" sz="1800" dirty="0" smtClean="0"/>
              <a:t> </a:t>
            </a:r>
            <a:r>
              <a:rPr lang="en-US" sz="1800" dirty="0" smtClean="0"/>
              <a:t>occurrence </a:t>
            </a:r>
            <a:r>
              <a:rPr lang="en-US" sz="1800" dirty="0"/>
              <a:t>can be classified </a:t>
            </a:r>
            <a:r>
              <a:rPr lang="en-US" sz="1800" dirty="0" smtClean="0"/>
              <a:t>into</a:t>
            </a:r>
            <a:r>
              <a:rPr lang="tr-TR" sz="1800" dirty="0" smtClean="0"/>
              <a:t> </a:t>
            </a:r>
            <a:r>
              <a:rPr lang="en-US" sz="1800" dirty="0" smtClean="0"/>
              <a:t>three </a:t>
            </a:r>
            <a:r>
              <a:rPr lang="en-US" sz="1800" dirty="0"/>
              <a:t>major </a:t>
            </a:r>
            <a:r>
              <a:rPr lang="en-US" sz="1800" dirty="0" smtClean="0"/>
              <a:t>trends</a:t>
            </a:r>
            <a:r>
              <a:rPr lang="tr-TR" sz="1800" dirty="0" smtClean="0"/>
              <a:t>:</a:t>
            </a:r>
          </a:p>
          <a:p>
            <a:pPr marL="0" indent="0">
              <a:buNone/>
            </a:pPr>
            <a:r>
              <a:rPr lang="tr-TR" sz="1800" b="1" dirty="0" smtClean="0"/>
              <a:t>1. </a:t>
            </a:r>
            <a:r>
              <a:rPr lang="tr-TR" sz="1800" dirty="0" err="1" smtClean="0"/>
              <a:t>short-term</a:t>
            </a:r>
            <a:r>
              <a:rPr lang="tr-TR" sz="1800" dirty="0" smtClean="0"/>
              <a:t>;</a:t>
            </a:r>
          </a:p>
          <a:p>
            <a:pPr marL="0" indent="0">
              <a:buNone/>
            </a:pPr>
            <a:r>
              <a:rPr lang="tr-TR" sz="1800" dirty="0" smtClean="0"/>
              <a:t>2. </a:t>
            </a:r>
            <a:r>
              <a:rPr lang="tr-TR" sz="1800" dirty="0" err="1"/>
              <a:t>cyclical</a:t>
            </a:r>
            <a:r>
              <a:rPr lang="tr-TR" sz="1800" dirty="0"/>
              <a:t> (</a:t>
            </a:r>
            <a:r>
              <a:rPr lang="tr-TR" sz="1800" dirty="0" err="1"/>
              <a:t>including</a:t>
            </a:r>
            <a:r>
              <a:rPr lang="tr-TR" sz="1800" dirty="0"/>
              <a:t> </a:t>
            </a:r>
            <a:r>
              <a:rPr lang="tr-TR" sz="1800" dirty="0" err="1"/>
              <a:t>seasonal</a:t>
            </a:r>
            <a:r>
              <a:rPr lang="tr-TR" sz="1800" dirty="0"/>
              <a:t>);</a:t>
            </a:r>
          </a:p>
          <a:p>
            <a:pPr marL="0" indent="0">
              <a:buNone/>
            </a:pPr>
            <a:r>
              <a:rPr lang="tr-TR" sz="1800" dirty="0"/>
              <a:t>3. </a:t>
            </a:r>
            <a:r>
              <a:rPr lang="tr-TR" sz="1800" dirty="0" err="1"/>
              <a:t>long-term</a:t>
            </a:r>
            <a:r>
              <a:rPr lang="tr-TR" sz="1800" dirty="0"/>
              <a:t> (</a:t>
            </a:r>
            <a:r>
              <a:rPr lang="tr-TR" sz="1800" dirty="0" err="1"/>
              <a:t>secular</a:t>
            </a:r>
            <a:r>
              <a:rPr lang="tr-TR" sz="1800" dirty="0"/>
              <a:t>).</a:t>
            </a:r>
            <a:endParaRPr lang="tr-TR" sz="1800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4118436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979718"/>
          </a:xfrm>
        </p:spPr>
        <p:txBody>
          <a:bodyPr>
            <a:normAutofit lnSpcReduction="10000"/>
          </a:bodyPr>
          <a:lstStyle/>
          <a:p>
            <a:r>
              <a:rPr lang="tr-TR" b="1" dirty="0" err="1"/>
              <a:t>Short-term</a:t>
            </a:r>
            <a:r>
              <a:rPr lang="tr-TR" b="1" dirty="0"/>
              <a:t> </a:t>
            </a:r>
            <a:r>
              <a:rPr lang="tr-TR" b="1" dirty="0" err="1" smtClean="0"/>
              <a:t>trends</a:t>
            </a:r>
            <a:r>
              <a:rPr lang="tr-TR" dirty="0" smtClean="0"/>
              <a:t>; </a:t>
            </a:r>
            <a:r>
              <a:rPr lang="en-US" dirty="0" smtClean="0"/>
              <a:t>trends </a:t>
            </a:r>
            <a:r>
              <a:rPr lang="en-US" dirty="0"/>
              <a:t>are typical </a:t>
            </a:r>
            <a:r>
              <a:rPr lang="en-US" dirty="0" smtClean="0"/>
              <a:t>epidemics,</a:t>
            </a:r>
            <a:r>
              <a:rPr lang="tr-TR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already have been discussed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b="1" dirty="0" err="1"/>
              <a:t>Cyclical</a:t>
            </a:r>
            <a:r>
              <a:rPr lang="tr-TR" b="1" dirty="0"/>
              <a:t> </a:t>
            </a:r>
            <a:r>
              <a:rPr lang="tr-TR" b="1" dirty="0" err="1" smtClean="0"/>
              <a:t>trends</a:t>
            </a:r>
            <a:r>
              <a:rPr lang="tr-TR" dirty="0" smtClean="0"/>
              <a:t>; </a:t>
            </a:r>
            <a:r>
              <a:rPr lang="en-US" dirty="0" smtClean="0"/>
              <a:t>are </a:t>
            </a:r>
            <a:r>
              <a:rPr lang="en-US" dirty="0"/>
              <a:t>associated with </a:t>
            </a:r>
            <a:r>
              <a:rPr lang="en-US" dirty="0" smtClean="0"/>
              <a:t>regular,</a:t>
            </a:r>
            <a:r>
              <a:rPr lang="tr-TR" dirty="0" smtClean="0"/>
              <a:t> </a:t>
            </a:r>
            <a:r>
              <a:rPr lang="en-US" dirty="0" smtClean="0"/>
              <a:t>periodic </a:t>
            </a:r>
            <a:r>
              <a:rPr lang="en-US" dirty="0"/>
              <a:t>fluctuations in the level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disease </a:t>
            </a:r>
            <a:r>
              <a:rPr lang="en-US" dirty="0"/>
              <a:t>occurrence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b="1" dirty="0" err="1"/>
              <a:t>Seasonal</a:t>
            </a:r>
            <a:r>
              <a:rPr lang="tr-TR" b="1" dirty="0"/>
              <a:t> </a:t>
            </a:r>
            <a:r>
              <a:rPr lang="tr-TR" b="1" dirty="0" err="1" smtClean="0"/>
              <a:t>trends</a:t>
            </a:r>
            <a:r>
              <a:rPr lang="tr-TR" dirty="0" smtClean="0"/>
              <a:t>; </a:t>
            </a:r>
            <a:r>
              <a:rPr lang="en-US" dirty="0" smtClean="0"/>
              <a:t>A </a:t>
            </a:r>
            <a:r>
              <a:rPr lang="en-US" dirty="0"/>
              <a:t>seasonal trend is a special case of a cyclical </a:t>
            </a:r>
            <a:r>
              <a:rPr lang="en-US" dirty="0" smtClean="0"/>
              <a:t>trend,</a:t>
            </a:r>
            <a:r>
              <a:rPr lang="tr-TR" dirty="0" smtClean="0"/>
              <a:t> </a:t>
            </a:r>
            <a:r>
              <a:rPr lang="en-US" dirty="0" smtClean="0"/>
              <a:t>where </a:t>
            </a:r>
            <a:r>
              <a:rPr lang="en-US" dirty="0"/>
              <a:t>the periodic fluctuations in disease </a:t>
            </a:r>
            <a:r>
              <a:rPr lang="en-US" dirty="0" smtClean="0"/>
              <a:t>incidence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related to particular </a:t>
            </a:r>
            <a:r>
              <a:rPr lang="en-US" dirty="0" smtClean="0"/>
              <a:t>seasons</a:t>
            </a:r>
            <a:r>
              <a:rPr lang="tr-TR" dirty="0" smtClean="0"/>
              <a:t>.</a:t>
            </a:r>
          </a:p>
          <a:p>
            <a:r>
              <a:rPr lang="tr-TR" b="1" dirty="0" err="1"/>
              <a:t>Long-term</a:t>
            </a:r>
            <a:r>
              <a:rPr lang="tr-TR" b="1" dirty="0"/>
              <a:t> (</a:t>
            </a:r>
            <a:r>
              <a:rPr lang="tr-TR" b="1" dirty="0" err="1"/>
              <a:t>secular</a:t>
            </a:r>
            <a:r>
              <a:rPr lang="tr-TR" b="1" dirty="0"/>
              <a:t>) </a:t>
            </a:r>
            <a:r>
              <a:rPr lang="tr-TR" b="1" dirty="0" err="1" smtClean="0"/>
              <a:t>trends</a:t>
            </a:r>
            <a:r>
              <a:rPr lang="tr-TR" dirty="0" smtClean="0"/>
              <a:t>; </a:t>
            </a:r>
            <a:r>
              <a:rPr lang="en-US" dirty="0" smtClean="0"/>
              <a:t>occur </a:t>
            </a:r>
            <a:r>
              <a:rPr lang="en-US" dirty="0"/>
              <a:t>over a long </a:t>
            </a:r>
            <a:r>
              <a:rPr lang="en-US" dirty="0" smtClean="0"/>
              <a:t>period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time and represent a long-term interaction </a:t>
            </a:r>
            <a:r>
              <a:rPr lang="en-US" dirty="0" smtClean="0"/>
              <a:t>between</a:t>
            </a:r>
            <a:r>
              <a:rPr lang="tr-TR" dirty="0" smtClean="0"/>
              <a:t> </a:t>
            </a:r>
            <a:r>
              <a:rPr lang="en-US" dirty="0" smtClean="0"/>
              <a:t>host </a:t>
            </a:r>
            <a:r>
              <a:rPr lang="en-US" dirty="0"/>
              <a:t>and parasite. </a:t>
            </a:r>
            <a:endParaRPr lang="tr-TR" dirty="0" smtClean="0"/>
          </a:p>
          <a:p>
            <a:pPr lvl="1"/>
            <a:r>
              <a:rPr lang="tr-TR" i="0" dirty="0" smtClean="0"/>
              <a:t>i</a:t>
            </a:r>
            <a:r>
              <a:rPr lang="en-US" i="0" dirty="0" smtClean="0"/>
              <a:t>f </a:t>
            </a:r>
            <a:r>
              <a:rPr lang="en-US" i="0" dirty="0"/>
              <a:t>a balance occurs, then a </a:t>
            </a:r>
            <a:r>
              <a:rPr lang="en-US" i="0" dirty="0" smtClean="0"/>
              <a:t>stable,</a:t>
            </a:r>
            <a:r>
              <a:rPr lang="tr-TR" i="0" dirty="0" smtClean="0"/>
              <a:t> </a:t>
            </a:r>
            <a:r>
              <a:rPr lang="en-US" i="0" dirty="0" smtClean="0"/>
              <a:t>endemic </a:t>
            </a:r>
            <a:r>
              <a:rPr lang="en-US" i="0" dirty="0"/>
              <a:t>level of disease is </a:t>
            </a:r>
            <a:r>
              <a:rPr lang="en-US" i="0" dirty="0" smtClean="0"/>
              <a:t>maintained; </a:t>
            </a:r>
            <a:endParaRPr lang="tr-TR" i="0" dirty="0" smtClean="0"/>
          </a:p>
          <a:p>
            <a:pPr lvl="1"/>
            <a:r>
              <a:rPr lang="en-US" i="0" dirty="0" smtClean="0"/>
              <a:t>if </a:t>
            </a:r>
            <a:r>
              <a:rPr lang="en-US" i="0" dirty="0"/>
              <a:t>the interaction is biased to the host, </a:t>
            </a:r>
            <a:r>
              <a:rPr lang="en-US" i="0" dirty="0" smtClean="0"/>
              <a:t>then</a:t>
            </a:r>
            <a:r>
              <a:rPr lang="tr-TR" i="0" dirty="0" smtClean="0"/>
              <a:t> </a:t>
            </a:r>
            <a:r>
              <a:rPr lang="en-US" i="0" dirty="0" smtClean="0"/>
              <a:t>there </a:t>
            </a:r>
            <a:r>
              <a:rPr lang="en-US" i="0" dirty="0"/>
              <a:t>is a gradual decrease in disease </a:t>
            </a:r>
            <a:r>
              <a:rPr lang="en-US" i="0" dirty="0" smtClean="0"/>
              <a:t>occurrence;</a:t>
            </a:r>
            <a:r>
              <a:rPr lang="tr-TR" i="0" dirty="0" smtClean="0"/>
              <a:t> </a:t>
            </a:r>
          </a:p>
          <a:p>
            <a:pPr lvl="1"/>
            <a:r>
              <a:rPr lang="en-US" i="0" dirty="0" smtClean="0"/>
              <a:t>if </a:t>
            </a:r>
            <a:r>
              <a:rPr lang="en-US" i="0" dirty="0"/>
              <a:t>the interaction is biased to the parasite, </a:t>
            </a:r>
            <a:r>
              <a:rPr lang="en-US" i="0" dirty="0" smtClean="0"/>
              <a:t>there</a:t>
            </a:r>
            <a:r>
              <a:rPr lang="tr-TR" i="0" dirty="0" smtClean="0"/>
              <a:t> </a:t>
            </a:r>
            <a:r>
              <a:rPr lang="en-US" i="0" dirty="0" smtClean="0"/>
              <a:t>is </a:t>
            </a:r>
            <a:r>
              <a:rPr lang="en-US" i="0" dirty="0"/>
              <a:t>a gradual increase in disease </a:t>
            </a:r>
            <a:r>
              <a:rPr lang="en-US" i="0" dirty="0" smtClean="0"/>
              <a:t>occurrence.</a:t>
            </a:r>
            <a:endParaRPr lang="tr-TR" i="0" dirty="0"/>
          </a:p>
        </p:txBody>
      </p:sp>
    </p:spTree>
    <p:extLst>
      <p:ext uri="{BB962C8B-B14F-4D97-AF65-F5344CB8AC3E}">
        <p14:creationId xmlns:p14="http://schemas.microsoft.com/office/powerpoint/2010/main" val="16702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</a:t>
            </a:r>
            <a:r>
              <a:rPr lang="en-US" dirty="0" err="1" smtClean="0"/>
              <a:t>patial</a:t>
            </a:r>
            <a:r>
              <a:rPr lang="en-US" dirty="0" smtClean="0"/>
              <a:t> </a:t>
            </a:r>
            <a:r>
              <a:rPr lang="tr-TR" dirty="0" smtClean="0"/>
              <a:t>Distribution </a:t>
            </a:r>
            <a:r>
              <a:rPr lang="tr-TR" dirty="0"/>
              <a:t>of </a:t>
            </a:r>
            <a:r>
              <a:rPr lang="tr-TR" dirty="0" err="1" smtClean="0"/>
              <a:t>Disease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Factors affecting the spatial distribution of diseases include </a:t>
            </a:r>
            <a:r>
              <a:rPr lang="en-US" b="1" dirty="0"/>
              <a:t>population structure</a:t>
            </a:r>
            <a:r>
              <a:rPr lang="en-US" dirty="0"/>
              <a:t>, </a:t>
            </a:r>
            <a:r>
              <a:rPr lang="en-US" b="1" dirty="0"/>
              <a:t>transmission routes </a:t>
            </a:r>
            <a:r>
              <a:rPr lang="en-US" dirty="0"/>
              <a:t>and </a:t>
            </a:r>
            <a:r>
              <a:rPr lang="en-US" b="1" dirty="0"/>
              <a:t>ecological </a:t>
            </a:r>
            <a:r>
              <a:rPr lang="en-US" b="1" dirty="0" smtClean="0"/>
              <a:t>factors</a:t>
            </a:r>
            <a:endParaRPr lang="tr-TR" b="1" dirty="0" smtClean="0"/>
          </a:p>
          <a:p>
            <a:r>
              <a:rPr lang="en-US" dirty="0"/>
              <a:t>In order to see a disease in a region, there must be a sensitive population of animals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/>
              <a:t>If the disease is carried by vectors, the vector must be </a:t>
            </a:r>
            <a:r>
              <a:rPr lang="en-US" dirty="0" smtClean="0"/>
              <a:t>present</a:t>
            </a:r>
            <a:endParaRPr lang="tr-TR" dirty="0" smtClean="0"/>
          </a:p>
          <a:p>
            <a:r>
              <a:rPr lang="en-US" dirty="0"/>
              <a:t>In order for an epidemic to occur with contact, the number of sensitive animals must be at a certain </a:t>
            </a:r>
            <a:r>
              <a:rPr lang="en-US" dirty="0" smtClean="0"/>
              <a:t>density</a:t>
            </a:r>
            <a:endParaRPr lang="tr-TR" dirty="0" smtClean="0"/>
          </a:p>
          <a:p>
            <a:r>
              <a:rPr lang="en-US" dirty="0"/>
              <a:t>The minimum animal density required to form the epidemic is called the </a:t>
            </a:r>
            <a:r>
              <a:rPr lang="en-US" b="1" dirty="0"/>
              <a:t>threshold </a:t>
            </a:r>
            <a:r>
              <a:rPr lang="en-US" b="1" dirty="0" smtClean="0"/>
              <a:t>level</a:t>
            </a:r>
            <a:endParaRPr lang="tr-TR" b="1" dirty="0" smtClean="0"/>
          </a:p>
          <a:p>
            <a:r>
              <a:rPr lang="en-US" dirty="0"/>
              <a:t>This density is determined by the </a:t>
            </a:r>
            <a:r>
              <a:rPr lang="en-US" b="1" dirty="0"/>
              <a:t>Kendal threshold theorem</a:t>
            </a:r>
            <a:r>
              <a:rPr lang="en-US" b="1" dirty="0" smtClean="0"/>
              <a:t>.</a:t>
            </a:r>
            <a:endParaRPr lang="tr-TR" b="1" dirty="0" smtClean="0"/>
          </a:p>
          <a:p>
            <a:pPr lvl="1"/>
            <a:r>
              <a:rPr lang="en-US" i="0" dirty="0"/>
              <a:t>There should be at least 12 animals in km2 for the emergence of parvovirus outbreak in dogs</a:t>
            </a:r>
            <a:r>
              <a:rPr lang="en-US" i="0" dirty="0" smtClean="0"/>
              <a:t>.</a:t>
            </a:r>
            <a:endParaRPr lang="tr-TR" i="0" dirty="0" smtClean="0"/>
          </a:p>
          <a:p>
            <a:pPr marL="0" lvl="0" indent="0">
              <a:buNone/>
            </a:pPr>
            <a:r>
              <a:rPr lang="tr-TR" sz="1050" i="1" dirty="0">
                <a:solidFill>
                  <a:srgbClr val="44546A"/>
                </a:solidFill>
              </a:rPr>
              <a:t>Reference: </a:t>
            </a:r>
            <a:r>
              <a:rPr lang="tr-TR" sz="1050" i="1" dirty="0" err="1">
                <a:solidFill>
                  <a:srgbClr val="44546A"/>
                </a:solidFill>
              </a:rPr>
              <a:t>Veterinary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Epidemiology</a:t>
            </a:r>
            <a:r>
              <a:rPr lang="tr-TR" sz="1050" i="1" dirty="0">
                <a:solidFill>
                  <a:srgbClr val="44546A"/>
                </a:solidFill>
              </a:rPr>
              <a:t>, 4ed. Michael </a:t>
            </a:r>
            <a:r>
              <a:rPr lang="tr-TR" sz="1050" i="1" dirty="0" err="1">
                <a:solidFill>
                  <a:srgbClr val="44546A"/>
                </a:solidFill>
              </a:rPr>
              <a:t>Thrusfield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with</a:t>
            </a:r>
            <a:r>
              <a:rPr lang="tr-TR" sz="1050" i="1" dirty="0">
                <a:solidFill>
                  <a:srgbClr val="44546A"/>
                </a:solidFill>
              </a:rPr>
              <a:t> Robert </a:t>
            </a:r>
            <a:r>
              <a:rPr lang="tr-TR" sz="1050" i="1" dirty="0" err="1">
                <a:solidFill>
                  <a:srgbClr val="44546A"/>
                </a:solidFill>
              </a:rPr>
              <a:t>Christley</a:t>
            </a:r>
            <a:r>
              <a:rPr lang="tr-TR" sz="1050" i="1" dirty="0">
                <a:solidFill>
                  <a:srgbClr val="44546A"/>
                </a:solidFill>
              </a:rPr>
              <a:t>, Brown H, </a:t>
            </a:r>
            <a:r>
              <a:rPr lang="tr-TR" sz="1050" i="1" dirty="0" err="1">
                <a:solidFill>
                  <a:srgbClr val="44546A"/>
                </a:solidFill>
              </a:rPr>
              <a:t>Diggle</a:t>
            </a:r>
            <a:r>
              <a:rPr lang="tr-TR" sz="1050" i="1" dirty="0">
                <a:solidFill>
                  <a:srgbClr val="44546A"/>
                </a:solidFill>
              </a:rPr>
              <a:t> PJ, French N, </a:t>
            </a:r>
            <a:r>
              <a:rPr lang="tr-TR" sz="1050" i="1" dirty="0" err="1">
                <a:solidFill>
                  <a:srgbClr val="44546A"/>
                </a:solidFill>
              </a:rPr>
              <a:t>Howe</a:t>
            </a:r>
            <a:r>
              <a:rPr lang="tr-TR" sz="1050" i="1" dirty="0">
                <a:solidFill>
                  <a:srgbClr val="44546A"/>
                </a:solidFill>
              </a:rPr>
              <a:t> K, </a:t>
            </a:r>
            <a:r>
              <a:rPr lang="tr-TR" sz="1050" i="1" dirty="0" err="1">
                <a:solidFill>
                  <a:srgbClr val="44546A"/>
                </a:solidFill>
              </a:rPr>
              <a:t>Kelly</a:t>
            </a:r>
            <a:r>
              <a:rPr lang="tr-TR" sz="1050" i="1" dirty="0">
                <a:solidFill>
                  <a:srgbClr val="44546A"/>
                </a:solidFill>
              </a:rPr>
              <a:t> L, </a:t>
            </a:r>
            <a:r>
              <a:rPr lang="tr-TR" sz="1050" i="1" dirty="0" err="1">
                <a:solidFill>
                  <a:srgbClr val="44546A"/>
                </a:solidFill>
              </a:rPr>
              <a:t>O’Connor</a:t>
            </a:r>
            <a:r>
              <a:rPr lang="tr-TR" sz="1050" i="1" dirty="0">
                <a:solidFill>
                  <a:srgbClr val="44546A"/>
                </a:solidFill>
              </a:rPr>
              <a:t> A, </a:t>
            </a:r>
            <a:r>
              <a:rPr lang="tr-TR" sz="1050" i="1" dirty="0" err="1">
                <a:solidFill>
                  <a:srgbClr val="44546A"/>
                </a:solidFill>
              </a:rPr>
              <a:t>Sargeant</a:t>
            </a:r>
            <a:r>
              <a:rPr lang="tr-TR" sz="1050" i="1" dirty="0">
                <a:solidFill>
                  <a:srgbClr val="44546A"/>
                </a:solidFill>
              </a:rPr>
              <a:t> J, </a:t>
            </a:r>
            <a:r>
              <a:rPr lang="tr-TR" sz="1050" i="1" dirty="0" err="1">
                <a:solidFill>
                  <a:srgbClr val="44546A"/>
                </a:solidFill>
              </a:rPr>
              <a:t>Wood</a:t>
            </a:r>
            <a:r>
              <a:rPr lang="tr-TR" sz="1050" i="1">
                <a:solidFill>
                  <a:srgbClr val="44546A"/>
                </a:solidFill>
              </a:rPr>
              <a:t> H.</a:t>
            </a:r>
          </a:p>
          <a:p>
            <a:pPr marL="530352" lvl="1" indent="0">
              <a:buNone/>
            </a:pPr>
            <a:endParaRPr lang="tr-TR" i="0" dirty="0"/>
          </a:p>
        </p:txBody>
      </p:sp>
    </p:spTree>
    <p:extLst>
      <p:ext uri="{BB962C8B-B14F-4D97-AF65-F5344CB8AC3E}">
        <p14:creationId xmlns:p14="http://schemas.microsoft.com/office/powerpoint/2010/main" val="6665729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Geniş ekran</PresentationFormat>
  <Paragraphs>22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Franklin Gothic Book</vt:lpstr>
      <vt:lpstr>Wingdings</vt:lpstr>
      <vt:lpstr>Crop</vt:lpstr>
      <vt:lpstr>DISTRIBUTION of THE DISEASE</vt:lpstr>
      <vt:lpstr>PowerPoint Sunusu</vt:lpstr>
      <vt:lpstr>Spatial Distribution of Disease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THE DISEASE</dc:title>
  <dc:creator>Inci Basak Kaya</dc:creator>
  <cp:lastModifiedBy>Inci Basak Kaya</cp:lastModifiedBy>
  <cp:revision>2</cp:revision>
  <dcterms:created xsi:type="dcterms:W3CDTF">2020-03-09T08:02:51Z</dcterms:created>
  <dcterms:modified xsi:type="dcterms:W3CDTF">2020-03-09T08:28:36Z</dcterms:modified>
</cp:coreProperties>
</file>