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08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195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6949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925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120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44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661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314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35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17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86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FFD64-F506-4737-817E-DD249D299D3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27F9B-29BC-4870-968E-41A38DB068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115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2800" b="1">
                <a:solidFill>
                  <a:schemeClr val="accent1"/>
                </a:solidFill>
              </a:rPr>
              <a:t>Various ways of disease classification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                         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                            a                                                                  b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                                        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                                         c                                                    D</a:t>
            </a:r>
            <a:endParaRPr lang="en-US" altLang="tr-TR" smtClean="0"/>
          </a:p>
        </p:txBody>
      </p:sp>
      <p:sp>
        <p:nvSpPr>
          <p:cNvPr id="5" name="Flowchart: Process 4"/>
          <p:cNvSpPr/>
          <p:nvPr/>
        </p:nvSpPr>
        <p:spPr>
          <a:xfrm>
            <a:off x="1905000" y="1600200"/>
            <a:ext cx="1066800" cy="457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100" dirty="0"/>
              <a:t>Spesifik neden</a:t>
            </a:r>
            <a:endParaRPr lang="en-US" sz="1100" dirty="0"/>
          </a:p>
        </p:txBody>
      </p:sp>
      <p:sp>
        <p:nvSpPr>
          <p:cNvPr id="6" name="Flowchart: Process 5"/>
          <p:cNvSpPr/>
          <p:nvPr/>
        </p:nvSpPr>
        <p:spPr>
          <a:xfrm>
            <a:off x="3124200" y="1600200"/>
            <a:ext cx="914400" cy="457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100" dirty="0"/>
              <a:t>Brucella infeksiyonu</a:t>
            </a:r>
            <a:endParaRPr lang="en-US" sz="1100" dirty="0"/>
          </a:p>
        </p:txBody>
      </p:sp>
      <p:sp>
        <p:nvSpPr>
          <p:cNvPr id="8" name="Down Arrow 7"/>
          <p:cNvSpPr/>
          <p:nvPr/>
        </p:nvSpPr>
        <p:spPr>
          <a:xfrm>
            <a:off x="2209800" y="2057400"/>
            <a:ext cx="484188" cy="381000"/>
          </a:xfrm>
          <a:prstGeom prst="downArrow">
            <a:avLst>
              <a:gd name="adj1" fmla="val 50000"/>
              <a:gd name="adj2" fmla="val 382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3352800" y="2057400"/>
            <a:ext cx="484188" cy="381000"/>
          </a:xfrm>
          <a:prstGeom prst="downArrow">
            <a:avLst>
              <a:gd name="adj1" fmla="val 50000"/>
              <a:gd name="adj2" fmla="val 52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Flowchart: Process 10"/>
          <p:cNvSpPr/>
          <p:nvPr/>
        </p:nvSpPr>
        <p:spPr>
          <a:xfrm>
            <a:off x="2209800" y="2438400"/>
            <a:ext cx="609600" cy="304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lezyon</a:t>
            </a:r>
            <a:endParaRPr lang="en-US" sz="1050" dirty="0"/>
          </a:p>
        </p:txBody>
      </p:sp>
      <p:sp>
        <p:nvSpPr>
          <p:cNvPr id="12" name="Flowchart: Process 11"/>
          <p:cNvSpPr/>
          <p:nvPr/>
        </p:nvSpPr>
        <p:spPr>
          <a:xfrm>
            <a:off x="3048000" y="2438400"/>
            <a:ext cx="990600" cy="228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plasentit</a:t>
            </a:r>
            <a:endParaRPr lang="en-US" sz="1050" dirty="0"/>
          </a:p>
        </p:txBody>
      </p:sp>
      <p:sp>
        <p:nvSpPr>
          <p:cNvPr id="13" name="Down Arrow 12"/>
          <p:cNvSpPr/>
          <p:nvPr/>
        </p:nvSpPr>
        <p:spPr>
          <a:xfrm>
            <a:off x="2362200" y="2743200"/>
            <a:ext cx="304800" cy="304800"/>
          </a:xfrm>
          <a:prstGeom prst="downArrow">
            <a:avLst>
              <a:gd name="adj1" fmla="val 50000"/>
              <a:gd name="adj2" fmla="val 441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3352800" y="26670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Flowchart: Process 15"/>
          <p:cNvSpPr/>
          <p:nvPr/>
        </p:nvSpPr>
        <p:spPr>
          <a:xfrm>
            <a:off x="2133600" y="3048000"/>
            <a:ext cx="8382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problem</a:t>
            </a:r>
            <a:endParaRPr lang="en-US" sz="1050" dirty="0"/>
          </a:p>
        </p:txBody>
      </p:sp>
      <p:sp>
        <p:nvSpPr>
          <p:cNvPr id="17" name="Flowchart: Process 16"/>
          <p:cNvSpPr/>
          <p:nvPr/>
        </p:nvSpPr>
        <p:spPr>
          <a:xfrm>
            <a:off x="3124200" y="3048000"/>
            <a:ext cx="6858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abortus</a:t>
            </a:r>
            <a:endParaRPr lang="en-US" sz="1050" dirty="0"/>
          </a:p>
        </p:txBody>
      </p:sp>
      <p:sp>
        <p:nvSpPr>
          <p:cNvPr id="18" name="Rounded Rectangle 17"/>
          <p:cNvSpPr/>
          <p:nvPr/>
        </p:nvSpPr>
        <p:spPr>
          <a:xfrm>
            <a:off x="6096000" y="1600200"/>
            <a:ext cx="914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susuzluk</a:t>
            </a:r>
            <a:endParaRPr lang="en-US" sz="1050" dirty="0"/>
          </a:p>
        </p:txBody>
      </p:sp>
      <p:sp>
        <p:nvSpPr>
          <p:cNvPr id="19" name="Flowchart: Process 18"/>
          <p:cNvSpPr/>
          <p:nvPr/>
        </p:nvSpPr>
        <p:spPr>
          <a:xfrm>
            <a:off x="7086600" y="1600200"/>
            <a:ext cx="914400" cy="533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arsenik</a:t>
            </a:r>
            <a:endParaRPr lang="en-US" sz="1050" dirty="0"/>
          </a:p>
        </p:txBody>
      </p:sp>
      <p:sp>
        <p:nvSpPr>
          <p:cNvPr id="20" name="Flowchart: Process 19"/>
          <p:cNvSpPr/>
          <p:nvPr/>
        </p:nvSpPr>
        <p:spPr>
          <a:xfrm>
            <a:off x="8077200" y="1600201"/>
            <a:ext cx="914400" cy="5365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streptokok</a:t>
            </a:r>
            <a:endParaRPr lang="en-US" sz="1050" dirty="0"/>
          </a:p>
        </p:txBody>
      </p:sp>
      <p:sp>
        <p:nvSpPr>
          <p:cNvPr id="21" name="Flowchart: Process 20"/>
          <p:cNvSpPr/>
          <p:nvPr/>
        </p:nvSpPr>
        <p:spPr>
          <a:xfrm>
            <a:off x="9067800" y="1600200"/>
            <a:ext cx="914400" cy="457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Aujesky virus</a:t>
            </a:r>
            <a:endParaRPr lang="en-US" sz="1050" dirty="0"/>
          </a:p>
        </p:txBody>
      </p:sp>
      <p:sp>
        <p:nvSpPr>
          <p:cNvPr id="22" name="Flowchart: Process 21"/>
          <p:cNvSpPr/>
          <p:nvPr/>
        </p:nvSpPr>
        <p:spPr>
          <a:xfrm>
            <a:off x="9067800" y="2438400"/>
            <a:ext cx="8382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Beyin lezyonu D</a:t>
            </a:r>
            <a:endParaRPr lang="en-US" sz="1050" dirty="0"/>
          </a:p>
        </p:txBody>
      </p:sp>
      <p:sp>
        <p:nvSpPr>
          <p:cNvPr id="23" name="Flowchart: Process 22"/>
          <p:cNvSpPr/>
          <p:nvPr/>
        </p:nvSpPr>
        <p:spPr>
          <a:xfrm>
            <a:off x="8229600" y="2438400"/>
            <a:ext cx="762000" cy="457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900" dirty="0"/>
              <a:t>Beyin </a:t>
            </a:r>
          </a:p>
          <a:p>
            <a:pPr algn="ctr">
              <a:defRPr/>
            </a:pPr>
            <a:r>
              <a:rPr lang="tr-TR" sz="900" dirty="0"/>
              <a:t>Lezyonu  C</a:t>
            </a:r>
            <a:endParaRPr lang="en-US" sz="900" dirty="0"/>
          </a:p>
        </p:txBody>
      </p:sp>
      <p:sp>
        <p:nvSpPr>
          <p:cNvPr id="24" name="Flowchart: Process 23"/>
          <p:cNvSpPr/>
          <p:nvPr/>
        </p:nvSpPr>
        <p:spPr>
          <a:xfrm>
            <a:off x="7162800" y="2514600"/>
            <a:ext cx="9144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Beyin lezyonu B</a:t>
            </a:r>
            <a:endParaRPr lang="en-US" sz="1050" dirty="0"/>
          </a:p>
        </p:txBody>
      </p:sp>
      <p:sp>
        <p:nvSpPr>
          <p:cNvPr id="25" name="Flowchart: Process 24"/>
          <p:cNvSpPr/>
          <p:nvPr/>
        </p:nvSpPr>
        <p:spPr>
          <a:xfrm>
            <a:off x="5867400" y="2514600"/>
            <a:ext cx="12192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Beyin lezyonu A</a:t>
            </a:r>
            <a:endParaRPr lang="en-US" sz="1050" dirty="0"/>
          </a:p>
        </p:txBody>
      </p:sp>
      <p:sp>
        <p:nvSpPr>
          <p:cNvPr id="26" name="Down Arrow 25"/>
          <p:cNvSpPr/>
          <p:nvPr/>
        </p:nvSpPr>
        <p:spPr>
          <a:xfrm>
            <a:off x="9296400" y="2057400"/>
            <a:ext cx="484188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8305800" y="2133600"/>
            <a:ext cx="484188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7315200" y="2133600"/>
            <a:ext cx="484188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Down Arrow 28"/>
          <p:cNvSpPr/>
          <p:nvPr/>
        </p:nvSpPr>
        <p:spPr>
          <a:xfrm>
            <a:off x="6324600" y="2133600"/>
            <a:ext cx="484188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Down Arrow 29"/>
          <p:cNvSpPr/>
          <p:nvPr/>
        </p:nvSpPr>
        <p:spPr>
          <a:xfrm rot="1909109">
            <a:off x="8999539" y="2836863"/>
            <a:ext cx="484187" cy="457200"/>
          </a:xfrm>
          <a:prstGeom prst="downArrow">
            <a:avLst>
              <a:gd name="adj1" fmla="val 57399"/>
              <a:gd name="adj2" fmla="val 497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Down Arrow 30"/>
          <p:cNvSpPr/>
          <p:nvPr/>
        </p:nvSpPr>
        <p:spPr>
          <a:xfrm rot="1918066">
            <a:off x="8343900" y="2836863"/>
            <a:ext cx="484188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Down Arrow 31"/>
          <p:cNvSpPr/>
          <p:nvPr/>
        </p:nvSpPr>
        <p:spPr>
          <a:xfrm rot="19505755">
            <a:off x="7380289" y="2924175"/>
            <a:ext cx="484187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Down Arrow 32"/>
          <p:cNvSpPr/>
          <p:nvPr/>
        </p:nvSpPr>
        <p:spPr>
          <a:xfrm rot="19995030">
            <a:off x="6324600" y="2971800"/>
            <a:ext cx="484188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Flowchart: Process 33"/>
          <p:cNvSpPr/>
          <p:nvPr/>
        </p:nvSpPr>
        <p:spPr>
          <a:xfrm>
            <a:off x="6477000" y="3352800"/>
            <a:ext cx="2819400" cy="533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/>
              <a:t>ATAKSİ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1981200" y="38100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/>
              <a:t>Bilinmeyen neden</a:t>
            </a:r>
            <a:endParaRPr lang="en-US" sz="1050" dirty="0"/>
          </a:p>
        </p:txBody>
      </p:sp>
      <p:sp>
        <p:nvSpPr>
          <p:cNvPr id="36" name="Rectangle 35"/>
          <p:cNvSpPr/>
          <p:nvPr/>
        </p:nvSpPr>
        <p:spPr>
          <a:xfrm>
            <a:off x="3276600" y="38100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00" dirty="0"/>
              <a:t>Zehirli  yem</a:t>
            </a:r>
            <a:endParaRPr lang="en-US" sz="1000" dirty="0"/>
          </a:p>
        </p:txBody>
      </p:sp>
      <p:sp>
        <p:nvSpPr>
          <p:cNvPr id="37" name="Rectangle 36"/>
          <p:cNvSpPr/>
          <p:nvPr/>
        </p:nvSpPr>
        <p:spPr>
          <a:xfrm>
            <a:off x="4267200" y="38100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00" dirty="0"/>
              <a:t>Şeker küspesi</a:t>
            </a:r>
            <a:endParaRPr lang="en-US" sz="1000" dirty="0"/>
          </a:p>
        </p:txBody>
      </p:sp>
      <p:sp>
        <p:nvSpPr>
          <p:cNvPr id="38" name="Rectangle 37"/>
          <p:cNvSpPr/>
          <p:nvPr/>
        </p:nvSpPr>
        <p:spPr>
          <a:xfrm>
            <a:off x="2438400" y="4495800"/>
            <a:ext cx="2514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50" dirty="0" err="1"/>
              <a:t>Polio</a:t>
            </a:r>
            <a:r>
              <a:rPr lang="tr-TR" sz="1050" dirty="0"/>
              <a:t> </a:t>
            </a:r>
            <a:r>
              <a:rPr lang="tr-TR" sz="1050" dirty="0" err="1"/>
              <a:t>ensefalomalasi</a:t>
            </a:r>
            <a:endParaRPr lang="en-US" sz="1050" dirty="0"/>
          </a:p>
        </p:txBody>
      </p:sp>
      <p:sp>
        <p:nvSpPr>
          <p:cNvPr id="39" name="Rectangle 38"/>
          <p:cNvSpPr/>
          <p:nvPr/>
        </p:nvSpPr>
        <p:spPr>
          <a:xfrm>
            <a:off x="2438400" y="5257800"/>
            <a:ext cx="2590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/>
              <a:t>ataksi</a:t>
            </a:r>
            <a:endParaRPr lang="en-US" dirty="0"/>
          </a:p>
        </p:txBody>
      </p:sp>
      <p:sp>
        <p:nvSpPr>
          <p:cNvPr id="40" name="Down Arrow 39"/>
          <p:cNvSpPr/>
          <p:nvPr/>
        </p:nvSpPr>
        <p:spPr>
          <a:xfrm>
            <a:off x="4419600" y="4191000"/>
            <a:ext cx="484188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Down Arrow 40"/>
          <p:cNvSpPr/>
          <p:nvPr/>
        </p:nvSpPr>
        <p:spPr>
          <a:xfrm>
            <a:off x="3429000" y="4191000"/>
            <a:ext cx="484188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Down Arrow 41"/>
          <p:cNvSpPr/>
          <p:nvPr/>
        </p:nvSpPr>
        <p:spPr>
          <a:xfrm>
            <a:off x="2286000" y="4191000"/>
            <a:ext cx="484188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Down Arrow 42"/>
          <p:cNvSpPr/>
          <p:nvPr/>
        </p:nvSpPr>
        <p:spPr>
          <a:xfrm>
            <a:off x="3352800" y="4876800"/>
            <a:ext cx="484188" cy="368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467600" y="4191000"/>
            <a:ext cx="914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00" dirty="0"/>
              <a:t>Herpesvirus</a:t>
            </a:r>
          </a:p>
          <a:p>
            <a:pPr algn="ctr">
              <a:defRPr/>
            </a:pPr>
            <a:r>
              <a:rPr lang="tr-TR" sz="1000" dirty="0"/>
              <a:t>IBR/IPV</a:t>
            </a:r>
            <a:endParaRPr lang="en-US" sz="1000" dirty="0"/>
          </a:p>
        </p:txBody>
      </p:sp>
      <p:sp>
        <p:nvSpPr>
          <p:cNvPr id="45" name="Rectangle 44"/>
          <p:cNvSpPr/>
          <p:nvPr/>
        </p:nvSpPr>
        <p:spPr>
          <a:xfrm>
            <a:off x="8153400" y="54864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900" dirty="0"/>
              <a:t>Burun akıntısı öksürük</a:t>
            </a:r>
            <a:endParaRPr lang="en-US" sz="900" dirty="0"/>
          </a:p>
        </p:txBody>
      </p:sp>
      <p:sp>
        <p:nvSpPr>
          <p:cNvPr id="46" name="Rectangle 45"/>
          <p:cNvSpPr/>
          <p:nvPr/>
        </p:nvSpPr>
        <p:spPr>
          <a:xfrm>
            <a:off x="6858000" y="54864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1000" dirty="0"/>
              <a:t>Üreme problemi</a:t>
            </a:r>
            <a:endParaRPr lang="en-US" sz="1000" dirty="0"/>
          </a:p>
        </p:txBody>
      </p:sp>
      <p:sp>
        <p:nvSpPr>
          <p:cNvPr id="47" name="Rectangle 46"/>
          <p:cNvSpPr/>
          <p:nvPr/>
        </p:nvSpPr>
        <p:spPr>
          <a:xfrm>
            <a:off x="8153400" y="48006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/>
              <a:t>Rhinit 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6705600" y="4800600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/>
              <a:t>vaginit</a:t>
            </a:r>
            <a:endParaRPr lang="en-US" dirty="0"/>
          </a:p>
        </p:txBody>
      </p:sp>
      <p:sp>
        <p:nvSpPr>
          <p:cNvPr id="49" name="Down Arrow 48"/>
          <p:cNvSpPr/>
          <p:nvPr/>
        </p:nvSpPr>
        <p:spPr>
          <a:xfrm rot="19945779">
            <a:off x="8056564" y="4484689"/>
            <a:ext cx="484187" cy="3968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Down Arrow 49"/>
          <p:cNvSpPr/>
          <p:nvPr/>
        </p:nvSpPr>
        <p:spPr>
          <a:xfrm rot="1589849">
            <a:off x="7239000" y="4495800"/>
            <a:ext cx="484188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Down Arrow 50"/>
          <p:cNvSpPr/>
          <p:nvPr/>
        </p:nvSpPr>
        <p:spPr>
          <a:xfrm rot="1398059">
            <a:off x="8305800" y="5181600"/>
            <a:ext cx="484188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2" name="Down Arrow 51"/>
          <p:cNvSpPr/>
          <p:nvPr/>
        </p:nvSpPr>
        <p:spPr>
          <a:xfrm>
            <a:off x="7010400" y="5257800"/>
            <a:ext cx="484188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841" name="Slide Number Placeholder 5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5D9D15-48EC-473F-B24C-7498D507FEB6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82512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>
                <a:solidFill>
                  <a:schemeClr val="accent1"/>
                </a:solidFill>
              </a:rPr>
              <a:t>Quality of data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1752600" y="1447800"/>
            <a:ext cx="8656638" cy="4648200"/>
          </a:xfrm>
        </p:spPr>
        <p:txBody>
          <a:bodyPr/>
          <a:lstStyle/>
          <a:p>
            <a:pPr marL="514350" indent="-514350">
              <a:buNone/>
            </a:pPr>
            <a:r>
              <a:rPr lang="tr-TR" altLang="tr-TR" smtClean="0">
                <a:solidFill>
                  <a:schemeClr val="accent1"/>
                </a:solidFill>
              </a:rPr>
              <a:t>2</a:t>
            </a:r>
            <a:r>
              <a:rPr lang="en-US" altLang="tr-TR" smtClean="0">
                <a:solidFill>
                  <a:schemeClr val="accent1"/>
                </a:solidFill>
              </a:rPr>
              <a:t>. Accuracy</a:t>
            </a:r>
          </a:p>
          <a:p>
            <a:pPr marL="514350" indent="-514350">
              <a:buNone/>
            </a:pPr>
            <a:r>
              <a:rPr lang="tr-TR" altLang="tr-TR" smtClean="0">
                <a:solidFill>
                  <a:schemeClr val="accent1"/>
                </a:solidFill>
              </a:rPr>
              <a:t>3</a:t>
            </a:r>
            <a:r>
              <a:rPr lang="en-US" altLang="tr-TR" smtClean="0">
                <a:solidFill>
                  <a:schemeClr val="accent1"/>
                </a:solidFill>
              </a:rPr>
              <a:t>. Detail</a:t>
            </a:r>
          </a:p>
          <a:p>
            <a:pPr marL="514350" indent="-514350">
              <a:buNone/>
            </a:pPr>
            <a:r>
              <a:rPr lang="tr-TR" altLang="tr-TR" smtClean="0">
                <a:solidFill>
                  <a:schemeClr val="accent1"/>
                </a:solidFill>
              </a:rPr>
              <a:t>4</a:t>
            </a:r>
            <a:r>
              <a:rPr lang="en-US" altLang="tr-TR" smtClean="0">
                <a:solidFill>
                  <a:schemeClr val="accent1"/>
                </a:solidFill>
              </a:rPr>
              <a:t>. Precision</a:t>
            </a:r>
          </a:p>
          <a:p>
            <a:pPr marL="514350" indent="-514350">
              <a:buNone/>
            </a:pPr>
            <a:r>
              <a:rPr lang="tr-TR" altLang="tr-TR" smtClean="0">
                <a:solidFill>
                  <a:schemeClr val="accent1"/>
                </a:solidFill>
              </a:rPr>
              <a:t>5</a:t>
            </a:r>
            <a:r>
              <a:rPr lang="en-US" altLang="tr-TR" smtClean="0">
                <a:solidFill>
                  <a:schemeClr val="accent1"/>
                </a:solidFill>
              </a:rPr>
              <a:t>. Reliability</a:t>
            </a:r>
          </a:p>
          <a:p>
            <a:pPr marL="514350" indent="-514350">
              <a:buNone/>
            </a:pPr>
            <a:r>
              <a:rPr lang="tr-TR" altLang="tr-TR" smtClean="0">
                <a:solidFill>
                  <a:schemeClr val="accent1"/>
                </a:solidFill>
              </a:rPr>
              <a:t>6</a:t>
            </a:r>
            <a:r>
              <a:rPr lang="en-US" altLang="tr-TR" smtClean="0">
                <a:solidFill>
                  <a:schemeClr val="accent1"/>
                </a:solidFill>
              </a:rPr>
              <a:t>. Validity</a:t>
            </a:r>
          </a:p>
          <a:p>
            <a:pPr marL="514350" indent="-514350">
              <a:buNone/>
            </a:pPr>
            <a:r>
              <a:rPr lang="tr-TR" altLang="tr-TR" smtClean="0">
                <a:solidFill>
                  <a:schemeClr val="accent1"/>
                </a:solidFill>
              </a:rPr>
              <a:t> 7. </a:t>
            </a:r>
            <a:r>
              <a:rPr lang="en-US" altLang="tr-TR" smtClean="0">
                <a:solidFill>
                  <a:schemeClr val="accent1"/>
                </a:solidFill>
              </a:rPr>
              <a:t>specificity and sensitivity (sensitivity)</a:t>
            </a:r>
            <a:endParaRPr lang="tr-TR" altLang="tr-TR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endParaRPr lang="en-US" altLang="tr-TR" smtClean="0">
              <a:solidFill>
                <a:srgbClr val="C00000"/>
              </a:solidFill>
            </a:endParaRPr>
          </a:p>
        </p:txBody>
      </p:sp>
      <p:sp>
        <p:nvSpPr>
          <p:cNvPr id="3482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057387-8103-4F12-A8D2-0C6CBDFA8E9A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91268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2400" b="1">
                <a:solidFill>
                  <a:schemeClr val="accent1"/>
                </a:solidFill>
              </a:rPr>
              <a:t>Possible consequences of a diagnostic procedure</a:t>
            </a:r>
          </a:p>
        </p:txBody>
      </p:sp>
      <p:sp>
        <p:nvSpPr>
          <p:cNvPr id="3584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A70EDC-47CB-4A90-82BD-987FEC0E0386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1825625" y="1527176"/>
          <a:ext cx="8504238" cy="3600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63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578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5163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Test result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          </a:t>
                      </a:r>
                      <a:r>
                        <a:rPr lang="en-US" sz="1800" dirty="0" smtClean="0"/>
                        <a:t>Real situation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145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diseased</a:t>
                      </a:r>
                      <a:r>
                        <a:rPr lang="tr-TR" sz="1800" dirty="0" smtClean="0"/>
                        <a:t>                   Not </a:t>
                      </a:r>
                      <a:r>
                        <a:rPr lang="tr-TR" sz="1800" dirty="0" err="1" smtClean="0"/>
                        <a:t>diseased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1450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diseased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</a:t>
                      </a:r>
                      <a:r>
                        <a:rPr lang="tr-TR" sz="1800" baseline="0" dirty="0" smtClean="0"/>
                        <a:t>                             B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1450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Not </a:t>
                      </a:r>
                      <a:r>
                        <a:rPr lang="tr-TR" sz="1800" dirty="0" err="1" smtClean="0"/>
                        <a:t>diseased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C                              D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1446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Sensitivite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en-US" sz="1800" baseline="0" dirty="0" smtClean="0"/>
                        <a:t>= a/(a+c)</a:t>
                      </a:r>
                    </a:p>
                    <a:p>
                      <a:r>
                        <a:rPr lang="en-US" sz="1800" baseline="0" dirty="0" smtClean="0"/>
                        <a:t>Spesifite    = d/(b+d)</a:t>
                      </a:r>
                    </a:p>
                    <a:p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5219700" y="3467100"/>
            <a:ext cx="144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877090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b="1">
                <a:solidFill>
                  <a:schemeClr val="accent1"/>
                </a:solidFill>
              </a:rPr>
              <a:t>Quality of data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3686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678FA4-3AA7-4C36-82E6-E6AD9F3A6DCA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36868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chemeClr val="accent1"/>
                </a:solidFill>
              </a:rPr>
              <a:t>8. </a:t>
            </a:r>
            <a:r>
              <a:rPr lang="tr-TR" altLang="tr-TR" smtClean="0">
                <a:solidFill>
                  <a:srgbClr val="C00000"/>
                </a:solidFill>
              </a:rPr>
              <a:t>deviations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   ** reasons for deviation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Misaligned deviations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Personal deviations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Measurement deviations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Selective deviations</a:t>
            </a:r>
            <a:endParaRPr lang="en-US" altLang="tr-TR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37306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b="1">
                <a:solidFill>
                  <a:schemeClr val="accent1"/>
                </a:solidFill>
              </a:rPr>
              <a:t>Encoding of data</a:t>
            </a:r>
            <a:endParaRPr lang="en-US" altLang="tr-TR" sz="3200" b="1">
              <a:solidFill>
                <a:schemeClr val="accent1"/>
              </a:solidFill>
            </a:endParaRPr>
          </a:p>
        </p:txBody>
      </p:sp>
      <p:sp>
        <p:nvSpPr>
          <p:cNvPr id="3789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E9DD7D-ACEB-4694-8D69-D9D53971D05F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37892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tr-TR" smtClean="0">
                <a:solidFill>
                  <a:srgbClr val="C00000"/>
                </a:solidFill>
              </a:rPr>
              <a:t>The underlying data or information in epidemiological studies can also be expressed in words or numbers, as well as in coding.</a:t>
            </a:r>
          </a:p>
          <a:p>
            <a:pPr eaLnBrk="1" hangingPunct="1"/>
            <a:endParaRPr lang="en-US" altLang="tr-TR" smtClean="0">
              <a:solidFill>
                <a:srgbClr val="C00000"/>
              </a:solidFill>
            </a:endParaRPr>
          </a:p>
          <a:p>
            <a:pPr eaLnBrk="1" hangingPunct="1"/>
            <a:r>
              <a:rPr lang="en-US" altLang="tr-TR" smtClean="0">
                <a:solidFill>
                  <a:srgbClr val="C00000"/>
                </a:solidFill>
              </a:rPr>
              <a:t>Coding is the abbreviated form of words or numbers.</a:t>
            </a:r>
          </a:p>
          <a:p>
            <a:pPr eaLnBrk="1" hangingPunct="1"/>
            <a:endParaRPr lang="en-US" altLang="tr-TR" smtClean="0">
              <a:solidFill>
                <a:srgbClr val="C00000"/>
              </a:solidFill>
            </a:endParaRPr>
          </a:p>
          <a:p>
            <a:pPr eaLnBrk="1" hangingPunct="1"/>
            <a:r>
              <a:rPr lang="en-US" altLang="tr-TR" smtClean="0">
                <a:solidFill>
                  <a:srgbClr val="C00000"/>
                </a:solidFill>
              </a:rPr>
              <a:t>Coding can be done with letters (alpha codes), numbers (numeric codes), both (alphanumeric codes) or symbols.</a:t>
            </a:r>
          </a:p>
        </p:txBody>
      </p:sp>
    </p:spTree>
    <p:extLst>
      <p:ext uri="{BB962C8B-B14F-4D97-AF65-F5344CB8AC3E}">
        <p14:creationId xmlns:p14="http://schemas.microsoft.com/office/powerpoint/2010/main" val="131878896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b="1">
                <a:solidFill>
                  <a:schemeClr val="accent1"/>
                </a:solidFill>
              </a:rPr>
              <a:t>CODE STRUCTURE</a:t>
            </a:r>
            <a:endParaRPr lang="en-US" altLang="tr-TR" sz="3200" b="1">
              <a:solidFill>
                <a:schemeClr val="accent1"/>
              </a:solidFill>
            </a:endParaRPr>
          </a:p>
        </p:txBody>
      </p:sp>
      <p:sp>
        <p:nvSpPr>
          <p:cNvPr id="3891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21734A-D4D7-4B6F-AEA8-661022ACCEAE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38916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 </a:t>
            </a:r>
            <a:r>
              <a:rPr lang="en-US" altLang="tr-TR" smtClean="0">
                <a:solidFill>
                  <a:srgbClr val="C00000"/>
                </a:solidFill>
              </a:rPr>
              <a:t>Animals can be divided into two groups.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The first one is permanent, such as species, race, date of birth, and gender. These remain unchanged for life. The second group includes features that remain unchanged throughout their life.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417738346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Geniş ekran</PresentationFormat>
  <Paragraphs>78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Wingdings 2</vt:lpstr>
      <vt:lpstr>Office Teması</vt:lpstr>
      <vt:lpstr>Various ways of disease classification</vt:lpstr>
      <vt:lpstr>Quality of data</vt:lpstr>
      <vt:lpstr>Possible consequences of a diagnostic procedure</vt:lpstr>
      <vt:lpstr>Quality of data</vt:lpstr>
      <vt:lpstr>Encoding of data</vt:lpstr>
      <vt:lpstr>CODE STRUCTURE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Various ways of disease classification</dc:title>
  <dc:creator>Inci Basak Kaya</dc:creator>
  <cp:lastModifiedBy>Inci Basak Kaya</cp:lastModifiedBy>
  <cp:revision>1</cp:revision>
  <dcterms:created xsi:type="dcterms:W3CDTF">2018-02-16T11:00:05Z</dcterms:created>
  <dcterms:modified xsi:type="dcterms:W3CDTF">2018-02-16T11:00:20Z</dcterms:modified>
</cp:coreProperties>
</file>