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B19A2-E24F-4D53-B90D-52496471EBC4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7C4CA3-D9E2-49C5-9A99-FFEAE9AD4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31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339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4339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D58B73-2A0D-4BC5-8CFD-51FE9424608A}" type="slidenum">
              <a:rPr lang="tr-TR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64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646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4646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6547EB-D35F-400A-9636-6C5CDD4A1906}" type="slidenum">
              <a:rPr lang="tr-TR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756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851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4851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53CF3E7-C83F-4B3B-B47D-235FC3DA7ED0}" type="slidenum">
              <a:rPr lang="tr-TR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494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158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158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ADDDCF-0082-481E-98A2-3B25DB529280}" type="slidenum">
              <a:rPr lang="tr-TR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447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875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875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2686E2-FFA1-40CB-A814-233609A11EE8}" type="slidenum">
              <a:rPr lang="tr-TR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tr-TR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860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F8AC-D82E-4CF4-8EA4-EEF578C901E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03C8-5723-4336-B316-8222E594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96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F8AC-D82E-4CF4-8EA4-EEF578C901E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03C8-5723-4336-B316-8222E594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01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F8AC-D82E-4CF4-8EA4-EEF578C901E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03C8-5723-4336-B316-8222E594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87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F8AC-D82E-4CF4-8EA4-EEF578C901E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03C8-5723-4336-B316-8222E594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85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F8AC-D82E-4CF4-8EA4-EEF578C901E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03C8-5723-4336-B316-8222E594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01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F8AC-D82E-4CF4-8EA4-EEF578C901E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03C8-5723-4336-B316-8222E594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31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F8AC-D82E-4CF4-8EA4-EEF578C901E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03C8-5723-4336-B316-8222E594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8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F8AC-D82E-4CF4-8EA4-EEF578C901E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03C8-5723-4336-B316-8222E594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97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F8AC-D82E-4CF4-8EA4-EEF578C901E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03C8-5723-4336-B316-8222E594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7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F8AC-D82E-4CF4-8EA4-EEF578C901E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03C8-5723-4336-B316-8222E594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5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F8AC-D82E-4CF4-8EA4-EEF578C901E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A03C8-5723-4336-B316-8222E594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3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4F8AC-D82E-4CF4-8EA4-EEF578C901E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A03C8-5723-4336-B316-8222E59411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4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defTabSz="457207">
              <a:defRPr/>
            </a:pPr>
            <a:r>
              <a:rPr lang="tr-TR" sz="4100" b="1">
                <a:latin typeface="Arial" charset="0"/>
              </a:rPr>
              <a:t>TAVUĞUN BİYOLOJİK YAPISI</a:t>
            </a:r>
          </a:p>
        </p:txBody>
      </p:sp>
      <p:sp>
        <p:nvSpPr>
          <p:cNvPr id="116739" name="Rectangle 3"/>
          <p:cNvSpPr>
            <a:spLocks noGrp="1"/>
          </p:cNvSpPr>
          <p:nvPr>
            <p:ph type="body" idx="4294967295"/>
          </p:nvPr>
        </p:nvSpPr>
        <p:spPr>
          <a:xfrm>
            <a:off x="1524000" y="1600201"/>
            <a:ext cx="8229600" cy="4530725"/>
          </a:xfrm>
        </p:spPr>
        <p:txBody>
          <a:bodyPr rtlCol="0">
            <a:normAutofit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1782098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45568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İnsanlardaki renk görmeden sorumlu koni hücre ile ilişkili sadece üç pigmente karşılık, kanatlıların dört adet fotoreaktif pigmentleri bulunmaktadır. </a:t>
            </a:r>
            <a:endParaRPr lang="tr-TR" altLang="en-US" smtClean="0"/>
          </a:p>
          <a:p>
            <a:r>
              <a:rPr lang="de-DE" altLang="en-US" smtClean="0"/>
              <a:t>Koniler; mavi (450 nm), yeşil (550 nm) kırmızı (700 nm) ve eflatun (415 nm) ışıkları görmek için üst düzey duyarlılık ile bazı UV ışıkları görmeyi sağlar. </a:t>
            </a:r>
            <a:endParaRPr lang="tr-TR" altLang="en-US" smtClean="0"/>
          </a:p>
          <a:p>
            <a:r>
              <a:rPr lang="de-DE" altLang="en-US" smtClean="0"/>
              <a:t>İnsanın aksine, kanatlılar insanların görme spektrumunun hemen altında kalan UV-A ışınlarını da görebilmektedir. </a:t>
            </a:r>
            <a:endParaRPr lang="tr-TR" altLang="en-US" smtClean="0"/>
          </a:p>
          <a:p>
            <a:r>
              <a:rPr lang="de-DE" altLang="en-US" smtClean="0"/>
              <a:t>Bu sayede, kümes hayvanları ışıkları insanlardan farklı biçimde algılamakta ve bazı ışık kaynaklarını daha parlak görmektedir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6626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İçerik Yer Tutucusu 2"/>
          <p:cNvSpPr>
            <a:spLocks noGrp="1"/>
          </p:cNvSpPr>
          <p:nvPr>
            <p:ph idx="1"/>
          </p:nvPr>
        </p:nvSpPr>
        <p:spPr>
          <a:xfrm>
            <a:off x="2351088" y="1196976"/>
            <a:ext cx="6913562" cy="5051425"/>
          </a:xfrm>
        </p:spPr>
        <p:txBody>
          <a:bodyPr/>
          <a:lstStyle/>
          <a:p>
            <a:pPr algn="just"/>
            <a:r>
              <a:rPr lang="de-DE" altLang="en-US" smtClean="0"/>
              <a:t>̇</a:t>
            </a:r>
            <a:r>
              <a:rPr lang="tr-TR" altLang="en-US" smtClean="0"/>
              <a:t>İ</a:t>
            </a:r>
            <a:r>
              <a:rPr lang="de-DE" altLang="en-US" smtClean="0"/>
              <a:t>nsan gözü elektromanyetik dalgaların tanımlanmasında kullanılan ve elektromanyetik tayf olarak adlandırılan skala üzerinde 400-700 nm dalga boyları arasında kalan, çok dar bir bölgeyi algılayabilmektedir</a:t>
            </a:r>
            <a:endParaRPr lang="tr-TR" altLang="en-US" smtClean="0"/>
          </a:p>
          <a:p>
            <a:pPr algn="just"/>
            <a:r>
              <a:rPr lang="de-DE" altLang="en-US" smtClean="0"/>
              <a:t>Buna karşın, kanatlıların insanlardan farklı olarak 320 nm’ye kadar olan dalga boylarını da algılayabildiği bildirmiştir</a:t>
            </a:r>
            <a:r>
              <a:rPr lang="tr-TR" altLang="en-US" smtClean="0"/>
              <a:t>.</a:t>
            </a:r>
          </a:p>
          <a:p>
            <a:pPr algn="just"/>
            <a:r>
              <a:rPr lang="de-DE" altLang="en-US" smtClean="0"/>
              <a:t>İnsan gözünün en duyarlı olduğu dalga boyu 555 nm iken tavuk gözünün ise 562 nm’dir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40777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defTabSz="457207">
              <a:defRPr/>
            </a:pPr>
            <a:r>
              <a:rPr lang="tr-TR" sz="4100" b="1">
                <a:latin typeface="Arial" charset="0"/>
              </a:rPr>
              <a:t>Solunum sistemi</a:t>
            </a:r>
          </a:p>
        </p:txBody>
      </p:sp>
      <p:sp>
        <p:nvSpPr>
          <p:cNvPr id="457731" name="Rectangle 3"/>
          <p:cNvSpPr>
            <a:spLocks noGrp="1"/>
          </p:cNvSpPr>
          <p:nvPr>
            <p:ph type="body" idx="4294967295"/>
          </p:nvPr>
        </p:nvSpPr>
        <p:spPr>
          <a:xfrm>
            <a:off x="1524000" y="1600201"/>
            <a:ext cx="8229600" cy="4530725"/>
          </a:xfrm>
        </p:spPr>
        <p:txBody>
          <a:bodyPr/>
          <a:lstStyle/>
          <a:p>
            <a:pPr eaLnBrk="1" hangingPunct="1"/>
            <a:r>
              <a:rPr lang="tr-TR" altLang="en-US" smtClean="0"/>
              <a:t>Burun delikleri</a:t>
            </a:r>
          </a:p>
          <a:p>
            <a:pPr eaLnBrk="1" hangingPunct="1"/>
            <a:r>
              <a:rPr lang="tr-TR" altLang="en-US" smtClean="0"/>
              <a:t>Burun boşlukları</a:t>
            </a:r>
          </a:p>
          <a:p>
            <a:pPr eaLnBrk="1" hangingPunct="1"/>
            <a:r>
              <a:rPr lang="tr-TR" altLang="en-US" smtClean="0"/>
              <a:t>Gırtlak</a:t>
            </a:r>
          </a:p>
          <a:p>
            <a:pPr eaLnBrk="1" hangingPunct="1"/>
            <a:r>
              <a:rPr lang="tr-TR" altLang="en-US" smtClean="0"/>
              <a:t>Nefes borusu</a:t>
            </a:r>
          </a:p>
          <a:p>
            <a:pPr eaLnBrk="1" hangingPunct="1"/>
            <a:r>
              <a:rPr lang="tr-TR" altLang="en-US" smtClean="0"/>
              <a:t>Bronşlar</a:t>
            </a:r>
          </a:p>
          <a:p>
            <a:pPr eaLnBrk="1" hangingPunct="1"/>
            <a:r>
              <a:rPr lang="tr-TR" altLang="en-US" smtClean="0"/>
              <a:t>Akciğerler</a:t>
            </a:r>
          </a:p>
          <a:p>
            <a:pPr eaLnBrk="1" hangingPunct="1"/>
            <a:r>
              <a:rPr lang="tr-TR" altLang="en-US" smtClean="0"/>
              <a:t>Hava keseleri (Dördü çift, birisi tek, 9 adet)</a:t>
            </a:r>
          </a:p>
          <a:p>
            <a:pPr eaLnBrk="1" hangingPunct="1"/>
            <a:r>
              <a:rPr lang="tr-TR" altLang="en-US" smtClean="0"/>
              <a:t>Ve içi hava dolu bazı kemiklerden oluşur</a:t>
            </a:r>
          </a:p>
        </p:txBody>
      </p:sp>
    </p:spTree>
    <p:extLst>
      <p:ext uri="{BB962C8B-B14F-4D97-AF65-F5344CB8AC3E}">
        <p14:creationId xmlns:p14="http://schemas.microsoft.com/office/powerpoint/2010/main" val="3149333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Tavuğun dış yapısı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Tavuğun vücudu tüylerle, deri ve bacakları ise pullarla kaplıdır.</a:t>
            </a:r>
          </a:p>
          <a:p>
            <a:pPr eaLnBrk="1" hangingPunct="1"/>
            <a:r>
              <a:rPr lang="tr-TR" altLang="en-US" smtClean="0"/>
              <a:t>Irklara göre değişik ibik tipleri bulunmaktadır. </a:t>
            </a:r>
          </a:p>
          <a:p>
            <a:pPr eaLnBrk="1" hangingPunct="1"/>
            <a:r>
              <a:rPr lang="tr-TR" altLang="en-US" smtClean="0"/>
              <a:t>En yaygın olanı balta, gül ve bezelye ibiktir</a:t>
            </a:r>
          </a:p>
        </p:txBody>
      </p:sp>
    </p:spTree>
    <p:extLst>
      <p:ext uri="{BB962C8B-B14F-4D97-AF65-F5344CB8AC3E}">
        <p14:creationId xmlns:p14="http://schemas.microsoft.com/office/powerpoint/2010/main" val="1391136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defTabSz="457207">
              <a:defRPr/>
            </a:pPr>
            <a:r>
              <a:rPr lang="tr-TR" sz="4100" b="1"/>
              <a:t>Tavukta baş ve ibik çeşitleri</a:t>
            </a:r>
          </a:p>
        </p:txBody>
      </p:sp>
      <p:sp>
        <p:nvSpPr>
          <p:cNvPr id="445443" name="Text Box 12"/>
          <p:cNvSpPr txBox="1">
            <a:spLocks noChangeArrowheads="1"/>
          </p:cNvSpPr>
          <p:nvPr/>
        </p:nvSpPr>
        <p:spPr bwMode="auto">
          <a:xfrm>
            <a:off x="5808664" y="5229226"/>
            <a:ext cx="36718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D19BD0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D19BD0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D19BD0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D19BD0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D19BD0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D19BD0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D19BD0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D19BD0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D19BD0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5444" name="Text Box 13"/>
          <p:cNvSpPr txBox="1">
            <a:spLocks noChangeArrowheads="1"/>
          </p:cNvSpPr>
          <p:nvPr/>
        </p:nvSpPr>
        <p:spPr bwMode="auto">
          <a:xfrm>
            <a:off x="2927351" y="5157788"/>
            <a:ext cx="7129463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D19BD0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D19BD0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D19BD0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D19BD0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D19BD0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D19BD0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D19BD0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D19BD0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D19BD0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en-US" sz="1800" b="1">
                <a:solidFill>
                  <a:srgbClr val="FF3300"/>
                </a:solidFill>
                <a:latin typeface="Arial" panose="020B0604020202020204" pitchFamily="34" charset="0"/>
              </a:rPr>
              <a:t>Balta,</a:t>
            </a:r>
            <a:r>
              <a:rPr lang="tr-TR" altLang="en-US" sz="1800" b="1">
                <a:latin typeface="Arial" panose="020B0604020202020204" pitchFamily="34" charset="0"/>
              </a:rPr>
              <a:t>          gül,         </a:t>
            </a:r>
            <a:r>
              <a:rPr lang="tr-TR" altLang="en-US" sz="1800" b="1">
                <a:solidFill>
                  <a:srgbClr val="FF3300"/>
                </a:solidFill>
                <a:latin typeface="Arial" panose="020B0604020202020204" pitchFamily="34" charset="0"/>
              </a:rPr>
              <a:t>bezelye,</a:t>
            </a:r>
            <a:r>
              <a:rPr lang="tr-TR" altLang="en-US" sz="1800" b="1">
                <a:latin typeface="Arial" panose="020B0604020202020204" pitchFamily="34" charset="0"/>
              </a:rPr>
              <a:t>    yastık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en-US" sz="1800" b="1">
                <a:latin typeface="Arial" panose="020B0604020202020204" pitchFamily="34" charset="0"/>
              </a:rPr>
              <a:t>Düğün çiçeği,     </a:t>
            </a:r>
            <a:r>
              <a:rPr lang="tr-TR" altLang="en-US" sz="1800" b="1">
                <a:solidFill>
                  <a:srgbClr val="FF3300"/>
                </a:solidFill>
                <a:latin typeface="Arial" panose="020B0604020202020204" pitchFamily="34" charset="0"/>
              </a:rPr>
              <a:t> çilek</a:t>
            </a:r>
            <a:r>
              <a:rPr lang="tr-TR" altLang="en-US" sz="1800" b="1">
                <a:latin typeface="Arial" panose="020B0604020202020204" pitchFamily="34" charset="0"/>
              </a:rPr>
              <a:t>,           çatal ibik</a:t>
            </a:r>
            <a:r>
              <a:rPr lang="tr-TR" altLang="en-US" sz="1800">
                <a:latin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154143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defTabSz="457207">
              <a:defRPr/>
            </a:pPr>
            <a:r>
              <a:rPr lang="tr-TR" sz="4100" b="1">
                <a:latin typeface="Arial" charset="0"/>
              </a:rPr>
              <a:t>Tüyler</a:t>
            </a:r>
          </a:p>
        </p:txBody>
      </p:sp>
      <p:sp>
        <p:nvSpPr>
          <p:cNvPr id="118787" name="Rectangle 3"/>
          <p:cNvSpPr>
            <a:spLocks noGrp="1"/>
          </p:cNvSpPr>
          <p:nvPr>
            <p:ph type="body" idx="4294967295"/>
          </p:nvPr>
        </p:nvSpPr>
        <p:spPr>
          <a:xfrm>
            <a:off x="1524000" y="1600201"/>
            <a:ext cx="8229600" cy="4530725"/>
          </a:xfrm>
        </p:spPr>
        <p:txBody>
          <a:bodyPr rtlCol="0">
            <a:normAutofit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/>
              <a:t>Yaşa ve cinsiyete bağlı olarak </a:t>
            </a:r>
            <a:r>
              <a:rPr lang="tr-TR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 ın % 4.5 -5’ini oluşturur.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/>
              <a:t>Yaşlı hayvanlarda ve horozlarda tüy yüzdesi daha düşüktür.</a:t>
            </a:r>
          </a:p>
          <a:p>
            <a:pPr marL="342906" indent="-342906" algn="just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/>
              <a:t>Tüyler hayvanı dış etkiden korur vücut sıcaklığının korunmasına yardımcı olur.</a:t>
            </a:r>
          </a:p>
          <a:p>
            <a:pPr marL="342906" indent="-342906" algn="just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/>
              <a:t> Civcivler 4-5 haftalık yaşta tam olarak tüylenmiş olur. 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400057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Kanatlıların iskelet yapısı</a:t>
            </a:r>
          </a:p>
        </p:txBody>
      </p:sp>
      <p:sp>
        <p:nvSpPr>
          <p:cNvPr id="93901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0"/>
            <a:ext cx="8218488" cy="4997450"/>
          </a:xfrm>
        </p:spPr>
        <p:txBody>
          <a:bodyPr rtlCol="0">
            <a:normAutofit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 dirty="0"/>
              <a:t>Yürürken hızlı gitmelerine ve uçma kabiliyetlerine uygundur.</a:t>
            </a:r>
          </a:p>
          <a:p>
            <a:pPr marL="342906" indent="-342906" algn="just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tr-TR" altLang="en-US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Hem kuvvetli hem de hafif olan kanatlıların iskeletinde görülen en önemli farklılık;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 dirty="0"/>
              <a:t>Daha az kemik oranı,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 dirty="0"/>
              <a:t>Çok sayıda kaynaşmış kemik olması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 dirty="0"/>
              <a:t>Kemiklerin mineral madde içeriğinin fazla olması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 dirty="0"/>
              <a:t>İçi ilik yerine hava dolu kemiklerin olmasıdır.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 dirty="0"/>
              <a:t>Bazı kemiklerde değişen miktarlarda yumuşak süngerimsi </a:t>
            </a:r>
            <a:r>
              <a:rPr lang="tr-TR" altLang="en-US" dirty="0" err="1"/>
              <a:t>medulla</a:t>
            </a:r>
            <a:r>
              <a:rPr lang="tr-TR" altLang="en-US" dirty="0"/>
              <a:t> tabakası bulunmaktadır. </a:t>
            </a:r>
          </a:p>
        </p:txBody>
      </p:sp>
    </p:spTree>
    <p:extLst>
      <p:ext uri="{BB962C8B-B14F-4D97-AF65-F5344CB8AC3E}">
        <p14:creationId xmlns:p14="http://schemas.microsoft.com/office/powerpoint/2010/main" val="2655568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defTabSz="457207">
              <a:defRPr/>
            </a:pPr>
            <a:r>
              <a:rPr lang="tr-TR" sz="4100" b="1">
                <a:latin typeface="Arial" charset="0"/>
              </a:rPr>
              <a:t>Sindirim Sistemi;</a:t>
            </a:r>
          </a:p>
        </p:txBody>
      </p:sp>
      <p:sp>
        <p:nvSpPr>
          <p:cNvPr id="120835" name="Rectangle 3"/>
          <p:cNvSpPr>
            <a:spLocks noGrp="1"/>
          </p:cNvSpPr>
          <p:nvPr>
            <p:ph type="body" idx="4294967295"/>
          </p:nvPr>
        </p:nvSpPr>
        <p:spPr>
          <a:xfrm>
            <a:off x="1524000" y="1600201"/>
            <a:ext cx="8229600" cy="4530725"/>
          </a:xfrm>
        </p:spPr>
        <p:txBody>
          <a:bodyPr rtlCol="0">
            <a:normAutofit/>
          </a:bodyPr>
          <a:lstStyle/>
          <a:p>
            <a:pPr marL="342906" indent="-342906" algn="just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tr-TR" altLang="en-US" dirty="0"/>
              <a:t>Kanatlı hayvanların sindirim sistemi memelilerinkinden farklıdır; 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tr-TR" altLang="en-US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6" indent="-342906" algn="just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tr-TR" altLang="en-US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Gaga, ağız, yemek borusu, kursak, </a:t>
            </a:r>
            <a:r>
              <a:rPr lang="tr-TR" altLang="en-US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bezel</a:t>
            </a:r>
            <a:r>
              <a:rPr lang="tr-TR" altLang="en-US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mide, taşlık, ince bağırsak, kalın bağırsak ve </a:t>
            </a:r>
            <a:r>
              <a:rPr lang="tr-TR" altLang="en-US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kloakadır</a:t>
            </a:r>
            <a:r>
              <a:rPr lang="tr-TR" altLang="en-US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</a:p>
          <a:p>
            <a:pPr marL="342906" indent="-342906" algn="just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tr-TR" altLang="en-US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106260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98406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Az sayıda</a:t>
            </a:r>
            <a:r>
              <a:rPr lang="tr-TR" altLang="en-US"/>
              <a:t> tükürük bezi ve tad alma merkezi vardır.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/>
              <a:t>Tad alma duyuları az gelişmiştir. 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/>
              <a:t>Damakta bulunan yarık ağız boşluğunda negatif basınç oluşturamadığından tavuklar su içerken başlarını yukarı kaldırırlar. 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/>
              <a:t>Tükürükte az miktarda amilaz vardır ama yem hızla yutulduğundan ağızda sindirim gerçekleşmez.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tr-TR" altLang="en-US"/>
              <a:t>Tükürük hafif asit karakterde pH’sı 6.75’dir</a:t>
            </a:r>
          </a:p>
          <a:p>
            <a:pPr marL="342906" indent="-342906" defTabSz="457207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534464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en-US" sz="3200" b="1"/>
              <a:t>KANATLILARDA GÖZÜN YAPISI VE İNSANLARDAN FARKI </a:t>
            </a:r>
            <a:endParaRPr lang="en-US" altLang="en-US" sz="3200"/>
          </a:p>
        </p:txBody>
      </p:sp>
      <p:sp>
        <p:nvSpPr>
          <p:cNvPr id="453635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de-DE" altLang="en-US" smtClean="0"/>
              <a:t>Kanatlıların en gelişmiş duygu organları gözleridir. </a:t>
            </a:r>
            <a:endParaRPr lang="tr-TR" altLang="en-US" smtClean="0"/>
          </a:p>
          <a:p>
            <a:pPr algn="just"/>
            <a:r>
              <a:rPr lang="en-US" altLang="en-US" smtClean="0"/>
              <a:t>Kanatlılar insanlarla kıyaslandığında geniş renk tayfı ve titreşimsiz görme hassasiyetleri, görme uyumu ve keskinliği gibi en önemli dört görsel yetenekleri bulunmaktadır</a:t>
            </a:r>
            <a:endParaRPr lang="tr-TR" altLang="en-US" smtClean="0"/>
          </a:p>
          <a:p>
            <a:pPr algn="just"/>
            <a:r>
              <a:rPr lang="de-DE" altLang="en-US" smtClean="0"/>
              <a:t>Görme, kanatlıların çevreden yaptıkları algılamanın </a:t>
            </a:r>
            <a:r>
              <a:rPr lang="en-US" altLang="en-US" smtClean="0"/>
              <a:t>%</a:t>
            </a:r>
            <a:r>
              <a:rPr lang="de-DE" altLang="en-US" smtClean="0"/>
              <a:t>70 kadarını oluşturmaktadır ve oransal olarak gözlerin ağırlığı beyinden daha fazladır. </a:t>
            </a:r>
            <a:endParaRPr lang="tr-TR" altLang="en-US" smtClean="0"/>
          </a:p>
          <a:p>
            <a:pPr algn="just"/>
            <a:r>
              <a:rPr lang="de-DE" altLang="en-US" smtClean="0"/>
              <a:t>Gözler kafanın iki yanında konumlanması ile kanatlılara küçük merkezi binoküler açı sağlayarak ve geniş bir alan görünümü vermektedir </a:t>
            </a:r>
            <a:r>
              <a:rPr lang="tr-TR" altLang="en-US" smtClean="0"/>
              <a:t>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3125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İçerik Yer Tutucusu 2"/>
          <p:cNvSpPr>
            <a:spLocks noGrp="1"/>
          </p:cNvSpPr>
          <p:nvPr>
            <p:ph idx="1"/>
          </p:nvPr>
        </p:nvSpPr>
        <p:spPr>
          <a:xfrm>
            <a:off x="2351088" y="765176"/>
            <a:ext cx="7129462" cy="5483225"/>
          </a:xfrm>
        </p:spPr>
        <p:txBody>
          <a:bodyPr>
            <a:normAutofit fontScale="92500"/>
          </a:bodyPr>
          <a:lstStyle/>
          <a:p>
            <a:pPr algn="just"/>
            <a:r>
              <a:rPr lang="tr-TR" altLang="en-US" smtClean="0"/>
              <a:t>Kanatlı ve insanlar arasındaki bir diğer önemli fark da, kanatlılar ışığı gözün (retinal fotoreseptörler) yanı sıra, kafatasında bulunan ışığa duyarlı hücreler aracılığıyla da (ekstra retinal fotoreseptörler) algılayabilmektedir. </a:t>
            </a:r>
          </a:p>
          <a:p>
            <a:pPr algn="just"/>
            <a:r>
              <a:rPr lang="tr-TR" altLang="en-US" smtClean="0"/>
              <a:t>Retinada iki tür fotoreseptör bulunmaktadır, bunlar; Koniler (cones) ve çubuklar (rods)’dır.</a:t>
            </a:r>
            <a:r>
              <a:rPr lang="en-US" altLang="en-US" smtClean="0"/>
              <a:t> </a:t>
            </a:r>
            <a:endParaRPr lang="tr-TR" altLang="en-US" smtClean="0"/>
          </a:p>
          <a:p>
            <a:pPr algn="just"/>
            <a:r>
              <a:rPr lang="en-US" altLang="en-US" smtClean="0"/>
              <a:t>İnsanlarda bulunan iki (çubuklar ve koniler) tip fotoreseptöre karşılık, kanatlılarda aktif olarak görev yapan </a:t>
            </a:r>
            <a:r>
              <a:rPr lang="en-US" altLang="en-US" b="1" smtClean="0"/>
              <a:t>üç tip fotoreseptörlere </a:t>
            </a:r>
            <a:r>
              <a:rPr lang="en-US" altLang="en-US" smtClean="0"/>
              <a:t>sahiptirler. </a:t>
            </a:r>
            <a:endParaRPr lang="tr-TR" altLang="en-US" smtClean="0"/>
          </a:p>
          <a:p>
            <a:pPr algn="just"/>
            <a:r>
              <a:rPr lang="tr-TR" altLang="en-US" smtClean="0"/>
              <a:t>F</a:t>
            </a:r>
            <a:r>
              <a:rPr lang="en-US" altLang="en-US" smtClean="0"/>
              <a:t>akat bunların işlevi tam olarak açıklanamamıştır. </a:t>
            </a:r>
            <a:endParaRPr lang="tr-TR" altLang="en-US" smtClean="0"/>
          </a:p>
          <a:p>
            <a:pPr algn="just"/>
            <a:r>
              <a:rPr lang="en-US" altLang="en-US" smtClean="0"/>
              <a:t>Ayrıca, koni hücre tiplerinin oranları da retina yüzeyinde değişiklik göstermektedir. 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83846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621</Words>
  <Application>Microsoft Office PowerPoint</Application>
  <PresentationFormat>Geniş ekran</PresentationFormat>
  <Paragraphs>61</Paragraphs>
  <Slides>12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 3</vt:lpstr>
      <vt:lpstr>Office Teması</vt:lpstr>
      <vt:lpstr>TAVUĞUN BİYOLOJİK YAPISI</vt:lpstr>
      <vt:lpstr>Tavuğun dış yapısı</vt:lpstr>
      <vt:lpstr>Tavukta baş ve ibik çeşitleri</vt:lpstr>
      <vt:lpstr>Tüyler</vt:lpstr>
      <vt:lpstr>Kanatlıların iskelet yapısı</vt:lpstr>
      <vt:lpstr>Sindirim Sistemi;</vt:lpstr>
      <vt:lpstr>PowerPoint Sunusu</vt:lpstr>
      <vt:lpstr>KANATLILARDA GÖZÜN YAPISI VE İNSANLARDAN FARKI </vt:lpstr>
      <vt:lpstr>PowerPoint Sunusu</vt:lpstr>
      <vt:lpstr>PowerPoint Sunusu</vt:lpstr>
      <vt:lpstr>PowerPoint Sunusu</vt:lpstr>
      <vt:lpstr>Solunum sistemi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TAVUĞUN BİYOLOJİK YAPISI</dc:title>
  <dc:creator>user</dc:creator>
  <cp:lastModifiedBy>user</cp:lastModifiedBy>
  <cp:revision>1</cp:revision>
  <dcterms:created xsi:type="dcterms:W3CDTF">2017-11-15T08:11:02Z</dcterms:created>
  <dcterms:modified xsi:type="dcterms:W3CDTF">2017-11-15T08:11:23Z</dcterms:modified>
</cp:coreProperties>
</file>