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31"/>
  </p:notesMasterIdLst>
  <p:sldIdLst>
    <p:sldId id="257" r:id="rId2"/>
    <p:sldId id="262" r:id="rId3"/>
    <p:sldId id="260" r:id="rId4"/>
    <p:sldId id="261" r:id="rId5"/>
    <p:sldId id="293" r:id="rId6"/>
    <p:sldId id="256" r:id="rId7"/>
    <p:sldId id="259" r:id="rId8"/>
    <p:sldId id="263" r:id="rId9"/>
    <p:sldId id="291" r:id="rId10"/>
    <p:sldId id="265" r:id="rId11"/>
    <p:sldId id="266" r:id="rId12"/>
    <p:sldId id="268" r:id="rId13"/>
    <p:sldId id="271" r:id="rId14"/>
    <p:sldId id="272" r:id="rId15"/>
    <p:sldId id="273" r:id="rId16"/>
    <p:sldId id="274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86" r:id="rId25"/>
    <p:sldId id="288" r:id="rId26"/>
    <p:sldId id="289" r:id="rId27"/>
    <p:sldId id="287" r:id="rId28"/>
    <p:sldId id="292" r:id="rId29"/>
    <p:sldId id="258" r:id="rId30"/>
  </p:sldIdLst>
  <p:sldSz cx="1080135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94660"/>
  </p:normalViewPr>
  <p:slideViewPr>
    <p:cSldViewPr>
      <p:cViewPr>
        <p:scale>
          <a:sx n="46" d="100"/>
          <a:sy n="46" d="100"/>
        </p:scale>
        <p:origin x="-876" y="-84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5394C-4716-4321-8541-33950C788FDD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734A8-1B36-4063-A05F-DAD6A6F8A9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99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734A8-1B36-4063-A05F-DAD6A6F8A90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913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876F-56CF-4118-9ADC-5133E7AC6F8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813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080135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8013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920" y="5052546"/>
            <a:ext cx="6658718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768" y="3132290"/>
            <a:ext cx="8475883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50281" y="731519"/>
            <a:ext cx="7560945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2877" y="376518"/>
            <a:ext cx="2430304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6609" y="731520"/>
            <a:ext cx="5704595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50169" y="731520"/>
            <a:ext cx="7560945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08013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8013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712" y="2172648"/>
            <a:ext cx="7048124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005" y="4607511"/>
            <a:ext cx="7052646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50168" y="731519"/>
            <a:ext cx="395329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87086" y="731520"/>
            <a:ext cx="395329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31520"/>
            <a:ext cx="395329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6053" y="1400327"/>
            <a:ext cx="395329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9626" y="731520"/>
            <a:ext cx="395329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1399032"/>
            <a:ext cx="395329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182" y="2209801"/>
            <a:ext cx="429512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090" y="731520"/>
            <a:ext cx="474518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47" y="3497802"/>
            <a:ext cx="4002855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080135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80135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6300" y="1143000"/>
            <a:ext cx="4860608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7004" y="1010486"/>
            <a:ext cx="4363672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085" y="4464421"/>
            <a:ext cx="754055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080135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80135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080135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80135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8323" y="4372168"/>
            <a:ext cx="769290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169" y="732260"/>
            <a:ext cx="7560945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0911" y="6172201"/>
            <a:ext cx="2970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2D6D81-6C06-44D1-A562-59EF02A36168}" type="datetimeFigureOut">
              <a:rPr lang="tr-TR" smtClean="0"/>
              <a:t>20.12.2017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67" y="6172201"/>
            <a:ext cx="39604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00563" y="6172201"/>
            <a:ext cx="2160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A360F3-902E-43D2-8E15-BF688581CE6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anbul/edu/tr/mb/fieldGeo/sismoloji/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67" y="260648"/>
            <a:ext cx="3456384" cy="31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" y="3651548"/>
            <a:ext cx="108133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JEOFİZİK MÜHENDİSLİĞİ </a:t>
            </a:r>
            <a:r>
              <a:rPr lang="tr-TR" sz="2400" b="1" dirty="0" smtClean="0"/>
              <a:t>BÖLÜMÜ</a:t>
            </a:r>
          </a:p>
          <a:p>
            <a:pPr algn="ctr"/>
            <a:endParaRPr lang="tr-TR" sz="2400" b="1" dirty="0"/>
          </a:p>
          <a:p>
            <a:pPr algn="ctr"/>
            <a:r>
              <a:rPr lang="tr-TR" sz="2400" b="1" dirty="0" smtClean="0"/>
              <a:t>JFM40</a:t>
            </a:r>
            <a:r>
              <a:rPr lang="en-US" sz="2400" b="1" dirty="0" smtClean="0"/>
              <a:t>3</a:t>
            </a:r>
            <a:r>
              <a:rPr lang="en-US" sz="2400" b="1" dirty="0"/>
              <a:t> </a:t>
            </a:r>
            <a:r>
              <a:rPr lang="tr-TR" sz="2400" b="1" dirty="0" smtClean="0"/>
              <a:t>JEOFİZİK</a:t>
            </a:r>
            <a:r>
              <a:rPr lang="en-US" sz="2400" b="1" dirty="0" smtClean="0"/>
              <a:t>TE VER</a:t>
            </a:r>
            <a:r>
              <a:rPr lang="tr-TR" sz="2400" b="1" dirty="0" smtClean="0"/>
              <a:t>İ</a:t>
            </a:r>
            <a:r>
              <a:rPr lang="en-US" sz="2400" b="1" dirty="0" smtClean="0"/>
              <a:t> ANAL</a:t>
            </a:r>
            <a:r>
              <a:rPr lang="tr-TR" sz="2400" b="1" dirty="0" smtClean="0"/>
              <a:t>İ</a:t>
            </a:r>
            <a:r>
              <a:rPr lang="en-US" sz="2400" b="1" dirty="0" smtClean="0"/>
              <a:t>Z</a:t>
            </a:r>
            <a:r>
              <a:rPr lang="tr-TR" sz="2400" b="1" dirty="0" smtClean="0"/>
              <a:t>İ</a:t>
            </a:r>
            <a:r>
              <a:rPr lang="en-US" sz="2400" b="1" dirty="0" smtClean="0"/>
              <a:t> VE SUNUMU</a:t>
            </a:r>
            <a:r>
              <a:rPr lang="tr-TR" sz="2400" b="1" dirty="0" smtClean="0"/>
              <a:t> </a:t>
            </a:r>
          </a:p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Harun CANLI 11290112</a:t>
            </a:r>
          </a:p>
          <a:p>
            <a:pPr algn="ctr"/>
            <a:endParaRPr lang="tr-TR" sz="2400" b="1" dirty="0"/>
          </a:p>
          <a:p>
            <a:pPr algn="ctr"/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KONU</a:t>
            </a:r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tr-TR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b="1" dirty="0" smtClean="0"/>
              <a:t>R</a:t>
            </a:r>
            <a:r>
              <a:rPr lang="tr-TR" sz="2400" b="1" dirty="0" smtClean="0"/>
              <a:t>e</a:t>
            </a:r>
            <a:r>
              <a:rPr lang="en-US" sz="2400" b="1" dirty="0" smtClean="0"/>
              <a:t>M</a:t>
            </a:r>
            <a:r>
              <a:rPr lang="tr-TR" sz="2400" b="1" dirty="0"/>
              <a:t>i</a:t>
            </a:r>
            <a:r>
              <a:rPr lang="tr-TR" sz="2400" b="1" dirty="0" smtClean="0"/>
              <a:t> YÖNTEMİ (</a:t>
            </a:r>
            <a:r>
              <a:rPr lang="tr-TR" sz="2400" b="1" dirty="0" err="1" smtClean="0"/>
              <a:t>REfraction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Mİcrotremor</a:t>
            </a:r>
            <a:r>
              <a:rPr lang="tr-TR" sz="2400" b="1" dirty="0" smtClean="0"/>
              <a:t>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82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" y="0"/>
            <a:ext cx="9577139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Remi yönteminin dezavantajları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48147" y="1124744"/>
            <a:ext cx="9217024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Kırılma yönteminde sığ derinliklere(0-30 metre) ait hız bilgileri iyi bir </a:t>
            </a:r>
            <a:r>
              <a:rPr lang="tr-TR" sz="2400" dirty="0" err="1" smtClean="0"/>
              <a:t>ayrımlılıkta</a:t>
            </a:r>
            <a:r>
              <a:rPr lang="tr-TR" sz="2400" dirty="0" smtClean="0"/>
              <a:t> elde edilir.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Remi yönteminde ise 100 metreye kadar hız değişimi saptanabilir. Fakat 30 metreden sonra iyi </a:t>
            </a:r>
            <a:r>
              <a:rPr lang="tr-TR" sz="2400" dirty="0" err="1" smtClean="0"/>
              <a:t>ayrımlılıklar</a:t>
            </a:r>
            <a:r>
              <a:rPr lang="tr-TR" sz="2400" dirty="0" smtClean="0"/>
              <a:t> elde edemeyiz. Bulacağımız hız değerleri tam doğru olmayabilir.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Kırılma ile remi yöntemi birbirini tamamlayıcı özelliktedir. İki yöntemde de aynı serim düzeni kullanılabilir sığ ve derin hız bilgilerine ulaşılabilir.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72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368077" y="20782"/>
            <a:ext cx="9721215" cy="92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VERİ-İŞLEM ADIMLARI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10801350" cy="6237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Veri-işlem aşamasında ilk olarak </a:t>
            </a:r>
            <a:r>
              <a:rPr lang="en-US" dirty="0" smtClean="0"/>
              <a:t>(</a:t>
            </a:r>
            <a:r>
              <a:rPr lang="en-US" dirty="0" err="1" smtClean="0"/>
              <a:t>yavaslik</a:t>
            </a:r>
            <a:r>
              <a:rPr lang="en-US" dirty="0" smtClean="0"/>
              <a:t> –</a:t>
            </a:r>
            <a:r>
              <a:rPr lang="en-US" dirty="0" err="1" smtClean="0"/>
              <a:t>frekans</a:t>
            </a:r>
            <a:r>
              <a:rPr lang="en-US" dirty="0" smtClean="0"/>
              <a:t>)</a:t>
            </a:r>
            <a:r>
              <a:rPr lang="tr-TR" i="1" dirty="0" smtClean="0"/>
              <a:t>τ</a:t>
            </a:r>
            <a:r>
              <a:rPr lang="tr-TR" dirty="0" smtClean="0"/>
              <a:t>–p ve </a:t>
            </a:r>
            <a:r>
              <a:rPr lang="tr-TR" dirty="0" err="1" smtClean="0"/>
              <a:t>Fourier</a:t>
            </a:r>
            <a:r>
              <a:rPr lang="tr-TR" dirty="0" smtClean="0"/>
              <a:t> dönüşümleri kullanılarak</a:t>
            </a:r>
            <a:r>
              <a:rPr lang="en-US" dirty="0" smtClean="0"/>
              <a:t> </a:t>
            </a:r>
            <a:r>
              <a:rPr lang="tr-TR" dirty="0" smtClean="0"/>
              <a:t>frekans bağımlı faz hızı eğrisi elde edilir.</a:t>
            </a:r>
            <a:endParaRPr lang="en-US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Düşey eksen frekans, yatay eksen faz hızı olan ve</a:t>
            </a:r>
            <a:r>
              <a:rPr lang="en-US" dirty="0" smtClean="0"/>
              <a:t> </a:t>
            </a:r>
            <a:r>
              <a:rPr lang="tr-TR" dirty="0" smtClean="0"/>
              <a:t>dispersiyon görüntüsü adı verilen enerji haritası elde edilir.</a:t>
            </a:r>
            <a:endParaRPr lang="en-US" dirty="0" smtClean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Dispersiyon görüntüsünde maksimum noktalar işaretlenir ve  Dispersiyon Eğrisi elde edilir.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Dispersiyon eğrisine göre model parametreleri belirlenerek bir model oluşturulup</a:t>
            </a:r>
            <a:r>
              <a:rPr lang="en-US" dirty="0" smtClean="0"/>
              <a:t> </a:t>
            </a:r>
            <a:r>
              <a:rPr lang="tr-TR" dirty="0" smtClean="0"/>
              <a:t>kuramsal</a:t>
            </a:r>
            <a:r>
              <a:rPr lang="en-US" dirty="0" smtClean="0"/>
              <a:t> e</a:t>
            </a:r>
            <a:r>
              <a:rPr lang="tr-TR" dirty="0" smtClean="0"/>
              <a:t>ğ</a:t>
            </a:r>
            <a:r>
              <a:rPr lang="en-US" dirty="0" err="1" smtClean="0"/>
              <a:t>ri</a:t>
            </a:r>
            <a:r>
              <a:rPr lang="tr-TR" dirty="0" smtClean="0"/>
              <a:t> ile çakıştırılır.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Ters Çözüm parametreleri belirlenir</a:t>
            </a:r>
            <a:r>
              <a:rPr lang="en-US" dirty="0" smtClean="0"/>
              <a:t>(</a:t>
            </a:r>
            <a:r>
              <a:rPr lang="en-US" dirty="0" err="1" smtClean="0"/>
              <a:t>tabaka</a:t>
            </a:r>
            <a:r>
              <a:rPr lang="en-US" dirty="0" smtClean="0"/>
              <a:t> </a:t>
            </a:r>
            <a:r>
              <a:rPr lang="en-US" dirty="0" err="1" smtClean="0"/>
              <a:t>kal</a:t>
            </a:r>
            <a:r>
              <a:rPr lang="tr-TR" dirty="0" smtClean="0"/>
              <a:t>ı</a:t>
            </a:r>
            <a:r>
              <a:rPr lang="en-US" dirty="0" err="1" smtClean="0"/>
              <a:t>nl</a:t>
            </a:r>
            <a:r>
              <a:rPr lang="tr-TR" dirty="0" err="1" smtClean="0"/>
              <a:t>ığı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S </a:t>
            </a:r>
            <a:r>
              <a:rPr lang="en-US" dirty="0" err="1" smtClean="0"/>
              <a:t>dalga</a:t>
            </a:r>
            <a:r>
              <a:rPr lang="en-US" dirty="0" smtClean="0"/>
              <a:t> h</a:t>
            </a:r>
            <a:r>
              <a:rPr lang="tr-TR" dirty="0" smtClean="0"/>
              <a:t>ı</a:t>
            </a:r>
            <a:r>
              <a:rPr lang="en-US" dirty="0" smtClean="0"/>
              <a:t>z</a:t>
            </a:r>
            <a:r>
              <a:rPr lang="tr-TR" dirty="0" smtClean="0"/>
              <a:t>ı</a:t>
            </a:r>
            <a:r>
              <a:rPr lang="en-US" dirty="0" smtClean="0"/>
              <a:t>)</a:t>
            </a:r>
            <a:r>
              <a:rPr lang="tr-TR" dirty="0" smtClean="0"/>
              <a:t>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Ters Çözüm sonucu </a:t>
            </a:r>
            <a:r>
              <a:rPr lang="tr-TR" b="1" i="1" dirty="0" smtClean="0"/>
              <a:t>S- dalga hızı – Derinlik kesiti  modeli</a:t>
            </a:r>
            <a:r>
              <a:rPr lang="tr-TR" dirty="0" smtClean="0"/>
              <a:t> elde edilir.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23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357435" y="2302730"/>
            <a:ext cx="3142108" cy="15450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500" dirty="0" smtClean="0"/>
              <a:t>Ölçülen Remi verilerinin seçilmesi</a:t>
            </a:r>
            <a:endParaRPr lang="tr-TR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" y="79803"/>
            <a:ext cx="4968627" cy="17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" y="1988840"/>
            <a:ext cx="4968312" cy="21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remi1hamver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85" y="4293098"/>
            <a:ext cx="5295381" cy="247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aşlık 1"/>
          <p:cNvSpPr txBox="1">
            <a:spLocks/>
          </p:cNvSpPr>
          <p:nvPr/>
        </p:nvSpPr>
        <p:spPr>
          <a:xfrm>
            <a:off x="5688707" y="4869160"/>
            <a:ext cx="2808313" cy="90063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Ham veri(1.dat)</a:t>
            </a:r>
            <a:br>
              <a:rPr lang="tr-TR" sz="2400" dirty="0" smtClean="0"/>
            </a:b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357435" y="110394"/>
            <a:ext cx="4939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/>
              <a:t>SeisImager</a:t>
            </a:r>
            <a:r>
              <a:rPr lang="tr-TR" sz="2400" dirty="0"/>
              <a:t> programı çalıştırılarak</a:t>
            </a:r>
            <a:r>
              <a:rPr lang="en-US" sz="2400" dirty="0"/>
              <a:t> </a:t>
            </a:r>
            <a:r>
              <a:rPr lang="tr-TR" sz="2400" dirty="0" err="1"/>
              <a:t>Surface</a:t>
            </a:r>
            <a:r>
              <a:rPr lang="tr-TR" sz="2400" dirty="0"/>
              <a:t> </a:t>
            </a:r>
            <a:r>
              <a:rPr lang="tr-TR" sz="2400" dirty="0" err="1"/>
              <a:t>Wave</a:t>
            </a:r>
            <a:r>
              <a:rPr lang="tr-TR" sz="2400" dirty="0"/>
              <a:t> Analysis Wizard(SASW)</a:t>
            </a:r>
            <a:r>
              <a:rPr lang="en-US" sz="2400" dirty="0"/>
              <a:t>(</a:t>
            </a:r>
            <a:r>
              <a:rPr lang="en-US" sz="2400" dirty="0" err="1"/>
              <a:t>pasif</a:t>
            </a:r>
            <a:r>
              <a:rPr lang="en-US" sz="2400" dirty="0"/>
              <a:t> </a:t>
            </a:r>
            <a:r>
              <a:rPr lang="en-US" sz="2400" dirty="0" err="1"/>
              <a:t>kaynakl</a:t>
            </a:r>
            <a:r>
              <a:rPr lang="tr-TR" sz="2400" dirty="0"/>
              <a:t>ı</a:t>
            </a:r>
            <a:r>
              <a:rPr lang="en-US" sz="2400" dirty="0"/>
              <a:t> y</a:t>
            </a:r>
            <a:r>
              <a:rPr lang="tr-TR" sz="2400" dirty="0"/>
              <a:t>ü</a:t>
            </a:r>
            <a:r>
              <a:rPr lang="en-US" sz="2400" dirty="0" err="1"/>
              <a:t>zey</a:t>
            </a:r>
            <a:r>
              <a:rPr lang="en-US" sz="2400" dirty="0"/>
              <a:t> </a:t>
            </a:r>
            <a:r>
              <a:rPr lang="en-US" sz="2400" dirty="0" err="1"/>
              <a:t>dalga</a:t>
            </a:r>
            <a:r>
              <a:rPr lang="en-US" sz="2400" dirty="0"/>
              <a:t> </a:t>
            </a:r>
            <a:r>
              <a:rPr lang="en-US" sz="2400" dirty="0" err="1"/>
              <a:t>analizi</a:t>
            </a:r>
            <a:r>
              <a:rPr lang="tr-TR" sz="2400" dirty="0"/>
              <a:t>) modülü seçilmesi </a:t>
            </a:r>
          </a:p>
        </p:txBody>
      </p:sp>
    </p:spTree>
    <p:extLst>
      <p:ext uri="{BB962C8B-B14F-4D97-AF65-F5344CB8AC3E}">
        <p14:creationId xmlns:p14="http://schemas.microsoft.com/office/powerpoint/2010/main" val="24505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508665" y="5198984"/>
            <a:ext cx="3692211" cy="13983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/>
              <a:t>Faz hızı ve frekans aralıklarının belirlenmesi</a:t>
            </a:r>
            <a:endParaRPr lang="tr-TR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65" y="34359"/>
            <a:ext cx="3692211" cy="51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83" y="34359"/>
            <a:ext cx="3316418" cy="51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" y="44624"/>
            <a:ext cx="339467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41979" y="5198987"/>
            <a:ext cx="3394677" cy="103832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2D </a:t>
            </a:r>
            <a:r>
              <a:rPr lang="tr-TR" sz="2400" b="1" dirty="0" err="1" smtClean="0"/>
              <a:t>spac</a:t>
            </a:r>
            <a:r>
              <a:rPr lang="tr-TR" sz="2400" b="1" dirty="0" smtClean="0"/>
              <a:t> menüsünden geometri bilgilerinin girilmesi</a:t>
            </a:r>
            <a:endParaRPr lang="tr-TR" sz="24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7344891" y="5264482"/>
            <a:ext cx="3172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err="1"/>
              <a:t>Min</a:t>
            </a:r>
            <a:r>
              <a:rPr lang="tr-TR" sz="2400" dirty="0"/>
              <a:t> ve </a:t>
            </a:r>
            <a:r>
              <a:rPr lang="tr-TR" sz="2400" dirty="0" err="1"/>
              <a:t>max</a:t>
            </a:r>
            <a:r>
              <a:rPr lang="tr-TR" sz="2400" dirty="0"/>
              <a:t> frekans aralıklarının belirlenmesi</a:t>
            </a:r>
          </a:p>
        </p:txBody>
      </p:sp>
    </p:spTree>
    <p:extLst>
      <p:ext uri="{BB962C8B-B14F-4D97-AF65-F5344CB8AC3E}">
        <p14:creationId xmlns:p14="http://schemas.microsoft.com/office/powerpoint/2010/main" val="13969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160165" y="188640"/>
            <a:ext cx="9721215" cy="724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Dispersiyon görüntüsü</a:t>
            </a:r>
            <a:b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92525" y="5989691"/>
            <a:ext cx="9271480" cy="864096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6" descr="remi5dispersiy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107694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3744341" y="0"/>
            <a:ext cx="10801350" cy="764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Dispersiyon eğrisi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" y="692696"/>
            <a:ext cx="10491071" cy="540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-431973" y="5733256"/>
            <a:ext cx="10801350" cy="1390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/>
              <a:t>Dispersiyon </a:t>
            </a:r>
            <a:r>
              <a:rPr lang="tr-TR" sz="2400" dirty="0"/>
              <a:t>eğrisine bir kaç kez yuvarlatma uygulanmış hali</a:t>
            </a:r>
            <a:endParaRPr lang="tr-T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60659" y="5517234"/>
            <a:ext cx="3024412" cy="114158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Model parametrelerinin belirlenmesi</a:t>
            </a:r>
            <a:endParaRPr lang="tr-TR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" y="83662"/>
            <a:ext cx="3279157" cy="521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60" y="83812"/>
            <a:ext cx="7094771" cy="59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6480796" y="5949280"/>
            <a:ext cx="9721215" cy="5446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 smtClean="0"/>
              <a:t>Model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913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1080135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Ters ç</a:t>
            </a:r>
            <a:r>
              <a:rPr lang="tr-T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özümden önce </a:t>
            </a:r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hesaplanan kuramsal eğri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5877276"/>
            <a:ext cx="10801350" cy="1628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500" dirty="0" smtClean="0"/>
              <a:t>Burada siyah </a:t>
            </a:r>
            <a:r>
              <a:rPr lang="tr-TR" sz="2500" dirty="0" smtClean="0"/>
              <a:t>ç</a:t>
            </a:r>
            <a:r>
              <a:rPr lang="es-ES" sz="2500" dirty="0" smtClean="0"/>
              <a:t>izgi ile g</a:t>
            </a:r>
            <a:r>
              <a:rPr lang="tr-TR" sz="2500" dirty="0" smtClean="0"/>
              <a:t>ö</a:t>
            </a:r>
            <a:r>
              <a:rPr lang="es-ES" sz="2500" dirty="0" smtClean="0"/>
              <a:t>sterilen eğri hesaplanan kuramsal dispersiyon eğrisidir.</a:t>
            </a:r>
            <a:endParaRPr lang="tr-TR" sz="25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8" y="817595"/>
            <a:ext cx="9338667" cy="50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1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4399" y="5445226"/>
            <a:ext cx="3526142" cy="114158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Ters çözüm parametrelerinin belirlenmesi</a:t>
            </a:r>
            <a:endParaRPr lang="tr-TR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74"/>
            <a:ext cx="3012367" cy="495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59" y="332656"/>
            <a:ext cx="735399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960515" y="4691252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/>
              <a:t>Ters çözüm yapılmış dispersiyon eğrisi</a:t>
            </a:r>
          </a:p>
        </p:txBody>
      </p:sp>
    </p:spTree>
    <p:extLst>
      <p:ext uri="{BB962C8B-B14F-4D97-AF65-F5344CB8AC3E}">
        <p14:creationId xmlns:p14="http://schemas.microsoft.com/office/powerpoint/2010/main" val="3443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848948" y="1268763"/>
            <a:ext cx="2952404" cy="4824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Ters </a:t>
            </a:r>
            <a:r>
              <a:rPr lang="tr-TR" sz="2800" dirty="0" smtClean="0"/>
              <a:t>çözüm sonucu </a:t>
            </a:r>
            <a:r>
              <a:rPr lang="tr-TR" sz="2800" dirty="0"/>
              <a:t>elde edilen </a:t>
            </a:r>
            <a:r>
              <a:rPr lang="tr-TR" sz="2800" dirty="0" smtClean="0"/>
              <a:t>model (S-dalga hızı-derinlik kesiti modeli)</a:t>
            </a:r>
            <a:endParaRPr lang="tr-TR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1" y="116634"/>
            <a:ext cx="7676159" cy="660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664221" y="476672"/>
            <a:ext cx="7692904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İÇERİK</a:t>
            </a:r>
            <a:endParaRPr lang="tr-T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872283" y="1844824"/>
            <a:ext cx="7560945" cy="3474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Remi yöntemi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Ekipmanlar ve özellikleri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Veri toplama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Veri-işlem adımları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Örnek çalışmalar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</a:t>
            </a:r>
            <a:r>
              <a:rPr lang="tr-TR" sz="2800" dirty="0" err="1" smtClean="0"/>
              <a:t>onuç</a:t>
            </a:r>
            <a:r>
              <a:rPr lang="en-US" sz="2800" dirty="0" err="1" smtClean="0"/>
              <a:t>lar</a:t>
            </a:r>
            <a:endParaRPr lang="tr-TR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8729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09021" y="1340768"/>
            <a:ext cx="97818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Bu </a:t>
            </a:r>
            <a:r>
              <a:rPr lang="tr-TR" sz="2400" dirty="0" smtClean="0"/>
              <a:t>kesit incelendiğinde hız değerlerinin </a:t>
            </a:r>
            <a:r>
              <a:rPr lang="tr-TR" sz="2400" dirty="0"/>
              <a:t>230 ile 510 m/</a:t>
            </a:r>
            <a:r>
              <a:rPr lang="tr-TR" sz="2400" dirty="0" err="1"/>
              <a:t>sn</a:t>
            </a:r>
            <a:r>
              <a:rPr lang="tr-TR" sz="2400" dirty="0"/>
              <a:t> arasında değiştiği ve yaklaşık olarak 68 metre derinden </a:t>
            </a:r>
            <a:r>
              <a:rPr lang="tr-TR" sz="2400" dirty="0" smtClean="0"/>
              <a:t>bilgi içerdiği gözlenmiştir.</a:t>
            </a:r>
          </a:p>
          <a:p>
            <a:endParaRPr lang="tr-T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Malzeme belirli </a:t>
            </a:r>
            <a:r>
              <a:rPr lang="tr-TR" sz="2400" dirty="0"/>
              <a:t>bir derinlikten sonra </a:t>
            </a:r>
            <a:r>
              <a:rPr lang="tr-TR" sz="2400" dirty="0" smtClean="0"/>
              <a:t>üst kısımların </a:t>
            </a:r>
            <a:r>
              <a:rPr lang="tr-TR" sz="2400" dirty="0"/>
              <a:t>ağırlığı ile sıkışmaktadır. Bunun sonucunda </a:t>
            </a:r>
            <a:r>
              <a:rPr lang="tr-TR" sz="2400" dirty="0" smtClean="0"/>
              <a:t>kayma hızı artmaktadır. Zemin sınıflamasına göre derinlikle </a:t>
            </a:r>
            <a:r>
              <a:rPr lang="tr-TR" sz="2400" dirty="0"/>
              <a:t>değişen kayma </a:t>
            </a:r>
            <a:r>
              <a:rPr lang="tr-TR" sz="2400" dirty="0" smtClean="0"/>
              <a:t>hızı modelinin </a:t>
            </a:r>
            <a:r>
              <a:rPr lang="tr-TR" sz="2400" dirty="0"/>
              <a:t>iki zemin sınıfı </a:t>
            </a:r>
            <a:r>
              <a:rPr lang="tr-TR" sz="2400" dirty="0" smtClean="0"/>
              <a:t>olabileceği düşünülmektedir. </a:t>
            </a:r>
          </a:p>
          <a:p>
            <a:pPr algn="just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5119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691" y="5927806"/>
            <a:ext cx="10287974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 smtClean="0"/>
              <a:t>Şekil 8 </a:t>
            </a:r>
            <a:r>
              <a:rPr lang="en-US" sz="2400" b="1" dirty="0" smtClean="0"/>
              <a:t>: </a:t>
            </a:r>
            <a:r>
              <a:rPr lang="tr-TR" sz="2400" b="1" dirty="0" smtClean="0"/>
              <a:t>UBC ve Eurocode-8 uluslararası standartlarında kullanılan zemin sınıflaması tablosu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9" y="260650"/>
            <a:ext cx="9795038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032523" y="649930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9164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6732"/>
            <a:ext cx="10273503" cy="9539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FARKLI BİR REMİ ÇALIŞMASINDAN ÖRNEK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5661248"/>
            <a:ext cx="5978348" cy="1196752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tr-T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Eğim 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atımlı </a:t>
            </a:r>
            <a:r>
              <a:rPr lang="tr-T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faylar           2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Eş yükselti eğrileri, </a:t>
            </a:r>
            <a:endParaRPr lang="tr-TR" sz="16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tr-T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Vadi                                4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Asfalt yol, </a:t>
            </a:r>
            <a:endParaRPr lang="tr-TR" sz="16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Tali </a:t>
            </a:r>
            <a:r>
              <a:rPr lang="tr-T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yol                            6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tr-TR" sz="16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ReMi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MASW ve Sismik </a:t>
            </a:r>
            <a:r>
              <a:rPr lang="tr-TR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-                                                 yansıma </a:t>
            </a:r>
            <a:r>
              <a:rPr lang="tr-T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profilleri)</a:t>
            </a:r>
            <a:endParaRPr lang="tr-T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" y="1268760"/>
            <a:ext cx="5695208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926587" y="4549676"/>
            <a:ext cx="4823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Çalışmada 24 adet 4.5 </a:t>
            </a:r>
            <a:r>
              <a:rPr lang="tr-TR" sz="2400" dirty="0" err="1" smtClean="0"/>
              <a:t>Hz’lik</a:t>
            </a:r>
            <a:r>
              <a:rPr lang="tr-TR" sz="2400" dirty="0" smtClean="0"/>
              <a:t> </a:t>
            </a:r>
            <a:r>
              <a:rPr lang="tr-TR" sz="2400" dirty="0" err="1" smtClean="0"/>
              <a:t>jeofon</a:t>
            </a:r>
            <a:r>
              <a:rPr lang="tr-TR" sz="2400" dirty="0" smtClean="0"/>
              <a:t> 5 m </a:t>
            </a:r>
            <a:r>
              <a:rPr lang="tr-TR" sz="2400" dirty="0" err="1" smtClean="0"/>
              <a:t>aralıklandırılmış</a:t>
            </a:r>
            <a:r>
              <a:rPr lang="tr-TR" sz="2400" dirty="0" smtClean="0"/>
              <a:t> ve 0.5 </a:t>
            </a:r>
            <a:r>
              <a:rPr lang="tr-TR" sz="2400" dirty="0" err="1" smtClean="0"/>
              <a:t>ms</a:t>
            </a:r>
            <a:r>
              <a:rPr lang="tr-TR" sz="2400" dirty="0" smtClean="0"/>
              <a:t> örnekleme aralığı ile 8 </a:t>
            </a:r>
            <a:r>
              <a:rPr lang="tr-TR" sz="2400" dirty="0" err="1" smtClean="0"/>
              <a:t>s’lik</a:t>
            </a:r>
            <a:r>
              <a:rPr lang="tr-TR" sz="2400" dirty="0" smtClean="0"/>
              <a:t> gürültü kaydı aynı noktada aralıklarla 30 defa ölçüm alınmıştır.</a:t>
            </a:r>
          </a:p>
          <a:p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760715" y="692696"/>
            <a:ext cx="4990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Çalışmanın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konusu</a:t>
            </a:r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tr-TR" sz="2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tr-TR" sz="2400" dirty="0" smtClean="0"/>
              <a:t>Sığ </a:t>
            </a:r>
            <a:r>
              <a:rPr lang="tr-TR" sz="2400" dirty="0"/>
              <a:t>Sismik Yansıma, MASW ve </a:t>
            </a:r>
            <a:r>
              <a:rPr lang="tr-TR" sz="2400" dirty="0" err="1"/>
              <a:t>ReMi</a:t>
            </a:r>
            <a:r>
              <a:rPr lang="tr-TR" sz="2400" dirty="0"/>
              <a:t> Yöntemleri ile Sığ Yapıların İncelenmesi: Isparta Yerleşim Merkezi Kuzeyi </a:t>
            </a:r>
            <a:r>
              <a:rPr lang="tr-TR" sz="2400" dirty="0" err="1"/>
              <a:t>Pliyo-Kuvaterner</a:t>
            </a:r>
            <a:r>
              <a:rPr lang="tr-TR" sz="2400" dirty="0"/>
              <a:t> Çökel Yapı Örneği </a:t>
            </a:r>
            <a:endParaRPr lang="en-US" sz="2400" dirty="0" smtClean="0"/>
          </a:p>
          <a:p>
            <a:r>
              <a:rPr lang="en-US" sz="2400" dirty="0" smtClean="0"/>
              <a:t>(</a:t>
            </a:r>
            <a:r>
              <a:rPr lang="tr-TR" sz="2400" dirty="0" smtClean="0"/>
              <a:t> </a:t>
            </a:r>
            <a:r>
              <a:rPr lang="tr-TR" sz="2000" dirty="0"/>
              <a:t>Mehmet Zakir KANBUR*, Ali SİLAHTAR, Can ÖZSOY </a:t>
            </a:r>
            <a:r>
              <a:rPr lang="en-US" sz="2400" dirty="0" smtClean="0"/>
              <a:t>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567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6099" y="6093300"/>
            <a:ext cx="344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ölçüm noktasında alınan tipik </a:t>
            </a:r>
            <a:r>
              <a:rPr lang="tr-TR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ReMi</a:t>
            </a:r>
            <a:r>
              <a:rPr lang="tr-TR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verisi 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612221" y="2924945"/>
            <a:ext cx="272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Dispersiyon görüntüsü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057587" y="6231795"/>
            <a:ext cx="425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Vs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-derinlik modeli</a:t>
            </a: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0801350" cy="6858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B</a:t>
            </a:r>
            <a:r>
              <a:rPr lang="tr-TR" sz="2400" dirty="0" smtClean="0"/>
              <a:t>u </a:t>
            </a:r>
            <a:r>
              <a:rPr lang="tr-TR" sz="2400" dirty="0"/>
              <a:t>çalışmada </a:t>
            </a:r>
            <a:r>
              <a:rPr lang="tr-TR" sz="2400" dirty="0" err="1"/>
              <a:t>Pliyo-Kuvaterner</a:t>
            </a:r>
            <a:r>
              <a:rPr lang="tr-TR" sz="2400" dirty="0"/>
              <a:t> çökelleri üzerinde yerin sığ kısmına ait çökellerin sismik hız ve </a:t>
            </a:r>
            <a:r>
              <a:rPr lang="tr-TR" sz="2400" dirty="0" err="1"/>
              <a:t>tabakalaşma</a:t>
            </a:r>
            <a:r>
              <a:rPr lang="tr-TR" sz="2400" dirty="0"/>
              <a:t> özelliklerini ortaya koymak için Sismik Yansıma, MASW ve </a:t>
            </a:r>
            <a:r>
              <a:rPr lang="tr-TR" sz="2400" dirty="0" err="1"/>
              <a:t>ReMi</a:t>
            </a:r>
            <a:r>
              <a:rPr lang="tr-TR" sz="2400" dirty="0"/>
              <a:t> teknikleri kullanılmış ve yerin yaklaşık 50 m derinliğine kadar sismik S-dalgası hız değişimleri ve </a:t>
            </a:r>
            <a:r>
              <a:rPr lang="tr-TR" sz="2400" dirty="0" err="1"/>
              <a:t>tabakalaşma</a:t>
            </a:r>
            <a:r>
              <a:rPr lang="tr-TR" sz="2400" dirty="0"/>
              <a:t> durumu ortaya konmuştur</a:t>
            </a:r>
            <a:r>
              <a:rPr lang="tr-TR" sz="2400" dirty="0" smtClean="0"/>
              <a:t>. Hesaplanan MASW ve </a:t>
            </a:r>
            <a:r>
              <a:rPr lang="tr-TR" sz="2400" dirty="0" err="1" smtClean="0"/>
              <a:t>ReMi’nin</a:t>
            </a:r>
            <a:r>
              <a:rPr lang="tr-TR" sz="2400" dirty="0" smtClean="0"/>
              <a:t> Vs30 hızları sırasıyla 500, 530 m/s civarlarındadır. </a:t>
            </a:r>
            <a:r>
              <a:rPr lang="tr-TR" sz="2400" dirty="0"/>
              <a:t>Tüm sonuçlar birlikte değerlendirildiğinde, sonuçların birbirlerini desteklediği görülmektedir</a:t>
            </a:r>
            <a:r>
              <a:rPr lang="tr-TR" sz="24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 smtClean="0"/>
              <a:t>Sonuçlar MASW yönteminin </a:t>
            </a:r>
            <a:r>
              <a:rPr lang="tr-TR" sz="2400" dirty="0" err="1" smtClean="0"/>
              <a:t>ayrımlılığının</a:t>
            </a:r>
            <a:r>
              <a:rPr lang="tr-TR" sz="2400" dirty="0" smtClean="0"/>
              <a:t> daha yüksek fakat </a:t>
            </a:r>
            <a:r>
              <a:rPr lang="tr-TR" sz="2400" dirty="0" err="1" smtClean="0"/>
              <a:t>ReMi</a:t>
            </a:r>
            <a:r>
              <a:rPr lang="tr-TR" sz="2400" dirty="0" smtClean="0"/>
              <a:t> yönteminin de daha derinlerden bilgi elde etmek için hızlı, kolay ve uygulanabilir olduğunu göstermektedir. 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tr-TR" sz="2400" b="1" dirty="0"/>
              <a:t>Dolayısıyla daha derinlerden bilgi alınması gerektiği durumlarda </a:t>
            </a:r>
            <a:r>
              <a:rPr lang="tr-TR" sz="2400" b="1" dirty="0" err="1"/>
              <a:t>ReMi</a:t>
            </a:r>
            <a:r>
              <a:rPr lang="tr-TR" sz="2400" b="1" dirty="0"/>
              <a:t> tekniği tamamlayıcı yöntem olarak da kullanılabilir.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306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647997" y="199374"/>
            <a:ext cx="1080135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Remi yönteminin diğer kullanım alanları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792163" y="5817023"/>
            <a:ext cx="9708996" cy="1040979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tr-TR" sz="2400" dirty="0" smtClean="0"/>
              <a:t>          şekil </a:t>
            </a:r>
            <a:r>
              <a:rPr lang="en-US" sz="2400" dirty="0" smtClean="0"/>
              <a:t>: </a:t>
            </a:r>
            <a:r>
              <a:rPr lang="tr-TR" sz="2400" dirty="0" smtClean="0"/>
              <a:t>Remi yöntemi ile tehlike haritalarının çıkarılması</a:t>
            </a:r>
            <a:endParaRPr lang="tr-T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7" y="1340770"/>
            <a:ext cx="7999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50555" y="26732"/>
            <a:ext cx="9721215" cy="1143000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761628" y="1052736"/>
            <a:ext cx="3679607" cy="5438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Remi 30 metreye kadar ortalama kayma hızını V30 ölçerek dünyada sert zayıf zeminlerin sınıflandırılmasında kullanımı</a:t>
            </a:r>
            <a:endParaRPr lang="tr-TR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0" y="332660"/>
            <a:ext cx="6289536" cy="615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080135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Sonuçlar</a:t>
            </a:r>
            <a:endParaRPr lang="en-US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err="1" smtClean="0"/>
              <a:t>ReMi</a:t>
            </a:r>
            <a:r>
              <a:rPr lang="tr-TR" sz="2400" dirty="0" smtClean="0"/>
              <a:t> </a:t>
            </a:r>
            <a:r>
              <a:rPr lang="tr-TR" sz="2400" dirty="0"/>
              <a:t>yöntemi ile gürültü kayıt edilerek, 100 metre deriliklere kadar S-dalgası hız kesitini </a:t>
            </a:r>
            <a:r>
              <a:rPr lang="tr-TR" sz="2400" dirty="0" smtClean="0"/>
              <a:t>hesaplamak</a:t>
            </a:r>
            <a:r>
              <a:rPr lang="en-US" sz="2400" dirty="0" smtClean="0"/>
              <a:t> </a:t>
            </a:r>
            <a:r>
              <a:rPr lang="tr-TR" sz="2400" dirty="0" smtClean="0"/>
              <a:t>olanaklıdır</a:t>
            </a:r>
            <a:r>
              <a:rPr lang="en-US" sz="2400" dirty="0" smtClean="0"/>
              <a:t>.</a:t>
            </a:r>
            <a:r>
              <a:rPr lang="tr-TR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Kayıt </a:t>
            </a:r>
            <a:r>
              <a:rPr lang="tr-TR" sz="2400" dirty="0"/>
              <a:t>ve yorumlama ile birlikte S-dalgası kesiti 1-2 saat </a:t>
            </a:r>
            <a:r>
              <a:rPr lang="tr-TR" sz="2400" dirty="0" smtClean="0"/>
              <a:t>içerisinde elde</a:t>
            </a:r>
            <a:r>
              <a:rPr lang="en-US" sz="2400" dirty="0" smtClean="0"/>
              <a:t> </a:t>
            </a:r>
            <a:r>
              <a:rPr lang="tr-TR" sz="2400" dirty="0" smtClean="0"/>
              <a:t>edilebilmektedir</a:t>
            </a:r>
            <a:r>
              <a:rPr lang="tr-TR" sz="2400" dirty="0"/>
              <a:t>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S-dalgası </a:t>
            </a:r>
            <a:r>
              <a:rPr lang="tr-TR" sz="2400" dirty="0"/>
              <a:t>kesitinden yapı-yeri yanıtı veya hakim titreşim periyodu, zemin sınıflaması </a:t>
            </a:r>
            <a:r>
              <a:rPr lang="tr-TR" sz="2400" dirty="0" smtClean="0"/>
              <a:t>gibi</a:t>
            </a:r>
            <a:r>
              <a:rPr lang="en-US" sz="2400" dirty="0" smtClean="0"/>
              <a:t> </a:t>
            </a:r>
            <a:r>
              <a:rPr lang="tr-TR" sz="2400" dirty="0" smtClean="0"/>
              <a:t>bilgiler </a:t>
            </a:r>
            <a:r>
              <a:rPr lang="tr-TR" sz="2400" dirty="0"/>
              <a:t>sağlanabilir.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Yöntemin </a:t>
            </a:r>
            <a:r>
              <a:rPr lang="tr-TR" sz="2400" dirty="0"/>
              <a:t>zayıf yanı ise </a:t>
            </a:r>
            <a:r>
              <a:rPr lang="tr-TR" sz="2400" dirty="0" err="1"/>
              <a:t>ReMi</a:t>
            </a:r>
            <a:r>
              <a:rPr lang="tr-TR" sz="2400" dirty="0"/>
              <a:t> frekans-faz hızı eğrisinin bir boyutlu model </a:t>
            </a:r>
            <a:r>
              <a:rPr lang="tr-TR" sz="2400" dirty="0" smtClean="0"/>
              <a:t>ile</a:t>
            </a:r>
            <a:r>
              <a:rPr lang="en-US" sz="2400" dirty="0" smtClean="0"/>
              <a:t> </a:t>
            </a:r>
            <a:r>
              <a:rPr lang="tr-TR" sz="2400" dirty="0" smtClean="0"/>
              <a:t>değerlendirilmesidir</a:t>
            </a:r>
            <a:r>
              <a:rPr lang="tr-TR" sz="2400" dirty="0"/>
              <a:t>. Bunun nedeni, dispersiyon eğrisinde daha karmaşık modellerin çözümünü </a:t>
            </a:r>
            <a:r>
              <a:rPr lang="tr-TR" sz="2400" dirty="0" smtClean="0"/>
              <a:t>sağlayacak</a:t>
            </a:r>
            <a:r>
              <a:rPr lang="en-US" sz="2400" dirty="0" smtClean="0"/>
              <a:t> </a:t>
            </a:r>
            <a:r>
              <a:rPr lang="tr-TR" sz="2400" dirty="0" smtClean="0"/>
              <a:t>bilgi </a:t>
            </a:r>
            <a:r>
              <a:rPr lang="tr-TR" sz="2400" dirty="0"/>
              <a:t>bulunmamasıdır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0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296069" y="188640"/>
            <a:ext cx="7692904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KAYNAKLAR</a:t>
            </a:r>
            <a: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tr-TR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40069" y="1052740"/>
            <a:ext cx="9757149" cy="50734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tr-TR" b="1" dirty="0"/>
              <a:t> </a:t>
            </a:r>
            <a:endParaRPr lang="tr-TR" sz="3800" dirty="0"/>
          </a:p>
          <a:p>
            <a:r>
              <a:rPr lang="tr-TR" sz="3800" dirty="0"/>
              <a:t>DİKMEN U. , ARISOY M. O. , AKKAYA İ. , 1. TÜRKİYE DEPREM MÜHENDİSLİĞİ VE</a:t>
            </a:r>
          </a:p>
          <a:p>
            <a:pPr marL="0" indent="0">
              <a:buNone/>
            </a:pPr>
            <a:r>
              <a:rPr lang="en-US" sz="3800" dirty="0" smtClean="0"/>
              <a:t>       </a:t>
            </a:r>
            <a:r>
              <a:rPr lang="tr-TR" sz="3800" dirty="0" smtClean="0"/>
              <a:t>SİSMOLOJİ </a:t>
            </a:r>
            <a:r>
              <a:rPr lang="tr-TR" sz="3800" dirty="0"/>
              <a:t>KONFERANSI 11-14 EKİM 2011 – ODTU – ANKARA AKTİF </a:t>
            </a:r>
            <a:r>
              <a:rPr lang="tr-TR" sz="3800" dirty="0" smtClean="0"/>
              <a:t>KAYNAKLI</a:t>
            </a:r>
            <a:r>
              <a:rPr lang="en-US" sz="3800" dirty="0" smtClean="0"/>
              <a:t>                    </a:t>
            </a:r>
            <a:r>
              <a:rPr lang="tr-TR" sz="3800" dirty="0" smtClean="0"/>
              <a:t>YÜZEY</a:t>
            </a:r>
            <a:r>
              <a:rPr lang="en-US" sz="3800" dirty="0" smtClean="0"/>
              <a:t> </a:t>
            </a:r>
            <a:r>
              <a:rPr lang="tr-TR" sz="3800" dirty="0" smtClean="0"/>
              <a:t>DALGASI </a:t>
            </a:r>
            <a:r>
              <a:rPr lang="tr-TR" sz="3800" dirty="0"/>
              <a:t>(MASW) YÖNTEMİNDE FARKLI DOĞRUSAL DİZİLİMLERİN SPEKTRAL </a:t>
            </a:r>
            <a:r>
              <a:rPr lang="en-US" sz="3800" dirty="0" smtClean="0"/>
              <a:t>   </a:t>
            </a:r>
            <a:r>
              <a:rPr lang="tr-TR" sz="3800" dirty="0" smtClean="0"/>
              <a:t>ÇÖZÜNÜRLÜLÜĞÜ</a:t>
            </a:r>
            <a:endParaRPr lang="tr-TR" sz="3800" dirty="0"/>
          </a:p>
          <a:p>
            <a:pPr marL="0" indent="0">
              <a:buNone/>
            </a:pPr>
            <a:r>
              <a:rPr lang="tr-TR" sz="3800" dirty="0"/>
              <a:t> </a:t>
            </a:r>
          </a:p>
          <a:p>
            <a:r>
              <a:rPr lang="tr-TR" sz="3800" dirty="0"/>
              <a:t> KENAN YANIK , ANKARA 2006 , YÜZEY DALGASI DİSPERSİYON </a:t>
            </a:r>
            <a:r>
              <a:rPr lang="tr-TR" sz="3800" dirty="0" smtClean="0"/>
              <a:t>VERİLERİNDEN</a:t>
            </a:r>
            <a:r>
              <a:rPr lang="en-US" sz="3800" dirty="0" smtClean="0"/>
              <a:t>    </a:t>
            </a:r>
            <a:r>
              <a:rPr lang="tr-TR" sz="3800" dirty="0" smtClean="0"/>
              <a:t>SÖNÜMLÜ </a:t>
            </a:r>
            <a:r>
              <a:rPr lang="tr-TR" sz="3800" dirty="0"/>
              <a:t>EN KUÜÇÜK KARELER TERS-ÇÖZÜM YÖNTEMİ İLE S-DALGA HIZLARININ </a:t>
            </a:r>
            <a:r>
              <a:rPr lang="en-US" sz="3800" dirty="0" smtClean="0"/>
              <a:t>     </a:t>
            </a:r>
            <a:r>
              <a:rPr lang="tr-TR" sz="3800" dirty="0" smtClean="0"/>
              <a:t>HESAPLANMASI </a:t>
            </a:r>
            <a:r>
              <a:rPr lang="tr-TR" sz="3800" dirty="0"/>
              <a:t>(YÜKSEK LİSANS TEZİ) </a:t>
            </a:r>
          </a:p>
          <a:p>
            <a:endParaRPr lang="tr-TR" sz="3800" dirty="0"/>
          </a:p>
          <a:p>
            <a:r>
              <a:rPr lang="tr-TR" sz="3800" dirty="0"/>
              <a:t>EKİNCİOĞLU E., ANKARA ÜNİVERSİTESİ 2007, DAİRESEL DİZİLİMLİ MİKROTREMORLAR VE SPAC YÖNTEMİ İLE YAKIN YÜZEY S DALGASI HIZ YAPISININ BELİRLENMESİ (YÜKSEK LİSANS TEZİ)</a:t>
            </a:r>
          </a:p>
          <a:p>
            <a:pPr marL="0" indent="0">
              <a:buNone/>
            </a:pPr>
            <a:r>
              <a:rPr lang="tr-TR" sz="3800" dirty="0"/>
              <a:t> </a:t>
            </a:r>
          </a:p>
          <a:p>
            <a:r>
              <a:rPr lang="tr-TR" sz="3800" dirty="0"/>
              <a:t>BAŞOKUR A.T. YAPI-YERİ İNCELEMELERİNDE MAKASLAMA </a:t>
            </a:r>
            <a:r>
              <a:rPr lang="tr-TR" sz="3800" dirty="0" smtClean="0"/>
              <a:t>DALGASI</a:t>
            </a:r>
            <a:r>
              <a:rPr lang="en-US" sz="3800" dirty="0" smtClean="0"/>
              <a:t> </a:t>
            </a:r>
            <a:r>
              <a:rPr lang="tr-TR" sz="3800" dirty="0" smtClean="0"/>
              <a:t>HIZ </a:t>
            </a:r>
            <a:r>
              <a:rPr lang="tr-TR" sz="3800" dirty="0"/>
              <a:t>KESİTİNİN </a:t>
            </a:r>
            <a:r>
              <a:rPr lang="tr-TR" sz="3800" dirty="0" err="1"/>
              <a:t>ReMi</a:t>
            </a:r>
            <a:r>
              <a:rPr lang="tr-TR" sz="3800" dirty="0"/>
              <a:t> YÖNTEMİ İLE SAPTANMASI (MAKALE</a:t>
            </a:r>
            <a:r>
              <a:rPr lang="tr-TR" sz="3800" dirty="0" smtClean="0"/>
              <a:t>)</a:t>
            </a:r>
            <a:endParaRPr lang="en-US" sz="3800" dirty="0" smtClean="0"/>
          </a:p>
          <a:p>
            <a:r>
              <a:rPr lang="en-US" sz="3800" dirty="0">
                <a:hlinkClick r:id="rId2"/>
              </a:rPr>
              <a:t>http://</a:t>
            </a:r>
            <a:r>
              <a:rPr lang="en-US" sz="3800" dirty="0" smtClean="0">
                <a:hlinkClick r:id="rId2"/>
              </a:rPr>
              <a:t>www.istanbul/edu/tr/mb/fieldGeo/sismoloji/html</a:t>
            </a:r>
            <a:r>
              <a:rPr lang="en-US" sz="3800" dirty="0" smtClean="0"/>
              <a:t>(</a:t>
            </a:r>
            <a:r>
              <a:rPr lang="tr-TR" sz="3800" dirty="0" smtClean="0"/>
              <a:t>P</a:t>
            </a:r>
            <a:r>
              <a:rPr lang="en-US" sz="3800" dirty="0" err="1" smtClean="0"/>
              <a:t>rof</a:t>
            </a:r>
            <a:r>
              <a:rPr lang="en-US" sz="3800" dirty="0" smtClean="0"/>
              <a:t>. Dr. Ali Osman </a:t>
            </a:r>
            <a:r>
              <a:rPr lang="tr-TR" sz="3800" dirty="0"/>
              <a:t>Ö</a:t>
            </a:r>
            <a:r>
              <a:rPr lang="en-US" sz="3800" dirty="0" err="1" smtClean="0"/>
              <a:t>ncel</a:t>
            </a:r>
            <a:r>
              <a:rPr lang="en-US" sz="3800" dirty="0" smtClean="0"/>
              <a:t>)</a:t>
            </a:r>
          </a:p>
          <a:p>
            <a:pPr marL="0" indent="0">
              <a:buNone/>
            </a:pPr>
            <a:endParaRPr lang="tr-TR" sz="3800" dirty="0"/>
          </a:p>
          <a:p>
            <a:endParaRPr lang="tr-TR" sz="3800" dirty="0" smtClean="0"/>
          </a:p>
          <a:p>
            <a:endParaRPr lang="tr-TR" sz="3800" dirty="0"/>
          </a:p>
        </p:txBody>
      </p:sp>
    </p:spTree>
    <p:extLst>
      <p:ext uri="{BB962C8B-B14F-4D97-AF65-F5344CB8AC3E}">
        <p14:creationId xmlns:p14="http://schemas.microsoft.com/office/powerpoint/2010/main" val="22552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40235" y="2420888"/>
            <a:ext cx="7416825" cy="15841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TEŞEKKÜRLER</a:t>
            </a:r>
            <a:endParaRPr lang="tr-TR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952253" y="0"/>
            <a:ext cx="972121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</a:t>
            </a: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İ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Y</a:t>
            </a: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NTEM</a:t>
            </a: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İ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tr-T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" y="692700"/>
            <a:ext cx="10777962" cy="34698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Re-Mi adı kırılma–</a:t>
            </a:r>
            <a:r>
              <a:rPr lang="tr-TR" sz="2400" dirty="0" err="1" smtClean="0"/>
              <a:t>mikrotremor</a:t>
            </a:r>
            <a:r>
              <a:rPr lang="tr-TR" sz="2400" dirty="0" smtClean="0"/>
              <a:t> olarak bilinen jeofizik bir yöntemdir.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Yüzey dalgası faz geçişleri izlenerek tabakların makaslama dalga hızlarına(</a:t>
            </a:r>
            <a:r>
              <a:rPr lang="tr-TR" sz="2400" dirty="0" err="1" smtClean="0"/>
              <a:t>Vs</a:t>
            </a:r>
            <a:r>
              <a:rPr lang="tr-TR" sz="2400" dirty="0" smtClean="0"/>
              <a:t>) ulaşılır.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 smtClean="0"/>
              <a:t>Vs</a:t>
            </a:r>
            <a:r>
              <a:rPr lang="tr-TR" sz="2400" dirty="0" smtClean="0"/>
              <a:t> hızları tabakların sağlamlığının bir göstergesidir.(</a:t>
            </a:r>
            <a:r>
              <a:rPr lang="tr-TR" sz="2400" dirty="0" err="1" smtClean="0"/>
              <a:t>Louie</a:t>
            </a:r>
            <a:r>
              <a:rPr lang="tr-TR" sz="2400" dirty="0" smtClean="0"/>
              <a:t> 2001)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/>
              <a:t>Yöntem, özellikle kalabalık şehirleşmenin olduğu alanlarda, binaların, yolların düzgün profiller boyunca ölçü almayı zorlaştırdığı bölgelerde, ayrıca kaynak kullanmanın bu tür yerleşim bölgelerinde tehlike oluşturduğu durumlarda üstünlükler sergilemektedir. </a:t>
            </a:r>
          </a:p>
          <a:p>
            <a:endParaRPr lang="tr-T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95" y="4070367"/>
            <a:ext cx="5027878" cy="227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232322" y="6350169"/>
            <a:ext cx="6840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Şekil1</a:t>
            </a:r>
            <a:r>
              <a:rPr lang="en-US" sz="2000" dirty="0"/>
              <a:t>:</a:t>
            </a:r>
            <a:r>
              <a:rPr lang="tr-TR" sz="2000" dirty="0" smtClean="0"/>
              <a:t> remi yönteminin genel</a:t>
            </a:r>
            <a:r>
              <a:rPr lang="en-US" sz="2000" dirty="0" smtClean="0"/>
              <a:t> </a:t>
            </a:r>
            <a:r>
              <a:rPr lang="tr-TR" sz="2000" dirty="0" smtClean="0"/>
              <a:t>gösterimi</a:t>
            </a:r>
            <a:r>
              <a:rPr lang="en-US" sz="2000" dirty="0" smtClean="0"/>
              <a:t> (</a:t>
            </a:r>
            <a:r>
              <a:rPr lang="en-US" sz="2000" dirty="0" err="1" smtClean="0"/>
              <a:t>Pamuk</a:t>
            </a:r>
            <a:r>
              <a:rPr lang="en-US" sz="2000" dirty="0" smtClean="0"/>
              <a:t>, 2014)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398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32656"/>
            <a:ext cx="7692904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Remi Yönteminde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  <a:endParaRPr lang="tr-T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82168" y="980728"/>
            <a:ext cx="10419182" cy="58772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b="1" u="sng" dirty="0"/>
              <a:t>AMAÇ:  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Dispersiyon eğrisinden yararlanarak ters çözüm yöntemi ile yer altındaki S dalgası-derinlik bilgisinin elde edilmesidir.</a:t>
            </a:r>
          </a:p>
          <a:p>
            <a:pPr marL="0" indent="0">
              <a:buNone/>
            </a:pPr>
            <a:endParaRPr lang="en-US" sz="24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u="sng" dirty="0" smtClean="0"/>
              <a:t>ÖLÇÜLEN</a:t>
            </a:r>
            <a:r>
              <a:rPr lang="tr-TR" sz="2400" b="1" u="sng" dirty="0"/>
              <a:t>: </a:t>
            </a:r>
            <a:endParaRPr lang="en-US" sz="2400" b="1" u="sng" dirty="0" smtClean="0"/>
          </a:p>
          <a:p>
            <a:pPr marL="0" indent="0">
              <a:buNone/>
            </a:pPr>
            <a:r>
              <a:rPr lang="tr-TR" sz="2400" dirty="0" smtClean="0"/>
              <a:t>Zaman </a:t>
            </a:r>
            <a:r>
              <a:rPr lang="tr-TR" sz="2400" dirty="0"/>
              <a:t>içindeki  </a:t>
            </a:r>
            <a:r>
              <a:rPr lang="tr-TR" sz="2400" dirty="0" smtClean="0"/>
              <a:t>dalga </a:t>
            </a:r>
            <a:r>
              <a:rPr lang="tr-TR" sz="2400" dirty="0"/>
              <a:t>g</a:t>
            </a:r>
            <a:r>
              <a:rPr lang="tr-TR" sz="2400" dirty="0" smtClean="0"/>
              <a:t>enliğinin </a:t>
            </a:r>
            <a:r>
              <a:rPr lang="tr-TR" sz="2400" dirty="0"/>
              <a:t>d</a:t>
            </a:r>
            <a:r>
              <a:rPr lang="tr-TR" sz="2400" dirty="0" smtClean="0"/>
              <a:t>eğişimi </a:t>
            </a:r>
            <a:r>
              <a:rPr lang="tr-TR" sz="2400" dirty="0"/>
              <a:t>(</a:t>
            </a:r>
            <a:r>
              <a:rPr lang="tr-TR" sz="2400" dirty="0" smtClean="0"/>
              <a:t>GÜRÜLTÜLER</a:t>
            </a:r>
            <a:r>
              <a:rPr lang="tr-TR" sz="2400" dirty="0"/>
              <a:t>) </a:t>
            </a:r>
            <a:endParaRPr lang="en-US" sz="2400" dirty="0" smtClean="0"/>
          </a:p>
          <a:p>
            <a:pPr marL="0" indent="0">
              <a:buNone/>
            </a:pPr>
            <a:endParaRPr lang="tr-T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u="sng" dirty="0"/>
              <a:t>HESAPLANAN:</a:t>
            </a:r>
            <a:r>
              <a:rPr lang="tr-TR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tr-TR" sz="2400" dirty="0" smtClean="0"/>
              <a:t>Makaslama dalga hızının(</a:t>
            </a:r>
            <a:r>
              <a:rPr lang="tr-TR" sz="2400" dirty="0" err="1" smtClean="0"/>
              <a:t>Vs</a:t>
            </a:r>
            <a:r>
              <a:rPr lang="tr-TR" sz="2400" dirty="0" smtClean="0"/>
              <a:t>) </a:t>
            </a:r>
            <a:r>
              <a:rPr lang="tr-TR" sz="2400" dirty="0"/>
              <a:t>d</a:t>
            </a:r>
            <a:r>
              <a:rPr lang="tr-TR" sz="2400" dirty="0" smtClean="0"/>
              <a:t>erinlikle </a:t>
            </a:r>
            <a:r>
              <a:rPr lang="tr-TR" sz="2400" dirty="0"/>
              <a:t>d</a:t>
            </a:r>
            <a:r>
              <a:rPr lang="tr-TR" sz="2400" dirty="0" smtClean="0"/>
              <a:t>eğişimi</a:t>
            </a:r>
            <a:endParaRPr lang="en-US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u="sng" dirty="0" smtClean="0"/>
              <a:t>İLGİLENİLEN </a:t>
            </a:r>
            <a:r>
              <a:rPr lang="tr-TR" sz="2400" b="1" u="sng" dirty="0"/>
              <a:t>NİCELİK:</a:t>
            </a:r>
            <a:r>
              <a:rPr lang="tr-TR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tr-TR" sz="2400" dirty="0" smtClean="0"/>
              <a:t>Yüzey dalgası(</a:t>
            </a:r>
            <a:r>
              <a:rPr lang="tr-TR" sz="2400" dirty="0" err="1" smtClean="0"/>
              <a:t>Rayleigh</a:t>
            </a:r>
            <a:r>
              <a:rPr lang="tr-TR" sz="2400" dirty="0" smtClean="0"/>
              <a:t> dalgası)</a:t>
            </a:r>
            <a:r>
              <a:rPr lang="tr-TR" sz="2400" dirty="0"/>
              <a:t> </a:t>
            </a:r>
            <a:endParaRPr lang="en-US" sz="2400" dirty="0" smtClean="0"/>
          </a:p>
          <a:p>
            <a:pPr marL="0" indent="0">
              <a:buNone/>
            </a:pPr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348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936029" y="0"/>
            <a:ext cx="7692904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Dispersiyon </a:t>
            </a:r>
            <a:endParaRPr lang="tr-T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" y="764704"/>
            <a:ext cx="10801348" cy="609329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tr-TR" dirty="0"/>
              <a:t>Yüzey dalgaları, homojen ve </a:t>
            </a:r>
            <a:r>
              <a:rPr lang="tr-TR" dirty="0" err="1" smtClean="0"/>
              <a:t>izotrop</a:t>
            </a:r>
            <a:r>
              <a:rPr lang="tr-TR" dirty="0" smtClean="0"/>
              <a:t> </a:t>
            </a:r>
            <a:r>
              <a:rPr lang="tr-TR" dirty="0"/>
              <a:t>yarı sonsuz ortamdaki </a:t>
            </a:r>
            <a:r>
              <a:rPr lang="tr-TR" dirty="0" err="1"/>
              <a:t>Rayleigh</a:t>
            </a:r>
            <a:r>
              <a:rPr lang="tr-TR" dirty="0"/>
              <a:t> dalgaları hariç, frekansa bağlı olarak yüzey boyunca belirli bir hız dağılımı gösterirler. Bu hız dağılımındaki dalga paketinin farklı faz hızlarıyla hareket etmesine dispersiyon denir (</a:t>
            </a:r>
            <a:r>
              <a:rPr lang="tr-TR" dirty="0" err="1"/>
              <a:t>Aki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Richards</a:t>
            </a:r>
            <a:r>
              <a:rPr lang="tr-TR" dirty="0"/>
              <a:t> 1980). Yüzey boyunca dispersiyona uğrayan yüzey dalgalarının hızları frekans ya da periyoda bağlıdır. </a:t>
            </a:r>
            <a:endParaRPr lang="en-US" dirty="0" smtClean="0"/>
          </a:p>
          <a:p>
            <a:pPr marL="36576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Derinden bilgi alınabilmesi için daha düşük frekanslı yüzey dalgaları üretilmelidir. 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Süreksizliğin olduğu yerlerde yüzey dalgaları </a:t>
            </a:r>
            <a:r>
              <a:rPr lang="tr-TR" dirty="0" err="1"/>
              <a:t>dispersif</a:t>
            </a:r>
            <a:r>
              <a:rPr lang="tr-TR" dirty="0"/>
              <a:t> özellik gösterir.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Homojen ve </a:t>
            </a:r>
            <a:r>
              <a:rPr lang="tr-TR" dirty="0" err="1"/>
              <a:t>izotrop</a:t>
            </a:r>
            <a:r>
              <a:rPr lang="tr-TR" dirty="0"/>
              <a:t> ortamlarda yüzey dalgaları </a:t>
            </a:r>
            <a:r>
              <a:rPr lang="tr-TR" dirty="0" err="1"/>
              <a:t>dispersif</a:t>
            </a:r>
            <a:r>
              <a:rPr lang="tr-TR" dirty="0"/>
              <a:t> özellik göstermezler.</a:t>
            </a:r>
          </a:p>
          <a:p>
            <a:pPr marL="3657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6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21283" y="62345"/>
            <a:ext cx="9181148" cy="147002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tr-TR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</a:t>
            </a: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Yöntem</a:t>
            </a: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tr-TR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nde</a:t>
            </a: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kullanIlan</a:t>
            </a: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ek</a:t>
            </a: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tr-TR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pmanlar</a:t>
            </a: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ve </a:t>
            </a:r>
            <a:r>
              <a:rPr lang="tr-TR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özell</a:t>
            </a: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tr-TR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kler</a:t>
            </a:r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92278" y="1556792"/>
            <a:ext cx="58691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u="sng" dirty="0" smtClean="0"/>
              <a:t>Çok kanallı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sismik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kay</a:t>
            </a:r>
            <a:r>
              <a:rPr lang="tr-TR" sz="2400" b="1" u="sng" dirty="0" smtClean="0"/>
              <a:t>ı</a:t>
            </a:r>
            <a:r>
              <a:rPr lang="en-US" sz="2400" b="1" u="sng" dirty="0" smtClean="0"/>
              <a:t>t</a:t>
            </a:r>
            <a:r>
              <a:rPr lang="tr-TR" sz="2400" b="1" u="sng" dirty="0" smtClean="0"/>
              <a:t> cihaz</a:t>
            </a:r>
          </a:p>
          <a:p>
            <a:r>
              <a:rPr lang="tr-TR" sz="2400" dirty="0" smtClean="0"/>
              <a:t>12 ve 24 kanallı</a:t>
            </a:r>
          </a:p>
          <a:p>
            <a:r>
              <a:rPr lang="tr-TR" sz="2400" dirty="0" smtClean="0"/>
              <a:t>Her bir kanal en az 4 saniye kayıt yapabilecek özellikte ve 1-2 </a:t>
            </a:r>
            <a:r>
              <a:rPr lang="tr-TR" sz="2400" dirty="0" err="1" smtClean="0"/>
              <a:t>ms</a:t>
            </a:r>
            <a:r>
              <a:rPr lang="tr-TR" sz="2400" dirty="0" smtClean="0"/>
              <a:t> örnekleme aralığı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03018" y="243129"/>
            <a:ext cx="1763068" cy="400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97108" y="4377076"/>
            <a:ext cx="3888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b="1" u="sng" dirty="0" smtClean="0"/>
              <a:t>Düşey P-dalga </a:t>
            </a:r>
            <a:r>
              <a:rPr lang="tr-TR" sz="2400" b="1" u="sng" dirty="0" err="1" smtClean="0"/>
              <a:t>jeofonu</a:t>
            </a:r>
            <a:r>
              <a:rPr lang="tr-TR" sz="2400" b="1" u="sng" dirty="0" smtClean="0"/>
              <a:t> ve kablolar</a:t>
            </a:r>
          </a:p>
          <a:p>
            <a:r>
              <a:rPr lang="tr-TR" sz="2400" dirty="0" err="1" smtClean="0"/>
              <a:t>Ortamsal</a:t>
            </a:r>
            <a:r>
              <a:rPr lang="tr-TR" sz="2400" dirty="0" smtClean="0"/>
              <a:t> gürültüyü kaydeden Düşey P-dalga </a:t>
            </a:r>
            <a:r>
              <a:rPr lang="tr-TR" sz="2400" dirty="0" err="1" smtClean="0"/>
              <a:t>jeofonu</a:t>
            </a:r>
            <a:endParaRPr lang="tr-TR" sz="2400" dirty="0"/>
          </a:p>
        </p:txBody>
      </p:sp>
      <p:pic>
        <p:nvPicPr>
          <p:cNvPr id="7" name="Picture 2" descr="C:\Users\HARUN\Desktop\Yeni klasör\jeofon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59" y="3750403"/>
            <a:ext cx="4423093" cy="248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17" y="4377076"/>
            <a:ext cx="2192443" cy="185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982761" y="3126453"/>
            <a:ext cx="362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Ş</a:t>
            </a:r>
            <a:r>
              <a:rPr lang="en-US" sz="2000" dirty="0" err="1" smtClean="0"/>
              <a:t>ekil</a:t>
            </a:r>
            <a:r>
              <a:rPr lang="tr-TR" sz="2000" dirty="0" smtClean="0"/>
              <a:t> </a:t>
            </a:r>
            <a:r>
              <a:rPr lang="en-US" sz="2000" dirty="0" smtClean="0"/>
              <a:t>2: </a:t>
            </a:r>
            <a:r>
              <a:rPr lang="tr-TR" sz="2000" dirty="0" smtClean="0"/>
              <a:t>çok</a:t>
            </a:r>
            <a:r>
              <a:rPr lang="en-US" sz="2000" dirty="0" smtClean="0"/>
              <a:t> </a:t>
            </a:r>
            <a:r>
              <a:rPr lang="en-US" sz="2000" dirty="0" err="1" smtClean="0"/>
              <a:t>kanall</a:t>
            </a:r>
            <a:r>
              <a:rPr lang="tr-TR" sz="2000" dirty="0" smtClean="0"/>
              <a:t>ı</a:t>
            </a:r>
            <a:r>
              <a:rPr lang="en-US" sz="2000" dirty="0" smtClean="0"/>
              <a:t> </a:t>
            </a:r>
            <a:r>
              <a:rPr lang="en-US" sz="2000" dirty="0" err="1" smtClean="0"/>
              <a:t>cihaz</a:t>
            </a:r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992940" y="6233112"/>
            <a:ext cx="499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Şekil 3 </a:t>
            </a:r>
            <a:r>
              <a:rPr lang="en-US" sz="2000" dirty="0" smtClean="0"/>
              <a:t>: </a:t>
            </a:r>
            <a:r>
              <a:rPr lang="en-US" sz="2000" dirty="0" err="1" smtClean="0"/>
              <a:t>ka</a:t>
            </a:r>
            <a:r>
              <a:rPr lang="tr-TR" sz="2000" dirty="0" err="1" smtClean="0"/>
              <a:t>blolar</a:t>
            </a:r>
            <a:r>
              <a:rPr lang="tr-TR" sz="2000" dirty="0" smtClean="0"/>
              <a:t> ve </a:t>
            </a:r>
            <a:r>
              <a:rPr lang="tr-TR" sz="2000" dirty="0" err="1" smtClean="0"/>
              <a:t>jeofon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816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40069" y="692698"/>
            <a:ext cx="9721215" cy="61653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u="sng" dirty="0" smtClean="0"/>
              <a:t>Şerit metre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u="sng" dirty="0" smtClean="0"/>
              <a:t>Akü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u="sng" dirty="0" smtClean="0"/>
              <a:t>Laptop </a:t>
            </a:r>
            <a:endParaRPr lang="en-US" u="sng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1" u="sng" dirty="0" smtClean="0"/>
              <a:t>Remi yazılımı(</a:t>
            </a:r>
            <a:r>
              <a:rPr lang="tr-TR" b="1" u="sng" dirty="0" err="1" smtClean="0"/>
              <a:t>seisImager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seisOpt</a:t>
            </a:r>
            <a:r>
              <a:rPr lang="tr-TR" b="1" u="sng" dirty="0" smtClean="0"/>
              <a:t> vs.)</a:t>
            </a:r>
            <a:endParaRPr lang="tr-TR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5329" y="-386213"/>
            <a:ext cx="1476375" cy="291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5" y="2132856"/>
            <a:ext cx="3106941" cy="18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370573" y="1070844"/>
            <a:ext cx="263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Şekil </a:t>
            </a:r>
            <a:r>
              <a:rPr lang="en-US" sz="2000" dirty="0"/>
              <a:t>:</a:t>
            </a:r>
            <a:r>
              <a:rPr lang="tr-TR" sz="2000" dirty="0" smtClean="0"/>
              <a:t> 4 şerit metre</a:t>
            </a:r>
            <a:endParaRPr lang="tr-TR" sz="2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530534" y="300624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Ş</a:t>
            </a:r>
            <a:r>
              <a:rPr lang="tr-TR" sz="2000" dirty="0" smtClean="0"/>
              <a:t>ekil 5</a:t>
            </a:r>
            <a:r>
              <a:rPr lang="en-US" sz="2000" dirty="0" smtClean="0"/>
              <a:t> :</a:t>
            </a:r>
            <a:r>
              <a:rPr lang="tr-TR" sz="2000" dirty="0" smtClean="0"/>
              <a:t> akü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215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88640"/>
            <a:ext cx="9721215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REMİ YÖNTEMİNDE VERİ TOPLAMA</a:t>
            </a:r>
            <a:endParaRPr lang="tr-T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4967" y="1124744"/>
            <a:ext cx="10801350" cy="450157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Lineer(doğrusal) dizilim kullanılır.</a:t>
            </a:r>
            <a:endParaRPr lang="en-US" sz="2400" dirty="0" smtClean="0"/>
          </a:p>
          <a:p>
            <a:r>
              <a:rPr lang="tr-TR" sz="2400" dirty="0"/>
              <a:t>12 kanal cihazlar uygun olmakla birlikte, 24-48 </a:t>
            </a:r>
            <a:r>
              <a:rPr lang="tr-TR" sz="2400" dirty="0" smtClean="0"/>
              <a:t>kanallı </a:t>
            </a:r>
            <a:r>
              <a:rPr lang="tr-TR" sz="2400" dirty="0"/>
              <a:t>cihazlar daha nitelikli veri toplanmasını sağlar. </a:t>
            </a:r>
            <a:endParaRPr lang="en-US" sz="2400" dirty="0" smtClean="0"/>
          </a:p>
          <a:p>
            <a:r>
              <a:rPr lang="tr-TR" sz="2400" dirty="0" smtClean="0"/>
              <a:t>4-8 </a:t>
            </a:r>
            <a:r>
              <a:rPr lang="tr-TR" sz="2400" dirty="0"/>
              <a:t>Hz frekanslı düşey </a:t>
            </a:r>
            <a:r>
              <a:rPr lang="tr-TR" sz="2400" dirty="0" err="1"/>
              <a:t>jeofonlar</a:t>
            </a:r>
            <a:r>
              <a:rPr lang="tr-TR" sz="2400" dirty="0"/>
              <a:t> ile 100 metre araştırma derinliğine ulaşılabilir. 5-10 metre </a:t>
            </a:r>
            <a:r>
              <a:rPr lang="tr-TR" sz="2400" dirty="0" err="1"/>
              <a:t>jeofon</a:t>
            </a:r>
            <a:r>
              <a:rPr lang="tr-TR" sz="2400" dirty="0"/>
              <a:t> aralığı ile 100-250 metre uzunluğunda bir profil oluşturulur ise 30 saniye süreli </a:t>
            </a:r>
            <a:r>
              <a:rPr lang="tr-TR" sz="2400" dirty="0" err="1"/>
              <a:t>mikrotremor</a:t>
            </a:r>
            <a:r>
              <a:rPr lang="tr-TR" sz="2400" dirty="0"/>
              <a:t> </a:t>
            </a:r>
            <a:r>
              <a:rPr lang="tr-TR" sz="2400" dirty="0" err="1"/>
              <a:t>kayıdı</a:t>
            </a:r>
            <a:r>
              <a:rPr lang="tr-TR" sz="2400" dirty="0"/>
              <a:t> ile 100 metre derinliğe kadar S dalga hızı değişimi hesaplanabilmektedir. </a:t>
            </a:r>
          </a:p>
          <a:p>
            <a:endParaRPr lang="tr-T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33" y="4293095"/>
            <a:ext cx="6132018" cy="23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703016" y="5626314"/>
            <a:ext cx="1656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Şekil</a:t>
            </a:r>
            <a:r>
              <a:rPr lang="en-US" sz="2000" dirty="0" smtClean="0"/>
              <a:t> 6: </a:t>
            </a:r>
            <a:r>
              <a:rPr lang="en-US" sz="2000" dirty="0" err="1" smtClean="0"/>
              <a:t>remi</a:t>
            </a:r>
            <a:r>
              <a:rPr lang="en-US" sz="2000" dirty="0" smtClean="0"/>
              <a:t> y</a:t>
            </a:r>
            <a:r>
              <a:rPr lang="tr-TR" sz="2000" dirty="0" smtClean="0"/>
              <a:t>ö</a:t>
            </a:r>
            <a:r>
              <a:rPr lang="en-US" sz="2000" dirty="0" err="1" smtClean="0"/>
              <a:t>nteminde</a:t>
            </a:r>
            <a:r>
              <a:rPr lang="en-US" sz="2000" dirty="0" smtClean="0"/>
              <a:t> </a:t>
            </a:r>
            <a:r>
              <a:rPr lang="en-US" sz="2000" dirty="0" err="1" smtClean="0"/>
              <a:t>dizilim</a:t>
            </a:r>
            <a:r>
              <a:rPr lang="en-US" sz="2000" dirty="0" smtClean="0"/>
              <a:t> </a:t>
            </a:r>
            <a:r>
              <a:rPr lang="tr-TR" sz="2000" dirty="0" err="1"/>
              <a:t>ş</a:t>
            </a:r>
            <a:r>
              <a:rPr lang="en-US" sz="2000" dirty="0" err="1" smtClean="0"/>
              <a:t>ekli</a:t>
            </a:r>
            <a:r>
              <a:rPr lang="en-US" sz="2000" dirty="0" smtClean="0"/>
              <a:t>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75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12049" y="188640"/>
            <a:ext cx="10207134" cy="6840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err="1"/>
              <a:t>ReMi</a:t>
            </a:r>
            <a:r>
              <a:rPr lang="tr-TR" sz="2400" dirty="0"/>
              <a:t> yönteminin </a:t>
            </a:r>
            <a:r>
              <a:rPr lang="en-US" sz="2400" dirty="0" err="1" smtClean="0"/>
              <a:t>Aktif</a:t>
            </a:r>
            <a:r>
              <a:rPr lang="en-US" sz="2400" dirty="0" smtClean="0"/>
              <a:t>  </a:t>
            </a:r>
            <a:r>
              <a:rPr lang="en-US" sz="2400" dirty="0" err="1" smtClean="0"/>
              <a:t>kaynakl</a:t>
            </a:r>
            <a:r>
              <a:rPr lang="tr-TR" sz="2400" dirty="0" smtClean="0"/>
              <a:t>ı</a:t>
            </a:r>
            <a:r>
              <a:rPr lang="en-US" sz="2400" dirty="0" smtClean="0"/>
              <a:t>(</a:t>
            </a:r>
            <a:r>
              <a:rPr lang="tr-TR" sz="2400" dirty="0" smtClean="0"/>
              <a:t>MASW </a:t>
            </a:r>
            <a:r>
              <a:rPr lang="en-US" sz="2400" dirty="0" smtClean="0"/>
              <a:t>) </a:t>
            </a:r>
            <a:r>
              <a:rPr lang="tr-TR" sz="2400" dirty="0" smtClean="0"/>
              <a:t>yönteminden </a:t>
            </a:r>
            <a:r>
              <a:rPr lang="tr-TR" sz="2400" dirty="0"/>
              <a:t>tek farkı balyoz, </a:t>
            </a:r>
            <a:r>
              <a:rPr lang="tr-TR" sz="2400" dirty="0" err="1"/>
              <a:t>gun</a:t>
            </a:r>
            <a:r>
              <a:rPr lang="tr-TR" sz="2400" dirty="0"/>
              <a:t> gibi bir kaynak kullanılmadan belli bir hat boyunca dizilen </a:t>
            </a:r>
            <a:r>
              <a:rPr lang="tr-TR" sz="2400" dirty="0" err="1"/>
              <a:t>jeofonlar</a:t>
            </a:r>
            <a:r>
              <a:rPr lang="tr-TR" sz="2400" dirty="0"/>
              <a:t> ile aynen </a:t>
            </a:r>
            <a:r>
              <a:rPr lang="tr-TR" sz="2400" dirty="0" err="1"/>
              <a:t>mikrotremor</a:t>
            </a:r>
            <a:r>
              <a:rPr lang="tr-TR" sz="2400" dirty="0"/>
              <a:t> yönteminde olduğu gibi belirli bir </a:t>
            </a:r>
            <a:r>
              <a:rPr lang="tr-TR" sz="2400" dirty="0" smtClean="0"/>
              <a:t>süre </a:t>
            </a:r>
            <a:r>
              <a:rPr lang="tr-TR" sz="2400" dirty="0"/>
              <a:t>boyunca yerin doğal </a:t>
            </a:r>
            <a:r>
              <a:rPr lang="tr-TR" sz="2400" dirty="0" smtClean="0"/>
              <a:t>titreşiminin ölçülmesidir.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Yöntem</a:t>
            </a:r>
            <a:r>
              <a:rPr lang="tr-TR" sz="2400" dirty="0"/>
              <a:t>, iyi bir yapıştırma ile </a:t>
            </a:r>
            <a:r>
              <a:rPr lang="tr-TR" sz="2400" dirty="0" err="1"/>
              <a:t>jeofonların</a:t>
            </a:r>
            <a:r>
              <a:rPr lang="tr-TR" sz="2400" dirty="0"/>
              <a:t> asfalt üzerine de</a:t>
            </a:r>
            <a:r>
              <a:rPr lang="en-US" sz="2400" dirty="0"/>
              <a:t> </a:t>
            </a:r>
            <a:r>
              <a:rPr lang="tr-TR" sz="2400" dirty="0"/>
              <a:t>yerleştirilmesine izin vermektedir.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500" dirty="0"/>
          </a:p>
          <a:p>
            <a:pPr>
              <a:lnSpc>
                <a:spcPct val="150000"/>
              </a:lnSpc>
            </a:pPr>
            <a:endParaRPr lang="en-US" sz="2500" dirty="0" smtClean="0"/>
          </a:p>
          <a:p>
            <a:pPr>
              <a:lnSpc>
                <a:spcPct val="150000"/>
              </a:lnSpc>
            </a:pPr>
            <a:endParaRPr lang="en-US" sz="2500" dirty="0"/>
          </a:p>
          <a:p>
            <a:pPr>
              <a:lnSpc>
                <a:spcPct val="150000"/>
              </a:lnSpc>
            </a:pPr>
            <a:endParaRPr lang="en-US" sz="2500" dirty="0" smtClean="0"/>
          </a:p>
          <a:p>
            <a:pPr marL="0" indent="0">
              <a:lnSpc>
                <a:spcPct val="150000"/>
              </a:lnSpc>
              <a:buNone/>
            </a:pPr>
            <a:endParaRPr lang="tr-TR" sz="2500" dirty="0"/>
          </a:p>
        </p:txBody>
      </p:sp>
      <p:pic>
        <p:nvPicPr>
          <p:cNvPr id="1027" name="Picture 3" descr="C:\Users\HARUN\Desktop\Yeni klasör\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63" y="3642036"/>
            <a:ext cx="5256584" cy="27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928658" y="6396337"/>
            <a:ext cx="7825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Şekil  </a:t>
            </a:r>
            <a:r>
              <a:rPr lang="tr-TR" sz="2400" dirty="0" smtClean="0"/>
              <a:t>7</a:t>
            </a:r>
            <a:r>
              <a:rPr lang="en-US" sz="2400" dirty="0" smtClean="0"/>
              <a:t> : </a:t>
            </a:r>
            <a:r>
              <a:rPr lang="en-US" sz="2400" dirty="0" err="1" smtClean="0"/>
              <a:t>remi</a:t>
            </a:r>
            <a:r>
              <a:rPr lang="en-US" sz="2400" dirty="0" smtClean="0"/>
              <a:t> y</a:t>
            </a:r>
            <a:r>
              <a:rPr lang="tr-TR" sz="2400" dirty="0" smtClean="0"/>
              <a:t>ö</a:t>
            </a:r>
            <a:r>
              <a:rPr lang="en-US" sz="2400" dirty="0" err="1" smtClean="0"/>
              <a:t>nteminin</a:t>
            </a:r>
            <a:r>
              <a:rPr lang="en-US" sz="2400" dirty="0" smtClean="0"/>
              <a:t> </a:t>
            </a:r>
            <a:r>
              <a:rPr lang="en-US" sz="2400" dirty="0" err="1" smtClean="0"/>
              <a:t>asfalt</a:t>
            </a:r>
            <a:r>
              <a:rPr lang="en-US" sz="2400" dirty="0" smtClean="0"/>
              <a:t> </a:t>
            </a:r>
            <a:r>
              <a:rPr lang="tr-TR" sz="2400" dirty="0" err="1"/>
              <a:t>ü</a:t>
            </a:r>
            <a:r>
              <a:rPr lang="en-US" sz="2400" dirty="0" err="1" smtClean="0"/>
              <a:t>zerinde</a:t>
            </a:r>
            <a:r>
              <a:rPr lang="en-US" sz="2400" dirty="0" smtClean="0"/>
              <a:t> </a:t>
            </a:r>
            <a:r>
              <a:rPr lang="en-US" sz="2400" dirty="0" err="1" smtClean="0"/>
              <a:t>uygulan</a:t>
            </a:r>
            <a:r>
              <a:rPr lang="tr-TR" sz="2400" dirty="0" smtClean="0"/>
              <a:t>ışı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181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660</TotalTime>
  <Words>1134</Words>
  <Application>Microsoft Office PowerPoint</Application>
  <PresentationFormat>Özel</PresentationFormat>
  <Paragraphs>146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Hava Akımı</vt:lpstr>
      <vt:lpstr>PowerPoint Sunusu</vt:lpstr>
      <vt:lpstr>İÇERİK</vt:lpstr>
      <vt:lpstr>REMİ YÖNTEMİ </vt:lpstr>
      <vt:lpstr>Remi Yönteminde;</vt:lpstr>
      <vt:lpstr>Dispersiyon </vt:lpstr>
      <vt:lpstr>Remi Yönteminde kullanIlan ekipmanlar ve özellikleri </vt:lpstr>
      <vt:lpstr>PowerPoint Sunusu</vt:lpstr>
      <vt:lpstr>REMİ YÖNTEMİNDE VERİ TOPLAMA</vt:lpstr>
      <vt:lpstr>PowerPoint Sunusu</vt:lpstr>
      <vt:lpstr>Remi yönteminin dezavantajları</vt:lpstr>
      <vt:lpstr>VERİ-İŞLEM ADIMLARI</vt:lpstr>
      <vt:lpstr>PowerPoint Sunusu</vt:lpstr>
      <vt:lpstr>PowerPoint Sunusu</vt:lpstr>
      <vt:lpstr>Dispersiyon görüntüsü </vt:lpstr>
      <vt:lpstr>Dispersiyon eğrisi</vt:lpstr>
      <vt:lpstr>PowerPoint Sunusu</vt:lpstr>
      <vt:lpstr>Ters çözümden önce hesaplanan kuramsal eğri</vt:lpstr>
      <vt:lpstr>PowerPoint Sunusu</vt:lpstr>
      <vt:lpstr>PowerPoint Sunusu</vt:lpstr>
      <vt:lpstr>PowerPoint Sunusu</vt:lpstr>
      <vt:lpstr>Şekil 8 : UBC ve Eurocode-8 uluslararası standartlarında kullanılan zemin sınıflaması tablosu</vt:lpstr>
      <vt:lpstr>FARKLI BİR REMİ ÇALIŞMASINDAN ÖRNEK</vt:lpstr>
      <vt:lpstr>PowerPoint Sunusu</vt:lpstr>
      <vt:lpstr>PowerPoint Sunusu</vt:lpstr>
      <vt:lpstr>Remi yönteminin diğer kullanım alanları</vt:lpstr>
      <vt:lpstr>PowerPoint Sunusu</vt:lpstr>
      <vt:lpstr>PowerPoint Sunusu</vt:lpstr>
      <vt:lpstr>KAYNAKLAR 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HARUN</dc:creator>
  <cp:lastModifiedBy>HARUN</cp:lastModifiedBy>
  <cp:revision>46</cp:revision>
  <dcterms:created xsi:type="dcterms:W3CDTF">2017-12-19T11:54:54Z</dcterms:created>
  <dcterms:modified xsi:type="dcterms:W3CDTF">2017-12-20T17:38:42Z</dcterms:modified>
</cp:coreProperties>
</file>