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86" r:id="rId3"/>
    <p:sldId id="257" r:id="rId4"/>
    <p:sldId id="268" r:id="rId5"/>
    <p:sldId id="269" r:id="rId6"/>
    <p:sldId id="298" r:id="rId7"/>
    <p:sldId id="304" r:id="rId8"/>
    <p:sldId id="305" r:id="rId9"/>
    <p:sldId id="299" r:id="rId10"/>
    <p:sldId id="300" r:id="rId11"/>
    <p:sldId id="301" r:id="rId12"/>
    <p:sldId id="302" r:id="rId13"/>
    <p:sldId id="303" r:id="rId14"/>
    <p:sldId id="258" r:id="rId15"/>
    <p:sldId id="261" r:id="rId16"/>
    <p:sldId id="262" r:id="rId17"/>
    <p:sldId id="272" r:id="rId18"/>
    <p:sldId id="263" r:id="rId19"/>
    <p:sldId id="280" r:id="rId20"/>
    <p:sldId id="278" r:id="rId21"/>
    <p:sldId id="279" r:id="rId22"/>
    <p:sldId id="275" r:id="rId23"/>
    <p:sldId id="297" r:id="rId24"/>
    <p:sldId id="306" r:id="rId25"/>
    <p:sldId id="277" r:id="rId26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70" autoAdjust="0"/>
  </p:normalViewPr>
  <p:slideViewPr>
    <p:cSldViewPr>
      <p:cViewPr varScale="1">
        <p:scale>
          <a:sx n="87" d="100"/>
          <a:sy n="87" d="100"/>
        </p:scale>
        <p:origin x="146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smtClean="0"/>
            </a:p>
          </p:txBody>
        </p:sp>
      </p:grpSp>
      <p:sp>
        <p:nvSpPr>
          <p:cNvPr id="615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327940A-1E22-4407-84F2-F6461AB7893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4326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67B0F-2B92-4A2D-8EE5-8DC8643789D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3627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64673D-FBBB-4687-998F-BB86171B010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2317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9D60E8-AC76-4B8E-84E3-03F5E3B997E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4788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946157-847F-4416-8559-7F13151E7CA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9775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18D55D-BDE9-4112-86B1-31E17D3351D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5569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AFE54-7470-4011-B78A-C5FEB026301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3778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75F3A-92FE-49D9-AF40-B0683944180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447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29FFC0-0DC1-4CE2-AB9E-91612B34426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6926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61448-974F-400B-BA48-5ECAB0081D3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3368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DCC3F-E116-4FAC-A552-BAE55A7E415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9490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71663-753B-4472-A0A4-550EEB2F8B4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7288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tr-TR" sz="2400" smtClean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tr-TR" sz="2400" smtClean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tr-TR" sz="2400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tr-TR" sz="2400" smtClean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tr-TR" sz="2400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tr-TR" sz="2400" smtClean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tr-TR" sz="2400" smtClean="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A4788A96-0593-4ACE-843B-9219C6B2888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476250"/>
            <a:ext cx="8137525" cy="2376488"/>
          </a:xfrm>
        </p:spPr>
        <p:txBody>
          <a:bodyPr/>
          <a:lstStyle/>
          <a:p>
            <a:pPr algn="ctr" eaLnBrk="1" hangingPunct="1"/>
            <a:r>
              <a:rPr lang="tr-TR" sz="4000" b="1" smtClean="0"/>
              <a:t>BÖBREK HASTALIKLARININ KLİNİK VE LABORATUVAR DEĞERLENDİRİLMESİ</a:t>
            </a:r>
            <a:endParaRPr lang="tr-TR" sz="320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tr-TR" sz="2800" b="1" smtClean="0"/>
              <a:t>Dr. Şehsuvar Ertürk</a:t>
            </a:r>
          </a:p>
          <a:p>
            <a:pPr eaLnBrk="1" hangingPunct="1"/>
            <a:r>
              <a:rPr lang="tr-TR" sz="2800" b="1" smtClean="0"/>
              <a:t>Ankara Üniversitesi Tıp Fakültesi</a:t>
            </a:r>
          </a:p>
          <a:p>
            <a:pPr eaLnBrk="1" hangingPunct="1"/>
            <a:r>
              <a:rPr lang="tr-TR" sz="2800" b="1" smtClean="0"/>
              <a:t>Nefroloji Bilim Dalı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600" b="1" smtClean="0"/>
              <a:t>Anüri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2349500"/>
            <a:ext cx="8054975" cy="2232025"/>
          </a:xfrm>
        </p:spPr>
        <p:txBody>
          <a:bodyPr/>
          <a:lstStyle/>
          <a:p>
            <a:pPr eaLnBrk="1" hangingPunct="1"/>
            <a:r>
              <a:rPr lang="tr-TR" smtClean="0"/>
              <a:t>İdrar miktarı &lt; 100 mL/gün (50 mL/gün)</a:t>
            </a:r>
          </a:p>
          <a:p>
            <a:pPr eaLnBrk="1" hangingPunct="1"/>
            <a:endParaRPr lang="tr-TR" smtClean="0"/>
          </a:p>
          <a:p>
            <a:pPr eaLnBrk="1" hangingPunct="1"/>
            <a:r>
              <a:rPr lang="tr-TR" sz="2400" smtClean="0"/>
              <a:t>Hiç idrar çıkarmama: Tam -komple- anüri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600" b="1" smtClean="0"/>
              <a:t>Poliüri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İdrar miktarı &gt; 3 L/gün (&gt;2 mL/dk)</a:t>
            </a:r>
          </a:p>
          <a:p>
            <a:pPr eaLnBrk="1" hangingPunct="1"/>
            <a:endParaRPr lang="tr-TR" smtClean="0"/>
          </a:p>
          <a:p>
            <a:pPr eaLnBrk="1" hangingPunct="1"/>
            <a:r>
              <a:rPr lang="tr-TR" sz="2400" smtClean="0"/>
              <a:t>Normal idrar miktarı: 1.8 L/gün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600" b="1" smtClean="0"/>
              <a:t>Niktüri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Normal gündüz/gece oranının bozulması</a:t>
            </a:r>
          </a:p>
          <a:p>
            <a:pPr eaLnBrk="1" hangingPunct="1"/>
            <a:r>
              <a:rPr lang="tr-TR" smtClean="0"/>
              <a:t>Genellikle poliüri ile birlikte</a:t>
            </a:r>
          </a:p>
          <a:p>
            <a:pPr eaLnBrk="1" hangingPunct="1"/>
            <a:endParaRPr lang="tr-TR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smtClean="0"/>
              <a:t>	Normal: 2/1</a:t>
            </a:r>
          </a:p>
          <a:p>
            <a:pPr eaLnBrk="1" hangingPunct="1"/>
            <a:endParaRPr lang="tr-TR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smtClean="0"/>
              <a:t>	Yaşlılar (&gt;65 yaş): 1/1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600" b="1" smtClean="0"/>
              <a:t>Dizüri-Pollaküri-Enürezis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420938"/>
            <a:ext cx="7772400" cy="3711575"/>
          </a:xfrm>
        </p:spPr>
        <p:txBody>
          <a:bodyPr/>
          <a:lstStyle/>
          <a:p>
            <a:pPr eaLnBrk="1" hangingPunct="1"/>
            <a:r>
              <a:rPr lang="tr-TR" smtClean="0"/>
              <a:t>Dizüri: Ağrılı işeme</a:t>
            </a:r>
          </a:p>
          <a:p>
            <a:pPr eaLnBrk="1" hangingPunct="1"/>
            <a:r>
              <a:rPr lang="tr-TR" smtClean="0"/>
              <a:t>Pollaküri: Sık işeme</a:t>
            </a:r>
          </a:p>
          <a:p>
            <a:pPr eaLnBrk="1" hangingPunct="1"/>
            <a:r>
              <a:rPr lang="tr-TR" smtClean="0"/>
              <a:t>Enürezis: İdrar kaçırma</a:t>
            </a:r>
          </a:p>
          <a:p>
            <a:pPr eaLnBrk="1" hangingPunct="1"/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600" b="1" smtClean="0"/>
              <a:t>Glomerüler filtrasyon hızı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Böbreğin işlevsel üniteleri olan glomerüller, gelen plazmayı filtre ederek proteinsiz kısmını tübüler sisteme (Bowman aralığı) iletirler. </a:t>
            </a:r>
          </a:p>
          <a:p>
            <a:pPr eaLnBrk="1" hangingPunct="1"/>
            <a:r>
              <a:rPr lang="tr-TR" smtClean="0"/>
              <a:t>Normalde GFH: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smtClean="0"/>
              <a:t>	</a:t>
            </a:r>
            <a:r>
              <a:rPr lang="tr-TR" smtClean="0">
                <a:solidFill>
                  <a:schemeClr val="folHlink"/>
                </a:solidFill>
              </a:rPr>
              <a:t>Erkek: 130±18 ml/dk/1.73 m</a:t>
            </a:r>
            <a:r>
              <a:rPr lang="tr-TR" baseline="30000" smtClean="0">
                <a:solidFill>
                  <a:schemeClr val="folHlink"/>
                </a:solidFill>
              </a:rPr>
              <a:t>2</a:t>
            </a:r>
            <a:endParaRPr lang="tr-TR" smtClean="0">
              <a:solidFill>
                <a:schemeClr val="folHlink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smtClean="0">
                <a:solidFill>
                  <a:schemeClr val="folHlink"/>
                </a:solidFill>
              </a:rPr>
              <a:t>	Kadın: 120±14 ml/dk/1.73 m</a:t>
            </a:r>
            <a:r>
              <a:rPr lang="tr-TR" baseline="30000" smtClean="0">
                <a:solidFill>
                  <a:schemeClr val="folHlink"/>
                </a:solidFill>
              </a:rPr>
              <a:t>2</a:t>
            </a:r>
            <a:endParaRPr lang="tr-TR" smtClean="0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600" b="1" smtClean="0"/>
              <a:t>Glomerüler filtrasyon hızı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mtClean="0"/>
              <a:t>Diürnal varyasyon gösterir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sz="2400" smtClean="0"/>
              <a:t>	(Gece en düşük, öğlen sonu en yüksek)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Erkeklerde kadınlardakinden yüksektir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Otuz yaşından sonra her dekatta        10 ml/dk azalır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Gebelik ve erken dönem Tip 1 DM’de artar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Vücut sıvı volümü azaldığında azalır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600" b="1" smtClean="0"/>
              <a:t>Serum kreatinin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2017713"/>
            <a:ext cx="8054975" cy="4114800"/>
          </a:xfrm>
        </p:spPr>
        <p:txBody>
          <a:bodyPr/>
          <a:lstStyle/>
          <a:p>
            <a:pPr eaLnBrk="1" hangingPunct="1"/>
            <a:r>
              <a:rPr lang="tr-TR" sz="2800" smtClean="0"/>
              <a:t>Asemptomatik erişkinlerin taramasında kullanılır</a:t>
            </a:r>
          </a:p>
          <a:p>
            <a:pPr eaLnBrk="1" hangingPunct="1"/>
            <a:r>
              <a:rPr lang="tr-TR" sz="2800" smtClean="0"/>
              <a:t>Kas kreatin’den oluşan yıkım ürünüdür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smtClean="0">
                <a:solidFill>
                  <a:schemeClr val="folHlink"/>
                </a:solidFill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smtClean="0">
                <a:solidFill>
                  <a:schemeClr val="folHlink"/>
                </a:solidFill>
              </a:rPr>
              <a:t>	Yaş, cinsiyet, kas kitlesi,                   renal fonksiyonların stabilitesi             göz önünde bulundurularak yorumlanmalıdır.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765175"/>
            <a:ext cx="7793037" cy="911225"/>
          </a:xfrm>
        </p:spPr>
        <p:txBody>
          <a:bodyPr/>
          <a:lstStyle/>
          <a:p>
            <a:pPr eaLnBrk="1" hangingPunct="1"/>
            <a:r>
              <a:rPr lang="tr-TR" sz="3600" b="1" smtClean="0"/>
              <a:t>Serum kreatinin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350" y="2017713"/>
            <a:ext cx="72009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smtClean="0">
                <a:solidFill>
                  <a:schemeClr val="folHlink"/>
                </a:solidFill>
              </a:rPr>
              <a:t>Normalin üst sınırı: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sz="2800" smtClean="0">
                <a:solidFill>
                  <a:schemeClr val="folHlink"/>
                </a:solidFill>
              </a:rPr>
              <a:t>	5 yaş  :	0.6 mg/dL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sz="2800" smtClean="0">
                <a:solidFill>
                  <a:schemeClr val="folHlink"/>
                </a:solidFill>
              </a:rPr>
              <a:t>	40 yaş: 	1.2-1.3 mg/dL</a:t>
            </a:r>
          </a:p>
          <a:p>
            <a:pPr eaLnBrk="1" hangingPunct="1">
              <a:lnSpc>
                <a:spcPct val="90000"/>
              </a:lnSpc>
            </a:pPr>
            <a:endParaRPr lang="tr-TR" sz="2800" smtClean="0"/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Erkeklerde %10 kadar yüksektir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Gebelerde düşüktür 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40 yaşından sonra artmaz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Renal fonksiyonun %50’si kaybolmadıkça,   serum kreatinin normalin üst sınırını geçmez</a:t>
            </a:r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600" b="1" smtClean="0"/>
              <a:t>Üre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017713"/>
            <a:ext cx="8343900" cy="4114800"/>
          </a:xfrm>
        </p:spPr>
        <p:txBody>
          <a:bodyPr/>
          <a:lstStyle/>
          <a:p>
            <a:pPr eaLnBrk="1" hangingPunct="1"/>
            <a:r>
              <a:rPr lang="tr-TR" sz="2800" smtClean="0"/>
              <a:t>Protein metabolizmasının primer son ürünü, vücuttan nitrojen atılımının en önemli formudur</a:t>
            </a:r>
          </a:p>
          <a:p>
            <a:pPr eaLnBrk="1" hangingPunct="1"/>
            <a:r>
              <a:rPr lang="tr-TR" sz="2800" smtClean="0"/>
              <a:t>Karaciğerde sentezlenir</a:t>
            </a:r>
          </a:p>
          <a:p>
            <a:pPr eaLnBrk="1" hangingPunct="1"/>
            <a:r>
              <a:rPr lang="tr-TR" sz="2800" smtClean="0"/>
              <a:t>Klinik pratikte üre ya da BUN </a:t>
            </a:r>
            <a:r>
              <a:rPr lang="tr-TR" sz="2000" smtClean="0"/>
              <a:t>(kan üre azotu)</a:t>
            </a:r>
            <a:r>
              <a:rPr lang="tr-TR" sz="2800" smtClean="0"/>
              <a:t> olarak ölçülür</a:t>
            </a:r>
          </a:p>
          <a:p>
            <a:pPr eaLnBrk="1" hangingPunct="1"/>
            <a:r>
              <a:rPr lang="tr-TR" sz="2800" smtClean="0"/>
              <a:t>Protein alımı arttıkça artar </a:t>
            </a:r>
          </a:p>
          <a:p>
            <a:pPr eaLnBrk="1" hangingPunct="1"/>
            <a:r>
              <a:rPr lang="tr-TR" sz="2800" smtClean="0"/>
              <a:t>Renal fonksiyonu normal, 70 g/gün protein alan bir erişkinde </a:t>
            </a:r>
            <a:r>
              <a:rPr lang="tr-TR" sz="2800" smtClean="0">
                <a:solidFill>
                  <a:schemeClr val="folHlink"/>
                </a:solidFill>
              </a:rPr>
              <a:t>BUN: 15 mg/dl</a:t>
            </a:r>
            <a:endParaRPr lang="tr-T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600" b="1" smtClean="0"/>
              <a:t>GFH için ideal madde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Glomerüllerden serbestçe filtre edilebilmeli</a:t>
            </a:r>
          </a:p>
          <a:p>
            <a:pPr eaLnBrk="1" hangingPunct="1"/>
            <a:r>
              <a:rPr lang="tr-TR" smtClean="0"/>
              <a:t>Tübüler metabolizma, reabsorpsiyon, sekresyona uğramamalı</a:t>
            </a:r>
          </a:p>
          <a:p>
            <a:pPr eaLnBrk="1" hangingPunct="1"/>
            <a:endParaRPr lang="tr-TR" smtClean="0"/>
          </a:p>
          <a:p>
            <a:pPr algn="ctr" eaLnBrk="1" hangingPunct="1">
              <a:buFont typeface="Wingdings" panose="05000000000000000000" pitchFamily="2" charset="2"/>
              <a:buNone/>
            </a:pPr>
            <a:endParaRPr lang="tr-TR" smtClean="0">
              <a:solidFill>
                <a:schemeClr val="folHlink"/>
              </a:solidFill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tr-TR" smtClean="0">
                <a:solidFill>
                  <a:schemeClr val="folHlink"/>
                </a:solidFill>
              </a:rPr>
              <a:t>İnülin klirens altın standard</a:t>
            </a:r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4859338" y="4292600"/>
            <a:ext cx="433387" cy="936625"/>
          </a:xfrm>
          <a:prstGeom prst="downArrow">
            <a:avLst>
              <a:gd name="adj1" fmla="val 50000"/>
              <a:gd name="adj2" fmla="val 54029"/>
            </a:avLst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600" b="1" smtClean="0"/>
              <a:t>Hedef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349500"/>
            <a:ext cx="8128000" cy="22320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3000" smtClean="0"/>
              <a:t>Böbreğin işlevlerini</a:t>
            </a:r>
          </a:p>
          <a:p>
            <a:pPr eaLnBrk="1" hangingPunct="1">
              <a:lnSpc>
                <a:spcPct val="90000"/>
              </a:lnSpc>
            </a:pPr>
            <a:r>
              <a:rPr lang="tr-TR" sz="3000" smtClean="0"/>
              <a:t>Böbrek hastalıklarının belirti ve bulgularını </a:t>
            </a:r>
          </a:p>
          <a:p>
            <a:pPr eaLnBrk="1" hangingPunct="1">
              <a:lnSpc>
                <a:spcPct val="90000"/>
              </a:lnSpc>
            </a:pPr>
            <a:r>
              <a:rPr lang="tr-TR" sz="3000" smtClean="0"/>
              <a:t>Glomerüler filtrasyon hızının ölçüm/tahmin yöntemlerini bilmek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1414462"/>
          </a:xfrm>
        </p:spPr>
        <p:txBody>
          <a:bodyPr/>
          <a:lstStyle/>
          <a:p>
            <a:pPr eaLnBrk="1" hangingPunct="1"/>
            <a:r>
              <a:rPr lang="tr-TR" sz="3600" b="1" smtClean="0"/>
              <a:t>GFH tahmininde </a:t>
            </a:r>
            <a:br>
              <a:rPr lang="tr-TR" sz="3600" b="1" smtClean="0"/>
            </a:br>
            <a:r>
              <a:rPr lang="tr-TR" sz="3600" b="1" smtClean="0"/>
              <a:t>endojen kreatinin klirens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46513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smtClean="0"/>
              <a:t>	</a:t>
            </a:r>
            <a:r>
              <a:rPr lang="tr-TR" smtClean="0">
                <a:solidFill>
                  <a:schemeClr val="folHlink"/>
                </a:solidFill>
              </a:rPr>
              <a:t>Kreatinin</a:t>
            </a:r>
            <a:endParaRPr lang="tr-TR" smtClean="0"/>
          </a:p>
          <a:p>
            <a:pPr eaLnBrk="1" hangingPunct="1"/>
            <a:r>
              <a:rPr lang="tr-TR" smtClean="0"/>
              <a:t>Proteine bağlanmaz</a:t>
            </a:r>
          </a:p>
          <a:p>
            <a:pPr eaLnBrk="1" hangingPunct="1"/>
            <a:r>
              <a:rPr lang="tr-TR" smtClean="0"/>
              <a:t>Molekül ağırlığı 113 Dalton’dur</a:t>
            </a:r>
          </a:p>
          <a:p>
            <a:pPr eaLnBrk="1" hangingPunct="1"/>
            <a:r>
              <a:rPr lang="tr-TR" smtClean="0"/>
              <a:t>Böbrekte metabolize olmaz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sz="2800" smtClean="0"/>
              <a:t>	</a:t>
            </a:r>
            <a:r>
              <a:rPr lang="tr-TR" sz="2400" smtClean="0"/>
              <a:t>(Küçük bir kısmı GIS yolu ile atılır)</a:t>
            </a:r>
          </a:p>
          <a:p>
            <a:pPr eaLnBrk="1" hangingPunct="1"/>
            <a:r>
              <a:rPr lang="tr-TR" smtClean="0"/>
              <a:t>Proksimal tübülde reabsorbe edilmez</a:t>
            </a:r>
          </a:p>
          <a:p>
            <a:pPr eaLnBrk="1" hangingPunct="1"/>
            <a:r>
              <a:rPr lang="tr-TR" smtClean="0"/>
              <a:t>Proksimal tübüler sekresyona uğrar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smtClean="0"/>
              <a:t>	</a:t>
            </a:r>
            <a:r>
              <a:rPr lang="tr-TR" sz="2400" smtClean="0"/>
              <a:t>(total atılan kreatinin’in %5 kadarı)</a:t>
            </a:r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600" b="1" smtClean="0"/>
              <a:t>Endojen kreatinin klirens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2017713"/>
            <a:ext cx="7983538" cy="4114800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tr-TR" smtClean="0">
                <a:solidFill>
                  <a:schemeClr val="folHlink"/>
                </a:solidFill>
              </a:rPr>
              <a:t>	   U</a:t>
            </a:r>
            <a:r>
              <a:rPr lang="tr-TR" baseline="-25000" smtClean="0">
                <a:solidFill>
                  <a:schemeClr val="folHlink"/>
                </a:solidFill>
              </a:rPr>
              <a:t>Cr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tr-TR" smtClean="0">
                <a:solidFill>
                  <a:schemeClr val="folHlink"/>
                </a:solidFill>
              </a:rPr>
              <a:t>	C</a:t>
            </a:r>
            <a:r>
              <a:rPr lang="tr-TR" baseline="-25000" smtClean="0">
                <a:solidFill>
                  <a:schemeClr val="folHlink"/>
                </a:solidFill>
              </a:rPr>
              <a:t>Cr</a:t>
            </a:r>
            <a:r>
              <a:rPr lang="tr-TR" smtClean="0">
                <a:solidFill>
                  <a:schemeClr val="folHlink"/>
                </a:solidFill>
              </a:rPr>
              <a:t>=	   x V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smtClean="0">
                <a:solidFill>
                  <a:schemeClr val="folHlink"/>
                </a:solidFill>
              </a:rPr>
              <a:t>				 	   P</a:t>
            </a:r>
            <a:r>
              <a:rPr lang="tr-TR" baseline="-25000" smtClean="0">
                <a:solidFill>
                  <a:schemeClr val="folHlink"/>
                </a:solidFill>
              </a:rPr>
              <a:t>Cr</a:t>
            </a:r>
            <a:r>
              <a:rPr lang="tr-TR" smtClean="0">
                <a:solidFill>
                  <a:schemeClr val="folHlink"/>
                </a:solidFill>
              </a:rPr>
              <a:t>	</a:t>
            </a:r>
          </a:p>
          <a:p>
            <a:pPr eaLnBrk="1" hangingPunct="1"/>
            <a:endParaRPr lang="tr-TR" smtClean="0"/>
          </a:p>
          <a:p>
            <a:pPr eaLnBrk="1" hangingPunct="1"/>
            <a:r>
              <a:rPr lang="tr-TR" smtClean="0"/>
              <a:t>U</a:t>
            </a:r>
            <a:r>
              <a:rPr lang="tr-TR" baseline="-25000" smtClean="0"/>
              <a:t>Cr</a:t>
            </a:r>
            <a:r>
              <a:rPr lang="tr-TR" smtClean="0"/>
              <a:t>: İdrar kreatinin (mg/dL)</a:t>
            </a:r>
          </a:p>
          <a:p>
            <a:pPr eaLnBrk="1" hangingPunct="1"/>
            <a:r>
              <a:rPr lang="tr-TR" smtClean="0"/>
              <a:t>P</a:t>
            </a:r>
            <a:r>
              <a:rPr lang="tr-TR" baseline="-25000" smtClean="0"/>
              <a:t>Cr</a:t>
            </a:r>
            <a:r>
              <a:rPr lang="tr-TR" smtClean="0"/>
              <a:t>: Plazma kreatinin (mg/dL)</a:t>
            </a:r>
          </a:p>
          <a:p>
            <a:pPr eaLnBrk="1" hangingPunct="1"/>
            <a:r>
              <a:rPr lang="tr-TR" smtClean="0"/>
              <a:t>V  : İdrar hacmi (ml/dk) 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4932363" y="2924175"/>
            <a:ext cx="720725" cy="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620713"/>
            <a:ext cx="7793037" cy="1055687"/>
          </a:xfrm>
        </p:spPr>
        <p:txBody>
          <a:bodyPr/>
          <a:lstStyle/>
          <a:p>
            <a:pPr eaLnBrk="1" hangingPunct="1"/>
            <a:r>
              <a:rPr lang="tr-TR" sz="3600" b="1" smtClean="0"/>
              <a:t>GFH tahmininde kreatinin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Cockcroft-Gault formülü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smtClean="0">
                <a:solidFill>
                  <a:schemeClr val="folHlink"/>
                </a:solidFill>
              </a:rPr>
              <a:t>GFR= (140-Yaş) x V.Ağ / S</a:t>
            </a:r>
            <a:r>
              <a:rPr lang="tr-TR" baseline="-25000" smtClean="0">
                <a:solidFill>
                  <a:schemeClr val="folHlink"/>
                </a:solidFill>
              </a:rPr>
              <a:t>Cr </a:t>
            </a:r>
            <a:r>
              <a:rPr lang="tr-TR" smtClean="0">
                <a:solidFill>
                  <a:schemeClr val="folHlink"/>
                </a:solidFill>
              </a:rPr>
              <a:t>x 72</a:t>
            </a:r>
            <a:endParaRPr lang="tr-TR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tr-TR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tr-TR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smtClean="0">
                <a:solidFill>
                  <a:schemeClr val="folHlink"/>
                </a:solidFill>
              </a:rPr>
              <a:t>Kadın	x 0.85</a:t>
            </a:r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2411413" y="5229225"/>
            <a:ext cx="576262" cy="144463"/>
          </a:xfrm>
          <a:prstGeom prst="rightArrow">
            <a:avLst>
              <a:gd name="adj1" fmla="val 50000"/>
              <a:gd name="adj2" fmla="val 99725"/>
            </a:avLst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sz="1800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600" b="1" smtClean="0"/>
              <a:t>GFH tahmininde kreatinin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45069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mtClean="0"/>
              <a:t>MDRD formülü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smtClean="0"/>
              <a:t>	</a:t>
            </a:r>
            <a:r>
              <a:rPr lang="tr-TR" sz="2400" smtClean="0"/>
              <a:t>Modification of Diet in Renal Diseases Study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sz="240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smtClean="0">
                <a:solidFill>
                  <a:schemeClr val="folHlink"/>
                </a:solidFill>
              </a:rPr>
              <a:t>GFR= 186 x (S</a:t>
            </a:r>
            <a:r>
              <a:rPr lang="tr-TR" baseline="-25000" smtClean="0">
                <a:solidFill>
                  <a:schemeClr val="folHlink"/>
                </a:solidFill>
              </a:rPr>
              <a:t>Cr</a:t>
            </a:r>
            <a:r>
              <a:rPr lang="tr-TR" smtClean="0">
                <a:solidFill>
                  <a:schemeClr val="folHlink"/>
                </a:solidFill>
              </a:rPr>
              <a:t>)</a:t>
            </a:r>
            <a:r>
              <a:rPr lang="tr-TR" baseline="30000" smtClean="0">
                <a:solidFill>
                  <a:schemeClr val="folHlink"/>
                </a:solidFill>
              </a:rPr>
              <a:t>-1.154</a:t>
            </a:r>
            <a:r>
              <a:rPr lang="tr-TR" smtClean="0">
                <a:solidFill>
                  <a:schemeClr val="folHlink"/>
                </a:solidFill>
              </a:rPr>
              <a:t> x (Yaş)</a:t>
            </a:r>
            <a:r>
              <a:rPr lang="tr-TR" baseline="30000" smtClean="0">
                <a:solidFill>
                  <a:schemeClr val="folHlink"/>
                </a:solidFill>
              </a:rPr>
              <a:t>-0.203</a:t>
            </a:r>
            <a:endParaRPr lang="tr-TR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smtClean="0">
                <a:solidFill>
                  <a:schemeClr val="folHlink"/>
                </a:solidFill>
              </a:rPr>
              <a:t>Kadın	x 0.742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smtClean="0">
                <a:solidFill>
                  <a:schemeClr val="folHlink"/>
                </a:solidFill>
              </a:rPr>
              <a:t>Siyahi	x 1.212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 smtClean="0"/>
              <a:t>CKD-epi formülü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8313" y="2060575"/>
            <a:ext cx="8475662" cy="4114800"/>
          </a:xfrm>
        </p:spPr>
        <p:txBody>
          <a:bodyPr/>
          <a:lstStyle/>
          <a:p>
            <a:pPr>
              <a:defRPr/>
            </a:pPr>
            <a:r>
              <a:rPr lang="tr-TR" sz="2400" b="1" dirty="0"/>
              <a:t>GFR = 141 * </a:t>
            </a:r>
            <a:r>
              <a:rPr lang="tr-TR" sz="2400" b="1" dirty="0" err="1" smtClean="0"/>
              <a:t>min</a:t>
            </a:r>
            <a:r>
              <a:rPr lang="tr-TR" sz="2400" b="1" dirty="0" smtClean="0"/>
              <a:t>(Serum </a:t>
            </a:r>
            <a:r>
              <a:rPr lang="tr-TR" sz="2400" b="1" dirty="0" err="1" smtClean="0"/>
              <a:t>kreatinin</a:t>
            </a:r>
            <a:r>
              <a:rPr lang="tr-TR" sz="2400" b="1" dirty="0" smtClean="0"/>
              <a:t>/</a:t>
            </a:r>
            <a:r>
              <a:rPr lang="tr-TR" sz="2400" b="1" dirty="0" err="1" smtClean="0"/>
              <a:t>kappa</a:t>
            </a:r>
            <a:r>
              <a:rPr lang="tr-TR" sz="2400" b="1" dirty="0"/>
              <a:t>, 1)</a:t>
            </a:r>
            <a:r>
              <a:rPr lang="tr-TR" sz="2400" b="1" baseline="30000" dirty="0" err="1"/>
              <a:t>alpha</a:t>
            </a:r>
            <a:r>
              <a:rPr lang="tr-TR" sz="2400" b="1" dirty="0"/>
              <a:t> * </a:t>
            </a:r>
            <a:r>
              <a:rPr lang="tr-TR" sz="2400" b="1" dirty="0" err="1" smtClean="0"/>
              <a:t>max</a:t>
            </a:r>
            <a:r>
              <a:rPr lang="tr-TR" sz="2400" b="1" dirty="0" smtClean="0"/>
              <a:t>(Serum </a:t>
            </a:r>
            <a:r>
              <a:rPr lang="tr-TR" sz="2400" b="1" dirty="0" err="1" smtClean="0"/>
              <a:t>kreatinin</a:t>
            </a:r>
            <a:r>
              <a:rPr lang="tr-TR" sz="2400" b="1" dirty="0" smtClean="0"/>
              <a:t>/</a:t>
            </a:r>
            <a:r>
              <a:rPr lang="tr-TR" sz="2400" b="1" dirty="0" err="1" smtClean="0"/>
              <a:t>kappa</a:t>
            </a:r>
            <a:r>
              <a:rPr lang="tr-TR" sz="2400" b="1" dirty="0"/>
              <a:t>, 1) </a:t>
            </a:r>
            <a:r>
              <a:rPr lang="tr-TR" sz="2400" b="1" baseline="30000" dirty="0"/>
              <a:t>-1.209</a:t>
            </a:r>
            <a:r>
              <a:rPr lang="tr-TR" sz="2400" b="1" dirty="0"/>
              <a:t> * </a:t>
            </a:r>
            <a:r>
              <a:rPr lang="tr-TR" sz="2400" b="1" dirty="0" smtClean="0"/>
              <a:t>0.993</a:t>
            </a:r>
            <a:r>
              <a:rPr lang="tr-TR" sz="2400" b="1" baseline="30000" dirty="0" smtClean="0"/>
              <a:t>Yaş</a:t>
            </a:r>
            <a:r>
              <a:rPr lang="tr-TR" sz="2400" b="1" dirty="0"/>
              <a:t> * </a:t>
            </a:r>
            <a:r>
              <a:rPr lang="tr-TR" sz="2400" b="1" dirty="0" smtClean="0"/>
              <a:t>Cinsiyet </a:t>
            </a:r>
            <a:r>
              <a:rPr lang="tr-TR" sz="2400" b="1" dirty="0"/>
              <a:t>* </a:t>
            </a:r>
            <a:r>
              <a:rPr lang="tr-TR" sz="2400" b="1" dirty="0" smtClean="0"/>
              <a:t>Irk</a:t>
            </a:r>
            <a:r>
              <a:rPr lang="tr-TR" sz="2400" dirty="0" smtClean="0"/>
              <a:t/>
            </a:r>
            <a:br>
              <a:rPr lang="tr-TR" sz="2400" dirty="0" smtClean="0"/>
            </a:br>
            <a:endParaRPr lang="tr-TR" sz="2400" dirty="0" smtClean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tr-TR" sz="2400" dirty="0" smtClean="0"/>
              <a:t>K: Cinsiyet</a:t>
            </a:r>
            <a:r>
              <a:rPr lang="sv-SE" sz="2400" dirty="0" smtClean="0"/>
              <a:t> </a:t>
            </a:r>
            <a:r>
              <a:rPr lang="sv-SE" sz="2400" dirty="0"/>
              <a:t>= 1.018; </a:t>
            </a:r>
            <a:r>
              <a:rPr lang="tr-TR" sz="2400" dirty="0" smtClean="0"/>
              <a:t>A</a:t>
            </a:r>
            <a:r>
              <a:rPr lang="sv-SE" sz="2400" dirty="0" smtClean="0"/>
              <a:t>l</a:t>
            </a:r>
            <a:r>
              <a:rPr lang="tr-TR" sz="2400" dirty="0" smtClean="0"/>
              <a:t>f</a:t>
            </a:r>
            <a:r>
              <a:rPr lang="sv-SE" sz="2400" dirty="0" smtClean="0"/>
              <a:t>a </a:t>
            </a:r>
            <a:r>
              <a:rPr lang="sv-SE" sz="2400" dirty="0"/>
              <a:t>= -0.329; </a:t>
            </a:r>
            <a:r>
              <a:rPr lang="tr-TR" sz="2400" dirty="0" smtClean="0"/>
              <a:t>K</a:t>
            </a:r>
            <a:r>
              <a:rPr lang="sv-SE" sz="2400" dirty="0" smtClean="0"/>
              <a:t>appa </a:t>
            </a:r>
            <a:r>
              <a:rPr lang="sv-SE" sz="2400" dirty="0"/>
              <a:t>= </a:t>
            </a:r>
            <a:r>
              <a:rPr lang="sv-SE" sz="2400" dirty="0" smtClean="0"/>
              <a:t>0.7</a:t>
            </a:r>
            <a:endParaRPr lang="tr-TR" sz="2400" dirty="0" smtClean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tr-TR" sz="2400" dirty="0" smtClean="0"/>
              <a:t>E: Cinsiyet</a:t>
            </a:r>
            <a:r>
              <a:rPr lang="sv-SE" sz="2400" dirty="0" smtClean="0"/>
              <a:t> </a:t>
            </a:r>
            <a:r>
              <a:rPr lang="sv-SE" sz="2400" dirty="0"/>
              <a:t>= 1; </a:t>
            </a:r>
            <a:r>
              <a:rPr lang="tr-TR" sz="2400" dirty="0" smtClean="0"/>
              <a:t>Alfa</a:t>
            </a:r>
            <a:r>
              <a:rPr lang="sv-SE" sz="2400" dirty="0" smtClean="0"/>
              <a:t> </a:t>
            </a:r>
            <a:r>
              <a:rPr lang="sv-SE" sz="2400" dirty="0"/>
              <a:t>= -0.411; </a:t>
            </a:r>
            <a:r>
              <a:rPr lang="tr-TR" sz="2400" dirty="0" smtClean="0"/>
              <a:t>K</a:t>
            </a:r>
            <a:r>
              <a:rPr lang="sv-SE" sz="2400" dirty="0" smtClean="0"/>
              <a:t>appa </a:t>
            </a:r>
            <a:r>
              <a:rPr lang="sv-SE" sz="2400" dirty="0"/>
              <a:t>= </a:t>
            </a:r>
            <a:r>
              <a:rPr lang="sv-SE" sz="2400" dirty="0" smtClean="0"/>
              <a:t>0.9</a:t>
            </a:r>
            <a:endParaRPr lang="tr-TR" sz="2400" dirty="0" smtClean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tr-TR" sz="2400" dirty="0" smtClean="0"/>
              <a:t>Beyaz ve diğer: 1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tr-TR" sz="2400" dirty="0" smtClean="0"/>
              <a:t>Siyah: 1.159</a:t>
            </a:r>
            <a:endParaRPr lang="tr-TR" sz="2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600" b="1" smtClean="0"/>
              <a:t>GFH tahmininde kreatinin</a:t>
            </a:r>
          </a:p>
        </p:txBody>
      </p:sp>
      <p:sp>
        <p:nvSpPr>
          <p:cNvPr id="2765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2017713"/>
            <a:ext cx="3810000" cy="292417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smtClean="0">
                <a:solidFill>
                  <a:schemeClr val="folHlink"/>
                </a:solidFill>
              </a:rPr>
              <a:t>Kreatinin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sz="2400" smtClean="0"/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sz="2400" smtClean="0"/>
              <a:t>1 mg/dL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sz="2400" smtClean="0"/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sz="2400" smtClean="0"/>
              <a:t>2 mg/dL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sz="2400" smtClean="0"/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sz="2400" smtClean="0"/>
              <a:t>4 mg/dL</a:t>
            </a:r>
          </a:p>
        </p:txBody>
      </p:sp>
      <p:sp>
        <p:nvSpPr>
          <p:cNvPr id="2765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5145088" y="2017713"/>
            <a:ext cx="3810000" cy="292417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smtClean="0">
                <a:solidFill>
                  <a:schemeClr val="folHlink"/>
                </a:solidFill>
              </a:rPr>
              <a:t>GFR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sz="2400" smtClean="0"/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sz="2400" smtClean="0"/>
              <a:t>Normal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sz="2400" smtClean="0"/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sz="2400" smtClean="0"/>
              <a:t>%50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sz="2400" smtClean="0"/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sz="2400" smtClean="0"/>
              <a:t>%25</a:t>
            </a:r>
          </a:p>
        </p:txBody>
      </p:sp>
      <p:sp>
        <p:nvSpPr>
          <p:cNvPr id="27653" name="Text Box 7"/>
          <p:cNvSpPr txBox="1">
            <a:spLocks noChangeArrowheads="1"/>
          </p:cNvSpPr>
          <p:nvPr/>
        </p:nvSpPr>
        <p:spPr bwMode="auto">
          <a:xfrm>
            <a:off x="2484438" y="5703888"/>
            <a:ext cx="56165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>
                <a:solidFill>
                  <a:schemeClr val="folHlink"/>
                </a:solidFill>
              </a:rPr>
              <a:t>(GFR = 1/Serum kreatinin)</a:t>
            </a:r>
          </a:p>
        </p:txBody>
      </p:sp>
      <p:sp>
        <p:nvSpPr>
          <p:cNvPr id="27654" name="AutoShape 8"/>
          <p:cNvSpPr>
            <a:spLocks noChangeArrowheads="1"/>
          </p:cNvSpPr>
          <p:nvPr/>
        </p:nvSpPr>
        <p:spPr bwMode="auto">
          <a:xfrm>
            <a:off x="4356100" y="2997200"/>
            <a:ext cx="1657350" cy="215900"/>
          </a:xfrm>
          <a:prstGeom prst="rightArrow">
            <a:avLst>
              <a:gd name="adj1" fmla="val 50000"/>
              <a:gd name="adj2" fmla="val 19191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sz="1800"/>
          </a:p>
        </p:txBody>
      </p:sp>
      <p:sp>
        <p:nvSpPr>
          <p:cNvPr id="27655" name="AutoShape 9"/>
          <p:cNvSpPr>
            <a:spLocks noChangeArrowheads="1"/>
          </p:cNvSpPr>
          <p:nvPr/>
        </p:nvSpPr>
        <p:spPr bwMode="auto">
          <a:xfrm>
            <a:off x="4356100" y="3789363"/>
            <a:ext cx="1657350" cy="215900"/>
          </a:xfrm>
          <a:prstGeom prst="rightArrow">
            <a:avLst>
              <a:gd name="adj1" fmla="val 50000"/>
              <a:gd name="adj2" fmla="val 19191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sz="1800"/>
          </a:p>
        </p:txBody>
      </p:sp>
      <p:sp>
        <p:nvSpPr>
          <p:cNvPr id="27656" name="AutoShape 10"/>
          <p:cNvSpPr>
            <a:spLocks noChangeArrowheads="1"/>
          </p:cNvSpPr>
          <p:nvPr/>
        </p:nvSpPr>
        <p:spPr bwMode="auto">
          <a:xfrm>
            <a:off x="4356100" y="4581525"/>
            <a:ext cx="1657350" cy="215900"/>
          </a:xfrm>
          <a:prstGeom prst="rightArrow">
            <a:avLst>
              <a:gd name="adj1" fmla="val 50000"/>
              <a:gd name="adj2" fmla="val 19191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600" b="1" smtClean="0"/>
              <a:t>Böbreğin işlevleri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z="3000" smtClean="0"/>
              <a:t>Su ve elektrolit dengesinin sağlanması</a:t>
            </a:r>
          </a:p>
          <a:p>
            <a:pPr eaLnBrk="1" hangingPunct="1"/>
            <a:r>
              <a:rPr lang="tr-TR" sz="3000" smtClean="0"/>
              <a:t>Kan basıncının düzenlenmesi</a:t>
            </a:r>
          </a:p>
          <a:p>
            <a:pPr eaLnBrk="1" hangingPunct="1"/>
            <a:r>
              <a:rPr lang="tr-TR" sz="3000" smtClean="0"/>
              <a:t>Asit-baz dengesinin sağlanması</a:t>
            </a:r>
          </a:p>
          <a:p>
            <a:pPr eaLnBrk="1" hangingPunct="1"/>
            <a:r>
              <a:rPr lang="tr-TR" sz="3000" smtClean="0"/>
              <a:t>Hormon oluşturma ve salgılama </a:t>
            </a:r>
          </a:p>
          <a:p>
            <a:pPr eaLnBrk="1" hangingPunct="1"/>
            <a:r>
              <a:rPr lang="tr-TR" sz="3000" smtClean="0"/>
              <a:t>Nitrojen yıkım ürünlerinin atılması  </a:t>
            </a:r>
            <a:r>
              <a:rPr lang="tr-TR" sz="3600" smtClean="0">
                <a:solidFill>
                  <a:schemeClr val="folHlink"/>
                </a:solidFill>
              </a:rPr>
              <a:t>Glomerüler ultrafiltrasyon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600" b="1" smtClean="0"/>
              <a:t>Böbrek kan akımı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276475"/>
            <a:ext cx="8343900" cy="3384550"/>
          </a:xfrm>
        </p:spPr>
        <p:txBody>
          <a:bodyPr/>
          <a:lstStyle/>
          <a:p>
            <a:pPr eaLnBrk="1" hangingPunct="1"/>
            <a:r>
              <a:rPr lang="tr-TR" sz="2800" smtClean="0"/>
              <a:t>Kalp debisinin %25’i böbreklerden geçer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sz="28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sz="2800" smtClean="0"/>
              <a:t>	</a:t>
            </a:r>
            <a:r>
              <a:rPr lang="tr-TR" sz="2800" smtClean="0">
                <a:solidFill>
                  <a:schemeClr val="folHlink"/>
                </a:solidFill>
              </a:rPr>
              <a:t>Kan akım hızı: 1000 ml/dk/1.73 m</a:t>
            </a:r>
            <a:r>
              <a:rPr lang="tr-TR" sz="2800" baseline="30000" smtClean="0">
                <a:solidFill>
                  <a:schemeClr val="folHlink"/>
                </a:solidFill>
              </a:rPr>
              <a:t>2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sz="2800" smtClean="0">
              <a:solidFill>
                <a:schemeClr val="folHlink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sz="2800" smtClean="0">
                <a:solidFill>
                  <a:schemeClr val="folHlink"/>
                </a:solidFill>
              </a:rPr>
              <a:t>	Plazma akım hızı: 600 ml/dk/1.73 m</a:t>
            </a:r>
            <a:r>
              <a:rPr lang="tr-TR" sz="2800" baseline="30000" smtClean="0">
                <a:solidFill>
                  <a:schemeClr val="folHlink"/>
                </a:solidFill>
              </a:rPr>
              <a:t>2</a:t>
            </a:r>
            <a:endParaRPr lang="tr-TR" sz="2800" smtClean="0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Kan</a:t>
            </a:r>
          </a:p>
          <a:p>
            <a:pPr eaLnBrk="1" hangingPunct="1"/>
            <a:r>
              <a:rPr lang="tr-TR" smtClean="0"/>
              <a:t>Plazma</a:t>
            </a:r>
          </a:p>
          <a:p>
            <a:pPr eaLnBrk="1" hangingPunct="1"/>
            <a:r>
              <a:rPr lang="tr-TR" smtClean="0"/>
              <a:t>Ultrafiltrat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smtClean="0"/>
          </a:p>
          <a:p>
            <a:pPr eaLnBrk="1" hangingPunct="1"/>
            <a:r>
              <a:rPr lang="tr-TR" smtClean="0"/>
              <a:t>İdrar</a:t>
            </a:r>
          </a:p>
        </p:txBody>
      </p:sp>
      <p:sp>
        <p:nvSpPr>
          <p:cNvPr id="7171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smtClean="0"/>
              <a:t>1000 ml/dk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smtClean="0"/>
              <a:t>600 ml/dk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smtClean="0"/>
              <a:t>125 ml/dk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smtClean="0"/>
              <a:t>	(180 L/gün)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smtClean="0"/>
              <a:t>1.25 ml/dk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smtClean="0"/>
              <a:t>	(1.8 L/gün)</a:t>
            </a:r>
          </a:p>
        </p:txBody>
      </p:sp>
      <p:sp>
        <p:nvSpPr>
          <p:cNvPr id="7172" name="AutoShape 9"/>
          <p:cNvSpPr>
            <a:spLocks noChangeArrowheads="1"/>
          </p:cNvSpPr>
          <p:nvPr/>
        </p:nvSpPr>
        <p:spPr bwMode="auto">
          <a:xfrm>
            <a:off x="3635375" y="2205038"/>
            <a:ext cx="1008063" cy="144462"/>
          </a:xfrm>
          <a:prstGeom prst="rightArrow">
            <a:avLst>
              <a:gd name="adj1" fmla="val 50000"/>
              <a:gd name="adj2" fmla="val 174451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sz="1800"/>
          </a:p>
        </p:txBody>
      </p:sp>
      <p:sp>
        <p:nvSpPr>
          <p:cNvPr id="7173" name="AutoShape 10"/>
          <p:cNvSpPr>
            <a:spLocks noChangeArrowheads="1"/>
          </p:cNvSpPr>
          <p:nvPr/>
        </p:nvSpPr>
        <p:spPr bwMode="auto">
          <a:xfrm>
            <a:off x="3635375" y="2708275"/>
            <a:ext cx="1008063" cy="144463"/>
          </a:xfrm>
          <a:prstGeom prst="rightArrow">
            <a:avLst>
              <a:gd name="adj1" fmla="val 50000"/>
              <a:gd name="adj2" fmla="val 17445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sz="1800"/>
          </a:p>
        </p:txBody>
      </p:sp>
      <p:sp>
        <p:nvSpPr>
          <p:cNvPr id="7174" name="AutoShape 11"/>
          <p:cNvSpPr>
            <a:spLocks noChangeArrowheads="1"/>
          </p:cNvSpPr>
          <p:nvPr/>
        </p:nvSpPr>
        <p:spPr bwMode="auto">
          <a:xfrm>
            <a:off x="3635375" y="3284538"/>
            <a:ext cx="1008063" cy="144462"/>
          </a:xfrm>
          <a:prstGeom prst="rightArrow">
            <a:avLst>
              <a:gd name="adj1" fmla="val 50000"/>
              <a:gd name="adj2" fmla="val 174451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sz="1800"/>
          </a:p>
        </p:txBody>
      </p:sp>
      <p:sp>
        <p:nvSpPr>
          <p:cNvPr id="7175" name="AutoShape 12"/>
          <p:cNvSpPr>
            <a:spLocks noChangeArrowheads="1"/>
          </p:cNvSpPr>
          <p:nvPr/>
        </p:nvSpPr>
        <p:spPr bwMode="auto">
          <a:xfrm>
            <a:off x="3635375" y="4292600"/>
            <a:ext cx="1008063" cy="144463"/>
          </a:xfrm>
          <a:prstGeom prst="rightArrow">
            <a:avLst>
              <a:gd name="adj1" fmla="val 50000"/>
              <a:gd name="adj2" fmla="val 17445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1187450" y="476250"/>
            <a:ext cx="58324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sz="3600" b="1">
                <a:solidFill>
                  <a:schemeClr val="tx2"/>
                </a:solidFill>
              </a:rPr>
              <a:t>Böbrek Hastalıklarında Klinik Belirti ve Bulgular</a:t>
            </a:r>
          </a:p>
        </p:txBody>
      </p:sp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468313" y="2133600"/>
            <a:ext cx="7931150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tr-TR" sz="3000"/>
              <a:t>Hipertansiyon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tr-TR" sz="3000"/>
              <a:t>Ödem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tr-TR" sz="3000"/>
              <a:t>Renal kolik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tr-TR" sz="3000"/>
              <a:t>Böğür ağrısı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tr-TR" sz="3000"/>
              <a:t>İdrar ve işemeye ilişkin belirti ve bulgular 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tr-TR" sz="3000"/>
              <a:t>	</a:t>
            </a:r>
            <a:r>
              <a:rPr lang="tr-TR" sz="2000"/>
              <a:t>Dizüri, Pollaküri, Hematüri, Proteinüri,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tr-TR" sz="2000"/>
              <a:t>	Oligüri, Anüri, Poliüri, Niktüri, Enürezis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600" b="1" smtClean="0"/>
              <a:t>Renal kolik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6845300" cy="4114800"/>
          </a:xfrm>
        </p:spPr>
        <p:txBody>
          <a:bodyPr/>
          <a:lstStyle/>
          <a:p>
            <a:pPr eaLnBrk="1" hangingPunct="1"/>
            <a:r>
              <a:rPr lang="tr-TR" sz="3000" smtClean="0"/>
              <a:t>Üriner traktın tıkanma sebebi ile ani olarak dilate olmasına bağlı ağrı sendromlarıdır.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sz="2800" smtClean="0"/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sz="2800" smtClean="0"/>
              <a:t>	</a:t>
            </a:r>
            <a:r>
              <a:rPr lang="tr-TR" sz="2400" smtClean="0"/>
              <a:t>(Taş, pıhtı, renal papilla)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600" b="1" smtClean="0"/>
              <a:t>Böğür ağrısı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7950" y="2133600"/>
            <a:ext cx="4895850" cy="4391025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tr-TR" sz="1800" smtClean="0"/>
              <a:t>Omurga-Vücudun kenarı-Kosta yayı-İliak krista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tr-TR" sz="1800" smtClean="0"/>
              <a:t>(Flank)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sz="1800" smtClean="0"/>
          </a:p>
          <a:p>
            <a:pPr eaLnBrk="1" hangingPunct="1"/>
            <a:r>
              <a:rPr lang="tr-TR" sz="2600" smtClean="0"/>
              <a:t>Renal şişme ve perinefrik inflamasyon sonucu</a:t>
            </a:r>
          </a:p>
          <a:p>
            <a:pPr eaLnBrk="1" hangingPunct="1"/>
            <a:r>
              <a:rPr lang="tr-TR" sz="2600" smtClean="0"/>
              <a:t>Renal kolikten daha hafif, sürekli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sz="2800" smtClean="0"/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sz="1800" smtClean="0"/>
              <a:t>(Akut nefrit, Piyelonefrit, Kist, Renal cell CA)</a:t>
            </a:r>
          </a:p>
        </p:txBody>
      </p:sp>
      <p:pic>
        <p:nvPicPr>
          <p:cNvPr id="1024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2492375"/>
            <a:ext cx="38100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Rectangle 7"/>
          <p:cNvSpPr>
            <a:spLocks noChangeArrowheads="1"/>
          </p:cNvSpPr>
          <p:nvPr/>
        </p:nvSpPr>
        <p:spPr bwMode="auto">
          <a:xfrm>
            <a:off x="5148263" y="2492375"/>
            <a:ext cx="1584325" cy="431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sz="1800"/>
          </a:p>
        </p:txBody>
      </p:sp>
      <p:sp>
        <p:nvSpPr>
          <p:cNvPr id="10246" name="Rectangle 8"/>
          <p:cNvSpPr>
            <a:spLocks noChangeArrowheads="1"/>
          </p:cNvSpPr>
          <p:nvPr/>
        </p:nvSpPr>
        <p:spPr bwMode="auto">
          <a:xfrm>
            <a:off x="8172450" y="5300663"/>
            <a:ext cx="792163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600" b="1" smtClean="0"/>
              <a:t>Oligüri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İdrar miktarı &lt; 500 mL/24 saat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smtClean="0"/>
              <a:t>	Erişkin			&lt; 20 mL/saat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smtClean="0"/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smtClean="0"/>
              <a:t>	Çocuk			&lt;   0.8 mL/kg/saat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smtClean="0"/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3348038" y="3429000"/>
            <a:ext cx="1223962" cy="144463"/>
          </a:xfrm>
          <a:prstGeom prst="rightArrow">
            <a:avLst>
              <a:gd name="adj1" fmla="val 50000"/>
              <a:gd name="adj2" fmla="val 21181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sz="1800"/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3348038" y="4581525"/>
            <a:ext cx="1223962" cy="144463"/>
          </a:xfrm>
          <a:prstGeom prst="rightArrow">
            <a:avLst>
              <a:gd name="adj1" fmla="val 50000"/>
              <a:gd name="adj2" fmla="val 21181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rışımlar">
  <a:themeElements>
    <a:clrScheme name="Karışımlar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Karışımla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arışımlar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rışımlar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rışımlar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rışımlar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rışımlar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rışımlar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400</TotalTime>
  <Words>364</Words>
  <Application>Microsoft Office PowerPoint</Application>
  <PresentationFormat>Ekran Gösterisi (4:3)</PresentationFormat>
  <Paragraphs>169</Paragraphs>
  <Slides>25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30" baseType="lpstr">
      <vt:lpstr>Tahoma</vt:lpstr>
      <vt:lpstr>Arial</vt:lpstr>
      <vt:lpstr>Wingdings</vt:lpstr>
      <vt:lpstr>Calibri</vt:lpstr>
      <vt:lpstr>Karışımlar</vt:lpstr>
      <vt:lpstr>BÖBREK HASTALIKLARININ KLİNİK VE LABORATUVAR DEĞERLENDİRİLMESİ</vt:lpstr>
      <vt:lpstr>Hedef</vt:lpstr>
      <vt:lpstr>Böbreğin işlevleri</vt:lpstr>
      <vt:lpstr>Böbrek kan akımı</vt:lpstr>
      <vt:lpstr>PowerPoint Sunusu</vt:lpstr>
      <vt:lpstr>PowerPoint Sunusu</vt:lpstr>
      <vt:lpstr>Renal kolik</vt:lpstr>
      <vt:lpstr>Böğür ağrısı</vt:lpstr>
      <vt:lpstr>Oligüri</vt:lpstr>
      <vt:lpstr>Anüri</vt:lpstr>
      <vt:lpstr>Poliüri</vt:lpstr>
      <vt:lpstr>Niktüri</vt:lpstr>
      <vt:lpstr>Dizüri-Pollaküri-Enürezis</vt:lpstr>
      <vt:lpstr>Glomerüler filtrasyon hızı</vt:lpstr>
      <vt:lpstr>Glomerüler filtrasyon hızı</vt:lpstr>
      <vt:lpstr>Serum kreatinin</vt:lpstr>
      <vt:lpstr>Serum kreatinin</vt:lpstr>
      <vt:lpstr>Üre</vt:lpstr>
      <vt:lpstr>GFH için ideal madde</vt:lpstr>
      <vt:lpstr>GFH tahmininde  endojen kreatinin klirens</vt:lpstr>
      <vt:lpstr>Endojen kreatinin klirens</vt:lpstr>
      <vt:lpstr>GFH tahmininde kreatinin</vt:lpstr>
      <vt:lpstr>GFH tahmininde kreatinin</vt:lpstr>
      <vt:lpstr>CKD-epi formülü</vt:lpstr>
      <vt:lpstr>GFH tahmininde kreatinin</vt:lpstr>
    </vt:vector>
  </TitlesOfParts>
  <Company>AU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BÖBREK FONKSİYON TESTLERİ ile KAN ELEKTROLİT SONUÇLARINI DEĞERLENDİRME ve YORUMLAMA</dc:title>
  <dc:creator>Şehsuvar Ertürk</dc:creator>
  <cp:lastModifiedBy>user</cp:lastModifiedBy>
  <cp:revision>168</cp:revision>
  <dcterms:created xsi:type="dcterms:W3CDTF">2005-02-07T11:05:32Z</dcterms:created>
  <dcterms:modified xsi:type="dcterms:W3CDTF">2018-03-09T10:21:57Z</dcterms:modified>
</cp:coreProperties>
</file>