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6" r:id="rId6"/>
    <p:sldId id="267" r:id="rId7"/>
    <p:sldId id="261" r:id="rId8"/>
    <p:sldId id="262" r:id="rId9"/>
    <p:sldId id="268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711"/>
    <p:restoredTop sz="50077"/>
  </p:normalViewPr>
  <p:slideViewPr>
    <p:cSldViewPr snapToGrid="0" snapToObjects="1">
      <p:cViewPr varScale="1">
        <p:scale>
          <a:sx n="99" d="100"/>
          <a:sy n="99" d="100"/>
        </p:scale>
        <p:origin x="208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673AF4-21FF-FA48-A30F-8F6F4676483B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A81F1-3D37-0E44-8CFC-CC604CFC03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7908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1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8962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168963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9pPr>
          </a:lstStyle>
          <a:p>
            <a:pPr>
              <a:spcBef>
                <a:spcPct val="0"/>
              </a:spcBef>
            </a:pPr>
            <a:fld id="{C3B46D7C-222B-7D46-BB96-B6029ADF5A27}" type="slidenum">
              <a:rPr lang="tr-TR" altLang="tr-TR">
                <a:latin typeface="Arial" charset="-94"/>
              </a:rPr>
              <a:pPr>
                <a:spcBef>
                  <a:spcPct val="0"/>
                </a:spcBef>
              </a:pPr>
              <a:t>1</a:t>
            </a:fld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515544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9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1010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171011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9pPr>
          </a:lstStyle>
          <a:p>
            <a:pPr>
              <a:spcBef>
                <a:spcPct val="0"/>
              </a:spcBef>
            </a:pPr>
            <a:fld id="{13CE6522-C57E-E447-A102-EBAE1FA7BB05}" type="slidenum">
              <a:rPr lang="tr-TR" altLang="tr-TR">
                <a:latin typeface="Arial" charset="-94"/>
              </a:rPr>
              <a:pPr>
                <a:spcBef>
                  <a:spcPct val="0"/>
                </a:spcBef>
              </a:pPr>
              <a:t>2</a:t>
            </a:fld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74517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7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3058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173059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9pPr>
          </a:lstStyle>
          <a:p>
            <a:pPr>
              <a:spcBef>
                <a:spcPct val="0"/>
              </a:spcBef>
            </a:pPr>
            <a:fld id="{EA9D8B03-B47A-3C4A-9D10-58720DAD6E76}" type="slidenum">
              <a:rPr lang="tr-TR" altLang="tr-TR">
                <a:latin typeface="Arial" charset="-94"/>
              </a:rPr>
              <a:pPr>
                <a:spcBef>
                  <a:spcPct val="0"/>
                </a:spcBef>
              </a:pPr>
              <a:t>3</a:t>
            </a:fld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024291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5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5106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175107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9pPr>
          </a:lstStyle>
          <a:p>
            <a:pPr>
              <a:spcBef>
                <a:spcPct val="0"/>
              </a:spcBef>
            </a:pPr>
            <a:fld id="{60C623C7-B461-4244-AC78-9050D292D600}" type="slidenum">
              <a:rPr lang="tr-TR" altLang="tr-TR">
                <a:latin typeface="Arial" charset="-94"/>
              </a:rPr>
              <a:pPr>
                <a:spcBef>
                  <a:spcPct val="0"/>
                </a:spcBef>
              </a:pPr>
              <a:t>4</a:t>
            </a:fld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7189653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3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7154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177155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9pPr>
          </a:lstStyle>
          <a:p>
            <a:pPr>
              <a:spcBef>
                <a:spcPct val="0"/>
              </a:spcBef>
            </a:pPr>
            <a:fld id="{536CE320-7704-CD4C-8F21-34C8CE04B823}" type="slidenum">
              <a:rPr lang="tr-TR" altLang="tr-TR">
                <a:latin typeface="Arial" charset="-94"/>
              </a:rPr>
              <a:pPr>
                <a:spcBef>
                  <a:spcPct val="0"/>
                </a:spcBef>
              </a:pPr>
              <a:t>7</a:t>
            </a:fld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293070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1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9202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179203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9pPr>
          </a:lstStyle>
          <a:p>
            <a:pPr>
              <a:spcBef>
                <a:spcPct val="0"/>
              </a:spcBef>
            </a:pPr>
            <a:fld id="{B387A24C-28FA-A84A-896D-4C6BAA3DB341}" type="slidenum">
              <a:rPr lang="tr-TR" altLang="tr-TR">
                <a:latin typeface="Arial" charset="-94"/>
              </a:rPr>
              <a:pPr>
                <a:spcBef>
                  <a:spcPct val="0"/>
                </a:spcBef>
              </a:pPr>
              <a:t>8</a:t>
            </a:fld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428148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49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81250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181251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9pPr>
          </a:lstStyle>
          <a:p>
            <a:pPr>
              <a:spcBef>
                <a:spcPct val="0"/>
              </a:spcBef>
            </a:pPr>
            <a:fld id="{CD93CF8C-4A5B-9D4C-B9AC-2EA7E759CF82}" type="slidenum">
              <a:rPr lang="tr-TR" altLang="tr-TR">
                <a:latin typeface="Arial" charset="-94"/>
              </a:rPr>
              <a:pPr>
                <a:spcBef>
                  <a:spcPct val="0"/>
                </a:spcBef>
              </a:pPr>
              <a:t>10</a:t>
            </a:fld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2028292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7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83298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183299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9pPr>
          </a:lstStyle>
          <a:p>
            <a:pPr>
              <a:spcBef>
                <a:spcPct val="0"/>
              </a:spcBef>
            </a:pPr>
            <a:fld id="{7FD552F2-2635-534B-9E9F-A1FE14DCB314}" type="slidenum">
              <a:rPr lang="tr-TR" altLang="tr-TR">
                <a:latin typeface="Arial" charset="-94"/>
              </a:rPr>
              <a:pPr>
                <a:spcBef>
                  <a:spcPct val="0"/>
                </a:spcBef>
              </a:pPr>
              <a:t>11</a:t>
            </a:fld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7056687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5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85346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/>
          </a:p>
        </p:txBody>
      </p:sp>
      <p:sp>
        <p:nvSpPr>
          <p:cNvPr id="185347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charset="-94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charset="-94"/>
              </a:defRPr>
            </a:lvl9pPr>
          </a:lstStyle>
          <a:p>
            <a:pPr>
              <a:spcBef>
                <a:spcPct val="0"/>
              </a:spcBef>
            </a:pPr>
            <a:fld id="{C7493324-8DD6-3D45-84D3-CDBDE07BDBBF}" type="slidenum">
              <a:rPr lang="tr-TR" altLang="tr-TR">
                <a:latin typeface="Arial" charset="-94"/>
              </a:rPr>
              <a:pPr>
                <a:spcBef>
                  <a:spcPct val="0"/>
                </a:spcBef>
              </a:pPr>
              <a:t>12</a:t>
            </a:fld>
            <a:endParaRPr lang="tr-TR" altLang="tr-TR">
              <a:latin typeface="Arial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514595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1EA0-FD85-3149-9E74-A3D16B413C48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6AD3-5636-2F4B-B529-BD0FCEF53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2004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1EA0-FD85-3149-9E74-A3D16B413C48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6AD3-5636-2F4B-B529-BD0FCEF53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4681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1EA0-FD85-3149-9E74-A3D16B413C48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6AD3-5636-2F4B-B529-BD0FCEF53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1212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1EA0-FD85-3149-9E74-A3D16B413C48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6AD3-5636-2F4B-B529-BD0FCEF53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780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1EA0-FD85-3149-9E74-A3D16B413C48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6AD3-5636-2F4B-B529-BD0FCEF53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8538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1EA0-FD85-3149-9E74-A3D16B413C48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6AD3-5636-2F4B-B529-BD0FCEF53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4380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1EA0-FD85-3149-9E74-A3D16B413C48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6AD3-5636-2F4B-B529-BD0FCEF53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5362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1EA0-FD85-3149-9E74-A3D16B413C48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6AD3-5636-2F4B-B529-BD0FCEF53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6285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1EA0-FD85-3149-9E74-A3D16B413C48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6AD3-5636-2F4B-B529-BD0FCEF53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7977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1EA0-FD85-3149-9E74-A3D16B413C48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6AD3-5636-2F4B-B529-BD0FCEF53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5040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A1EA0-FD85-3149-9E74-A3D16B413C48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F6AD3-5636-2F4B-B529-BD0FCEF53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906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A1EA0-FD85-3149-9E74-A3D16B413C48}" type="datetimeFigureOut">
              <a:rPr lang="tr-TR" smtClean="0"/>
              <a:t>20.04.2020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3F6AD3-5636-2F4B-B529-BD0FCEF539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4866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4000" dirty="0">
                <a:solidFill>
                  <a:srgbClr val="FF3300"/>
                </a:solidFill>
              </a:rPr>
              <a:t>Tereyağının </a:t>
            </a:r>
            <a:r>
              <a:rPr lang="tr-TR" sz="4000" dirty="0" err="1">
                <a:solidFill>
                  <a:srgbClr val="FF3300"/>
                </a:solidFill>
              </a:rPr>
              <a:t>Malakse</a:t>
            </a:r>
            <a:r>
              <a:rPr lang="tr-TR" sz="4000" dirty="0">
                <a:solidFill>
                  <a:srgbClr val="FF3300"/>
                </a:solidFill>
              </a:rPr>
              <a:t> Edilmesi</a:t>
            </a:r>
          </a:p>
        </p:txBody>
      </p:sp>
      <p:sp>
        <p:nvSpPr>
          <p:cNvPr id="167938" name="Rectangle 3"/>
          <p:cNvSpPr>
            <a:spLocks noGrp="1" noChangeArrowheads="1"/>
          </p:cNvSpPr>
          <p:nvPr>
            <p:ph idx="1"/>
          </p:nvPr>
        </p:nvSpPr>
        <p:spPr>
          <a:xfrm>
            <a:off x="1118003" y="1690688"/>
            <a:ext cx="9391158" cy="3061616"/>
          </a:xfrm>
        </p:spPr>
        <p:txBody>
          <a:bodyPr>
            <a:normAutofit/>
          </a:bodyPr>
          <a:lstStyle/>
          <a:p>
            <a:pPr eaLnBrk="1" hangingPunct="1">
              <a:buFont typeface="Wingdings" charset="2"/>
              <a:buNone/>
            </a:pPr>
            <a:r>
              <a:rPr lang="tr-TR" altLang="tr-TR" sz="2400" dirty="0" err="1"/>
              <a:t>Malakse</a:t>
            </a:r>
            <a:r>
              <a:rPr lang="tr-TR" altLang="tr-TR" sz="2400" dirty="0"/>
              <a:t> tereyağı granülleri oluştuktan sonra gerçekleştirilen bir yoğurma işlemidir</a:t>
            </a:r>
            <a:r>
              <a:rPr lang="tr-TR" altLang="tr-TR" sz="2400" dirty="0" smtClean="0"/>
              <a:t>.</a:t>
            </a:r>
          </a:p>
          <a:p>
            <a:pPr>
              <a:buNone/>
            </a:pPr>
            <a:r>
              <a:rPr lang="tr-TR" sz="2400" dirty="0" err="1"/>
              <a:t>Malakse</a:t>
            </a:r>
            <a:r>
              <a:rPr lang="tr-TR" sz="2400" dirty="0"/>
              <a:t> işlemi ya tereyağı granülleri yıkandıktan sonra yayıktan alınıp </a:t>
            </a:r>
            <a:r>
              <a:rPr lang="tr-TR" sz="2400" dirty="0" err="1"/>
              <a:t>malaksör</a:t>
            </a:r>
            <a:r>
              <a:rPr lang="tr-TR" sz="2400" dirty="0"/>
              <a:t> olarak adlandırılan yoğurucu makinelere aktarılarak yapılır. Ya da merdaneli/</a:t>
            </a:r>
            <a:r>
              <a:rPr lang="tr-TR" sz="2400" dirty="0" err="1"/>
              <a:t>malaksörlü</a:t>
            </a:r>
            <a:r>
              <a:rPr lang="tr-TR" sz="2400" dirty="0"/>
              <a:t> yayıklarda yayık çalıştırılarak yayık içerisinde gerçekleştirilir. Sürekli tereyağı üretim sisteminde ise, basınç ve karıştırma işleminin daha yoğun uygulandığı tereyağı makinesinde gerçekleştirilir.</a:t>
            </a:r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134234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4000">
                <a:solidFill>
                  <a:srgbClr val="FF3300"/>
                </a:solidFill>
              </a:rPr>
              <a:t>Tereyağının Ambalajlanması</a:t>
            </a:r>
          </a:p>
        </p:txBody>
      </p:sp>
      <p:sp>
        <p:nvSpPr>
          <p:cNvPr id="180226" name="Rectangle 3"/>
          <p:cNvSpPr>
            <a:spLocks noGrp="1" noChangeArrowheads="1"/>
          </p:cNvSpPr>
          <p:nvPr>
            <p:ph idx="1"/>
          </p:nvPr>
        </p:nvSpPr>
        <p:spPr>
          <a:xfrm>
            <a:off x="1847850" y="1989138"/>
            <a:ext cx="7920038" cy="2735262"/>
          </a:xfrm>
        </p:spPr>
        <p:txBody>
          <a:bodyPr/>
          <a:lstStyle/>
          <a:p>
            <a:pPr algn="just" eaLnBrk="1" hangingPunct="1">
              <a:buFont typeface="Wingdings" charset="2"/>
              <a:buNone/>
            </a:pPr>
            <a:r>
              <a:rPr lang="tr-TR" altLang="tr-TR" sz="2400"/>
              <a:t>   Ambalaj materyali olarak polietilen film, alüminyum folyo, lamine edilmiş plastik ve çeşitli malzemeler kullanılmaktadır. </a:t>
            </a:r>
          </a:p>
        </p:txBody>
      </p:sp>
    </p:spTree>
    <p:extLst>
      <p:ext uri="{BB962C8B-B14F-4D97-AF65-F5344CB8AC3E}">
        <p14:creationId xmlns:p14="http://schemas.microsoft.com/office/powerpoint/2010/main" val="213758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4000">
                <a:solidFill>
                  <a:srgbClr val="FF3300"/>
                </a:solidFill>
              </a:rPr>
              <a:t>Tereyağının Depolanması</a:t>
            </a:r>
          </a:p>
        </p:txBody>
      </p:sp>
      <p:sp>
        <p:nvSpPr>
          <p:cNvPr id="182274" name="Rectangle 3"/>
          <p:cNvSpPr>
            <a:spLocks noGrp="1" noChangeArrowheads="1"/>
          </p:cNvSpPr>
          <p:nvPr>
            <p:ph idx="1"/>
          </p:nvPr>
        </p:nvSpPr>
        <p:spPr>
          <a:xfrm>
            <a:off x="2063750" y="2492375"/>
            <a:ext cx="7488238" cy="2376488"/>
          </a:xfrm>
        </p:spPr>
        <p:txBody>
          <a:bodyPr/>
          <a:lstStyle/>
          <a:p>
            <a:pPr algn="just" eaLnBrk="1" hangingPunct="1">
              <a:buFont typeface="Wingdings" charset="2"/>
              <a:buNone/>
            </a:pPr>
            <a:r>
              <a:rPr lang="tr-TR" altLang="tr-TR"/>
              <a:t>  </a:t>
            </a:r>
            <a:r>
              <a:rPr lang="tr-TR" altLang="tr-TR" sz="2400"/>
              <a:t>Tat-aroma bozuklukları ve oksidasyonun büyük ölçüde engellenebildiği yaklaşık -15ºC ve -20ºC depolanmaktadır.</a:t>
            </a:r>
          </a:p>
        </p:txBody>
      </p:sp>
    </p:spTree>
    <p:extLst>
      <p:ext uri="{BB962C8B-B14F-4D97-AF65-F5344CB8AC3E}">
        <p14:creationId xmlns:p14="http://schemas.microsoft.com/office/powerpoint/2010/main" val="168824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1" name="Text Box 4"/>
          <p:cNvSpPr txBox="1">
            <a:spLocks noChangeArrowheads="1"/>
          </p:cNvSpPr>
          <p:nvPr/>
        </p:nvSpPr>
        <p:spPr bwMode="auto">
          <a:xfrm>
            <a:off x="2135188" y="981076"/>
            <a:ext cx="79930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charset="-94"/>
              <a:buChar char="•"/>
              <a:defRPr sz="2200">
                <a:solidFill>
                  <a:schemeClr val="tx1"/>
                </a:solidFill>
                <a:latin typeface="Calibri" charset="-9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charset="-94"/>
              <a:buChar char="•"/>
              <a:defRPr sz="2000">
                <a:solidFill>
                  <a:schemeClr val="tx1"/>
                </a:solidFill>
                <a:latin typeface="Calibri" charset="-94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charset="-94"/>
              <a:buChar char="•"/>
              <a:defRPr sz="2400">
                <a:solidFill>
                  <a:schemeClr val="tx1"/>
                </a:solidFill>
                <a:latin typeface="Calibri" charset="-94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charset="-94"/>
              <a:buChar char="•"/>
              <a:defRPr sz="1600">
                <a:solidFill>
                  <a:schemeClr val="tx1"/>
                </a:solidFill>
                <a:latin typeface="Calibri" charset="-94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000">
                <a:latin typeface="Arial" charset="-94"/>
              </a:rPr>
              <a:t>Çizelge 2. Tereyağ kalitesi ve depolama sıcaklığına bağımlı olarak saklanabileceği süre. </a:t>
            </a:r>
          </a:p>
        </p:txBody>
      </p:sp>
      <p:sp>
        <p:nvSpPr>
          <p:cNvPr id="184322" name="Text Box 5"/>
          <p:cNvSpPr txBox="1">
            <a:spLocks noChangeArrowheads="1"/>
          </p:cNvSpPr>
          <p:nvPr/>
        </p:nvSpPr>
        <p:spPr bwMode="auto">
          <a:xfrm>
            <a:off x="2259014" y="1865313"/>
            <a:ext cx="74374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charset="-94"/>
              <a:buChar char="•"/>
              <a:defRPr sz="2200">
                <a:solidFill>
                  <a:schemeClr val="tx1"/>
                </a:solidFill>
                <a:latin typeface="Calibri" charset="-9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charset="-94"/>
              <a:buChar char="•"/>
              <a:defRPr sz="2000">
                <a:solidFill>
                  <a:schemeClr val="tx1"/>
                </a:solidFill>
                <a:latin typeface="Calibri" charset="-94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charset="-94"/>
              <a:buChar char="•"/>
              <a:defRPr sz="2400">
                <a:solidFill>
                  <a:schemeClr val="tx1"/>
                </a:solidFill>
                <a:latin typeface="Calibri" charset="-94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charset="-94"/>
              <a:buChar char="•"/>
              <a:defRPr sz="1600">
                <a:solidFill>
                  <a:schemeClr val="tx1"/>
                </a:solidFill>
                <a:latin typeface="Calibri" charset="-94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tr-TR" altLang="tr-TR" sz="1800">
              <a:latin typeface="Arial" charset="-94"/>
            </a:endParaRPr>
          </a:p>
        </p:txBody>
      </p:sp>
      <p:graphicFrame>
        <p:nvGraphicFramePr>
          <p:cNvPr id="76887" name="Group 87"/>
          <p:cNvGraphicFramePr>
            <a:graphicFrameLocks noGrp="1"/>
          </p:cNvGraphicFramePr>
          <p:nvPr/>
        </p:nvGraphicFramePr>
        <p:xfrm>
          <a:off x="1919289" y="1773238"/>
          <a:ext cx="7920037" cy="3960813"/>
        </p:xfrm>
        <a:graphic>
          <a:graphicData uri="http://schemas.openxmlformats.org/drawingml/2006/table">
            <a:tbl>
              <a:tblPr/>
              <a:tblGrid>
                <a:gridCol w="1728787"/>
                <a:gridCol w="2170113"/>
                <a:gridCol w="2009775"/>
                <a:gridCol w="2011362"/>
              </a:tblGrid>
              <a:tr h="10985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-94"/>
                        <a:defRPr sz="2000">
                          <a:solidFill>
                            <a:schemeClr val="tx1"/>
                          </a:solidFill>
                          <a:latin typeface="Calibri" charset="-9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-94"/>
                        <a:defRPr>
                          <a:solidFill>
                            <a:schemeClr val="tx1"/>
                          </a:solidFill>
                          <a:latin typeface="Calibri" charset="-9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-94"/>
                        <a:defRPr sz="2000">
                          <a:solidFill>
                            <a:schemeClr val="tx1"/>
                          </a:solidFill>
                          <a:latin typeface="Calibri" charset="-9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-94"/>
                        <a:defRPr sz="1400">
                          <a:solidFill>
                            <a:schemeClr val="tx1"/>
                          </a:solidFill>
                          <a:latin typeface="Calibri" charset="-9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Sıcaklık (ºC)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-94"/>
                        <a:defRPr sz="2000">
                          <a:solidFill>
                            <a:schemeClr val="tx1"/>
                          </a:solidFill>
                          <a:latin typeface="Calibri" charset="-9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-94"/>
                        <a:defRPr>
                          <a:solidFill>
                            <a:schemeClr val="tx1"/>
                          </a:solidFill>
                          <a:latin typeface="Calibri" charset="-9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-94"/>
                        <a:defRPr sz="2000">
                          <a:solidFill>
                            <a:schemeClr val="tx1"/>
                          </a:solidFill>
                          <a:latin typeface="Calibri" charset="-9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-94"/>
                        <a:defRPr sz="1400">
                          <a:solidFill>
                            <a:schemeClr val="tx1"/>
                          </a:solidFill>
                          <a:latin typeface="Calibri" charset="-9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Çok iyi kaliteli tereyağ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-94"/>
                        <a:defRPr sz="2000">
                          <a:solidFill>
                            <a:schemeClr val="tx1"/>
                          </a:solidFill>
                          <a:latin typeface="Calibri" charset="-9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-94"/>
                        <a:defRPr>
                          <a:solidFill>
                            <a:schemeClr val="tx1"/>
                          </a:solidFill>
                          <a:latin typeface="Calibri" charset="-9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-94"/>
                        <a:defRPr sz="2000">
                          <a:solidFill>
                            <a:schemeClr val="tx1"/>
                          </a:solidFill>
                          <a:latin typeface="Calibri" charset="-9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-94"/>
                        <a:defRPr sz="1400">
                          <a:solidFill>
                            <a:schemeClr val="tx1"/>
                          </a:solidFill>
                          <a:latin typeface="Calibri" charset="-9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İyi kaliteli tereyağ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-94"/>
                        <a:defRPr sz="2000">
                          <a:solidFill>
                            <a:schemeClr val="tx1"/>
                          </a:solidFill>
                          <a:latin typeface="Calibri" charset="-9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-94"/>
                        <a:defRPr>
                          <a:solidFill>
                            <a:schemeClr val="tx1"/>
                          </a:solidFill>
                          <a:latin typeface="Calibri" charset="-9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-94"/>
                        <a:defRPr sz="2000">
                          <a:solidFill>
                            <a:schemeClr val="tx1"/>
                          </a:solidFill>
                          <a:latin typeface="Calibri" charset="-9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-94"/>
                        <a:defRPr sz="1400">
                          <a:solidFill>
                            <a:schemeClr val="tx1"/>
                          </a:solidFill>
                          <a:latin typeface="Calibri" charset="-9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Kötü kaliteli tereyağ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62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-94"/>
                        <a:defRPr sz="2000">
                          <a:solidFill>
                            <a:schemeClr val="tx1"/>
                          </a:solidFill>
                          <a:latin typeface="Calibri" charset="-9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-94"/>
                        <a:defRPr>
                          <a:solidFill>
                            <a:schemeClr val="tx1"/>
                          </a:solidFill>
                          <a:latin typeface="Calibri" charset="-9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-94"/>
                        <a:defRPr sz="2000">
                          <a:solidFill>
                            <a:schemeClr val="tx1"/>
                          </a:solidFill>
                          <a:latin typeface="Calibri" charset="-9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-94"/>
                        <a:defRPr sz="1400">
                          <a:solidFill>
                            <a:schemeClr val="tx1"/>
                          </a:solidFill>
                          <a:latin typeface="Calibri" charset="-9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20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15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10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0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-12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-25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-94"/>
                        <a:defRPr sz="2000">
                          <a:solidFill>
                            <a:schemeClr val="tx1"/>
                          </a:solidFill>
                          <a:latin typeface="Calibri" charset="-9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-94"/>
                        <a:defRPr>
                          <a:solidFill>
                            <a:schemeClr val="tx1"/>
                          </a:solidFill>
                          <a:latin typeface="Calibri" charset="-9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-94"/>
                        <a:defRPr sz="2000">
                          <a:solidFill>
                            <a:schemeClr val="tx1"/>
                          </a:solidFill>
                          <a:latin typeface="Calibri" charset="-9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-94"/>
                        <a:defRPr sz="1400">
                          <a:solidFill>
                            <a:schemeClr val="tx1"/>
                          </a:solidFill>
                          <a:latin typeface="Calibri" charset="-9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3 hafta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5 hafta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2 ay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3 ay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9 ay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12 ay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-94"/>
                        <a:defRPr sz="2000">
                          <a:solidFill>
                            <a:schemeClr val="tx1"/>
                          </a:solidFill>
                          <a:latin typeface="Calibri" charset="-9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-94"/>
                        <a:defRPr>
                          <a:solidFill>
                            <a:schemeClr val="tx1"/>
                          </a:solidFill>
                          <a:latin typeface="Calibri" charset="-9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-94"/>
                        <a:defRPr sz="2000">
                          <a:solidFill>
                            <a:schemeClr val="tx1"/>
                          </a:solidFill>
                          <a:latin typeface="Calibri" charset="-9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-94"/>
                        <a:defRPr sz="1400">
                          <a:solidFill>
                            <a:schemeClr val="tx1"/>
                          </a:solidFill>
                          <a:latin typeface="Calibri" charset="-9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10 gün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20 gün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4 hafta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6 hafta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6 ay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9 ay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-94"/>
                        <a:defRPr sz="2000">
                          <a:solidFill>
                            <a:schemeClr val="tx1"/>
                          </a:solidFill>
                          <a:latin typeface="Calibri" charset="-9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-94"/>
                        <a:defRPr>
                          <a:solidFill>
                            <a:schemeClr val="tx1"/>
                          </a:solidFill>
                          <a:latin typeface="Calibri" charset="-9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-94"/>
                        <a:defRPr sz="2000">
                          <a:solidFill>
                            <a:schemeClr val="tx1"/>
                          </a:solidFill>
                          <a:latin typeface="Calibri" charset="-9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-94"/>
                        <a:defRPr sz="1400">
                          <a:solidFill>
                            <a:schemeClr val="tx1"/>
                          </a:solidFill>
                          <a:latin typeface="Calibri" charset="-9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-94"/>
                        <a:defRPr sz="1200">
                          <a:solidFill>
                            <a:schemeClr val="tx1"/>
                          </a:solidFill>
                          <a:latin typeface="Calibri" charset="-9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3 gün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3 gün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1 hafta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1-4 hafta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1-3 ay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-94"/>
                          <a:ea typeface="Times New Roman" charset="-94"/>
                          <a:cs typeface="Times New Roman" charset="-94"/>
                        </a:rPr>
                        <a:t>3-6 ay</a:t>
                      </a:r>
                      <a:endParaRPr kumimoji="0" lang="tr-TR" altLang="tr-T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-94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99FF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86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4"/>
          <p:cNvSpPr txBox="1">
            <a:spLocks noChangeArrowheads="1"/>
          </p:cNvSpPr>
          <p:nvPr/>
        </p:nvSpPr>
        <p:spPr bwMode="auto">
          <a:xfrm>
            <a:off x="2063750" y="1227139"/>
            <a:ext cx="7200900" cy="378618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tr-TR" altLang="tr-TR" sz="2400" dirty="0" err="1">
                <a:solidFill>
                  <a:srgbClr val="FF3399"/>
                </a:solidFill>
                <a:latin typeface="+mn-lt"/>
              </a:rPr>
              <a:t>Malaksenin</a:t>
            </a:r>
            <a:r>
              <a:rPr lang="tr-TR" altLang="tr-TR" sz="2400" dirty="0">
                <a:solidFill>
                  <a:srgbClr val="FF3399"/>
                </a:solidFill>
                <a:latin typeface="+mn-lt"/>
              </a:rPr>
              <a:t> temel amaçları:</a:t>
            </a:r>
          </a:p>
          <a:p>
            <a:pPr eaLnBrk="1" hangingPunct="1">
              <a:defRPr/>
            </a:pPr>
            <a:endParaRPr lang="tr-TR" altLang="tr-TR" sz="2400" dirty="0">
              <a:solidFill>
                <a:srgbClr val="FF3399"/>
              </a:solidFill>
              <a:latin typeface="+mn-lt"/>
            </a:endParaRPr>
          </a:p>
          <a:p>
            <a:pPr eaLnBrk="1" hangingPunct="1">
              <a:buFontTx/>
              <a:buBlip>
                <a:blip r:embed="rId3"/>
              </a:buBlip>
              <a:defRPr/>
            </a:pPr>
            <a:r>
              <a:rPr lang="tr-TR" altLang="tr-TR" sz="2400" dirty="0">
                <a:latin typeface="+mn-lt"/>
              </a:rPr>
              <a:t>Yağ granüllerinin </a:t>
            </a:r>
            <a:r>
              <a:rPr lang="tr-TR" altLang="tr-TR" sz="2400" dirty="0" err="1">
                <a:latin typeface="+mn-lt"/>
              </a:rPr>
              <a:t>biraraya</a:t>
            </a:r>
            <a:r>
              <a:rPr lang="tr-TR" altLang="tr-TR" sz="2400" dirty="0">
                <a:latin typeface="+mn-lt"/>
              </a:rPr>
              <a:t> gelmesini </a:t>
            </a:r>
            <a:r>
              <a:rPr lang="tr-TR" altLang="tr-TR" sz="2400" dirty="0" err="1">
                <a:latin typeface="+mn-lt"/>
              </a:rPr>
              <a:t>dolayısyla</a:t>
            </a:r>
            <a:r>
              <a:rPr lang="tr-TR" altLang="tr-TR" sz="2400" dirty="0">
                <a:latin typeface="+mn-lt"/>
              </a:rPr>
              <a:t> sıkı bir yapının oluşumunu sağlamak,</a:t>
            </a:r>
          </a:p>
          <a:p>
            <a:pPr eaLnBrk="1" hangingPunct="1">
              <a:defRPr/>
            </a:pPr>
            <a:endParaRPr lang="tr-TR" altLang="tr-TR" sz="2400" dirty="0">
              <a:latin typeface="+mn-lt"/>
            </a:endParaRPr>
          </a:p>
          <a:p>
            <a:pPr eaLnBrk="1" hangingPunct="1">
              <a:buFontTx/>
              <a:buBlip>
                <a:blip r:embed="rId3"/>
              </a:buBlip>
              <a:defRPr/>
            </a:pPr>
            <a:r>
              <a:rPr lang="tr-TR" altLang="tr-TR" sz="2400" dirty="0" err="1">
                <a:latin typeface="+mn-lt"/>
              </a:rPr>
              <a:t>Yayıkaltının</a:t>
            </a:r>
            <a:r>
              <a:rPr lang="tr-TR" altLang="tr-TR" sz="2400" dirty="0">
                <a:latin typeface="+mn-lt"/>
              </a:rPr>
              <a:t> ortamdan uzaklaşmasını sağlayarak, tereyağının su içeriğinin düzenlenmesini olanaklı kılmak</a:t>
            </a:r>
          </a:p>
          <a:p>
            <a:pPr eaLnBrk="1" hangingPunct="1">
              <a:defRPr/>
            </a:pPr>
            <a:endParaRPr lang="tr-TR" altLang="tr-TR" sz="2400" dirty="0">
              <a:latin typeface="+mn-lt"/>
            </a:endParaRPr>
          </a:p>
          <a:p>
            <a:pPr eaLnBrk="1" hangingPunct="1">
              <a:buFontTx/>
              <a:buBlip>
                <a:blip r:embed="rId3"/>
              </a:buBlip>
              <a:defRPr/>
            </a:pPr>
            <a:r>
              <a:rPr lang="tr-TR" altLang="tr-TR" sz="2400" dirty="0">
                <a:latin typeface="+mn-lt"/>
              </a:rPr>
              <a:t>Uygun bir su dağılımı sağlayarak bazı görünüş bozukluklarını ve randıman kayıplarını gidermek,</a:t>
            </a:r>
          </a:p>
        </p:txBody>
      </p:sp>
    </p:spTree>
    <p:extLst>
      <p:ext uri="{BB962C8B-B14F-4D97-AF65-F5344CB8AC3E}">
        <p14:creationId xmlns:p14="http://schemas.microsoft.com/office/powerpoint/2010/main" val="15578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ext Box 4"/>
          <p:cNvSpPr txBox="1">
            <a:spLocks noChangeArrowheads="1"/>
          </p:cNvSpPr>
          <p:nvPr/>
        </p:nvSpPr>
        <p:spPr bwMode="auto">
          <a:xfrm>
            <a:off x="2424114" y="1484313"/>
            <a:ext cx="7272337" cy="304641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Blip>
                <a:blip r:embed="rId3"/>
              </a:buBlip>
              <a:defRPr/>
            </a:pPr>
            <a:r>
              <a:rPr lang="tr-TR" altLang="tr-TR" sz="2400" dirty="0">
                <a:latin typeface="+mn-lt"/>
              </a:rPr>
              <a:t>Tat-aroma açısından </a:t>
            </a:r>
            <a:r>
              <a:rPr lang="tr-TR" altLang="tr-TR" sz="2400" dirty="0" err="1">
                <a:latin typeface="+mn-lt"/>
              </a:rPr>
              <a:t>üniform</a:t>
            </a:r>
            <a:r>
              <a:rPr lang="tr-TR" altLang="tr-TR" sz="2400" dirty="0">
                <a:latin typeface="+mn-lt"/>
              </a:rPr>
              <a:t> bir ürün </a:t>
            </a:r>
            <a:r>
              <a:rPr lang="tr-TR" altLang="tr-TR" sz="2400" dirty="0" err="1">
                <a:latin typeface="+mn-lt"/>
              </a:rPr>
              <a:t>eldesini</a:t>
            </a:r>
            <a:r>
              <a:rPr lang="tr-TR" altLang="tr-TR" sz="2400" dirty="0">
                <a:latin typeface="+mn-lt"/>
              </a:rPr>
              <a:t> sağlamak,</a:t>
            </a:r>
          </a:p>
          <a:p>
            <a:pPr eaLnBrk="1" hangingPunct="1">
              <a:defRPr/>
            </a:pPr>
            <a:endParaRPr lang="tr-TR" altLang="tr-TR" sz="2400" dirty="0">
              <a:latin typeface="+mn-lt"/>
            </a:endParaRPr>
          </a:p>
          <a:p>
            <a:pPr eaLnBrk="1" hangingPunct="1">
              <a:buFontTx/>
              <a:buBlip>
                <a:blip r:embed="rId3"/>
              </a:buBlip>
              <a:defRPr/>
            </a:pPr>
            <a:r>
              <a:rPr lang="tr-TR" altLang="tr-TR" sz="2400" dirty="0">
                <a:latin typeface="+mn-lt"/>
              </a:rPr>
              <a:t>Tuzlu tereyağlarında tuzun bünyede çözünmesini ve uygun bir şekilde dağılmasını sağlamak,</a:t>
            </a:r>
          </a:p>
          <a:p>
            <a:pPr eaLnBrk="1" hangingPunct="1">
              <a:defRPr/>
            </a:pPr>
            <a:endParaRPr lang="tr-TR" altLang="tr-TR" sz="2400" dirty="0">
              <a:latin typeface="+mn-lt"/>
            </a:endParaRPr>
          </a:p>
          <a:p>
            <a:pPr eaLnBrk="1" hangingPunct="1">
              <a:buFontTx/>
              <a:buBlip>
                <a:blip r:embed="rId3"/>
              </a:buBlip>
              <a:defRPr/>
            </a:pPr>
            <a:r>
              <a:rPr lang="tr-TR" altLang="tr-TR" sz="2400" dirty="0">
                <a:latin typeface="+mn-lt"/>
              </a:rPr>
              <a:t>Tereyağlarına yasalara uygun kompozisyon kazandırmaktır.</a:t>
            </a:r>
          </a:p>
        </p:txBody>
      </p:sp>
    </p:spTree>
    <p:extLst>
      <p:ext uri="{BB962C8B-B14F-4D97-AF65-F5344CB8AC3E}">
        <p14:creationId xmlns:p14="http://schemas.microsoft.com/office/powerpoint/2010/main" val="160361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1" name="1 Metin kutusu"/>
          <p:cNvSpPr txBox="1">
            <a:spLocks noChangeArrowheads="1"/>
          </p:cNvSpPr>
          <p:nvPr/>
        </p:nvSpPr>
        <p:spPr bwMode="auto">
          <a:xfrm>
            <a:off x="940158" y="404812"/>
            <a:ext cx="10341735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-94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-94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-94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-94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-94"/>
              </a:defRPr>
            </a:lvl9pPr>
          </a:lstStyle>
          <a:p>
            <a:pPr algn="just" eaLnBrk="1" hangingPunct="1"/>
            <a:r>
              <a:rPr lang="tr-TR" altLang="tr-TR" sz="2400" dirty="0">
                <a:latin typeface="Calibri" charset="-94"/>
              </a:rPr>
              <a:t>Tereyağı granüllerinde su 2 şeklide bulunur; </a:t>
            </a:r>
          </a:p>
          <a:p>
            <a:pPr algn="just" eaLnBrk="1" hangingPunct="1"/>
            <a:endParaRPr lang="tr-TR" altLang="tr-TR" sz="2400" dirty="0">
              <a:latin typeface="Calibri" charset="-94"/>
            </a:endParaRPr>
          </a:p>
          <a:p>
            <a:pPr algn="just" eaLnBrk="1" hangingPunct="1">
              <a:buFontTx/>
              <a:buAutoNum type="arabicPeriod"/>
            </a:pPr>
            <a:r>
              <a:rPr lang="tr-TR" altLang="tr-TR" sz="2400" b="1" dirty="0" err="1">
                <a:latin typeface="Calibri" charset="-94"/>
              </a:rPr>
              <a:t>Yayıkaltı</a:t>
            </a:r>
            <a:r>
              <a:rPr lang="tr-TR" altLang="tr-TR" sz="2400" b="1" dirty="0">
                <a:latin typeface="Calibri" charset="-94"/>
              </a:rPr>
              <a:t>: </a:t>
            </a:r>
            <a:r>
              <a:rPr lang="tr-TR" altLang="tr-TR" sz="2400" dirty="0">
                <a:latin typeface="Calibri" charset="-94"/>
              </a:rPr>
              <a:t>çok küçük damlacıklar halinde bulunur. Bakteri gelişimi için uygun olmasına karşın çok küçük olduklarından aktivite göstermelerine uygun değildir. Genellikle </a:t>
            </a:r>
            <a:r>
              <a:rPr lang="tr-TR" altLang="tr-TR" sz="2400" dirty="0" err="1">
                <a:latin typeface="Calibri" charset="-94"/>
              </a:rPr>
              <a:t>stabildir.Tereyağı</a:t>
            </a:r>
            <a:r>
              <a:rPr lang="tr-TR" altLang="tr-TR" sz="2400" dirty="0">
                <a:latin typeface="Calibri" charset="-94"/>
              </a:rPr>
              <a:t> ağırlığının % 8-9’na eşdeğerdir.</a:t>
            </a:r>
          </a:p>
          <a:p>
            <a:pPr algn="just" eaLnBrk="1" hangingPunct="1">
              <a:buFontTx/>
              <a:buAutoNum type="arabicPeriod"/>
            </a:pPr>
            <a:r>
              <a:rPr lang="tr-TR" altLang="tr-TR" sz="2400" b="1" dirty="0">
                <a:latin typeface="Calibri" charset="-94"/>
              </a:rPr>
              <a:t>Yıkama suyundan kaynaklanan su: </a:t>
            </a:r>
            <a:r>
              <a:rPr lang="tr-TR" altLang="tr-TR" sz="2400" dirty="0">
                <a:latin typeface="Calibri" charset="-94"/>
              </a:rPr>
              <a:t>granül yüzeyine gevşek olarak bağlıdır. Damlacık çapı büyüktür. Bakteri gelişimi için uygundur. Kolay ayrılır. </a:t>
            </a:r>
            <a:r>
              <a:rPr lang="tr-TR" altLang="tr-TR" sz="2400" dirty="0" err="1">
                <a:latin typeface="Calibri" charset="-94"/>
              </a:rPr>
              <a:t>Malaksörün</a:t>
            </a:r>
            <a:r>
              <a:rPr lang="tr-TR" altLang="tr-TR" sz="2400" dirty="0">
                <a:latin typeface="Calibri" charset="-94"/>
              </a:rPr>
              <a:t> birkaç devir yapması ile su oranı %12-13 düşer</a:t>
            </a:r>
            <a:r>
              <a:rPr lang="tr-TR" altLang="tr-TR" sz="2400" dirty="0" smtClean="0">
                <a:latin typeface="Calibri" charset="-94"/>
              </a:rPr>
              <a:t>.</a:t>
            </a:r>
          </a:p>
          <a:p>
            <a:pPr algn="just" eaLnBrk="1" hangingPunct="1">
              <a:buFontTx/>
              <a:buAutoNum type="arabicPeriod"/>
            </a:pPr>
            <a:endParaRPr lang="tr-TR" altLang="tr-TR" sz="2400" dirty="0">
              <a:latin typeface="Calibri" charset="-94"/>
            </a:endParaRPr>
          </a:p>
          <a:p>
            <a:r>
              <a:rPr lang="tr-TR" sz="2400" dirty="0" err="1"/>
              <a:t>Malakse</a:t>
            </a:r>
            <a:r>
              <a:rPr lang="tr-TR" sz="2400" dirty="0"/>
              <a:t> işlemi kuru ve sıkı bir bünye elde edilinceye kadar devam edilir. </a:t>
            </a:r>
            <a:r>
              <a:rPr lang="tr-TR" sz="2400" dirty="0" err="1"/>
              <a:t>Malakse</a:t>
            </a:r>
            <a:r>
              <a:rPr lang="tr-TR" sz="2400" dirty="0"/>
              <a:t> işleminin ilerlemesiyle granüllü yapısını kaybederek plastik bir kitle halinde sıkı homojen bir yapı sağlanır. Bu aşamadan sonra işleme devam edilirse kitle su almaya başlar. </a:t>
            </a:r>
          </a:p>
          <a:p>
            <a:r>
              <a:rPr lang="tr-TR" sz="2400" dirty="0"/>
              <a:t> </a:t>
            </a:r>
          </a:p>
          <a:p>
            <a:pPr algn="just" eaLnBrk="1" hangingPunct="1"/>
            <a:endParaRPr lang="tr-TR" altLang="tr-TR" sz="2400" dirty="0">
              <a:latin typeface="Calibri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033855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71977" y="266596"/>
            <a:ext cx="10058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400" dirty="0" err="1" smtClean="0">
                <a:solidFill>
                  <a:srgbClr val="000000"/>
                </a:solidFill>
                <a:effectLst/>
                <a:latin typeface="Times New Roman" charset="-94"/>
                <a:ea typeface="Calibri" charset="-94"/>
                <a:cs typeface="Times New Roman" charset="-94"/>
              </a:rPr>
              <a:t>Malakse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Times New Roman" charset="-94"/>
                <a:ea typeface="Calibri" charset="-94"/>
                <a:cs typeface="Times New Roman" charset="-94"/>
              </a:rPr>
              <a:t> işleminin en etkili faktör tereyağı granüllerinin sertliğidir. Tereyağının sertliği ayrıca kitleden ayrılan suyun miktarını da etkilemektedir. Yumuşak granüllerden suyun ayrılması daha güç olmaktadır.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400" dirty="0" err="1" smtClean="0">
                <a:solidFill>
                  <a:srgbClr val="000000"/>
                </a:solidFill>
                <a:effectLst/>
                <a:latin typeface="Times New Roman" charset="-94"/>
                <a:ea typeface="Calibri" charset="-94"/>
                <a:cs typeface="Times New Roman" charset="-94"/>
              </a:rPr>
              <a:t>Malakse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Times New Roman" charset="-94"/>
                <a:ea typeface="Calibri" charset="-94"/>
                <a:cs typeface="Times New Roman" charset="-94"/>
              </a:rPr>
              <a:t> aşamasında tereyağının sıcaklığı optimum sıcaklık 15°C olmalıdır. Pratikte yaz tereyağlarında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Times New Roman" charset="-94"/>
                <a:ea typeface="Calibri" charset="-94"/>
                <a:cs typeface="Times New Roman" charset="-94"/>
              </a:rPr>
              <a:t>malakse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Times New Roman" charset="-94"/>
                <a:ea typeface="Calibri" charset="-94"/>
                <a:cs typeface="Times New Roman" charset="-94"/>
              </a:rPr>
              <a:t> işlemine 8-10°C,  kış tereyağlarında 12-15°C ile başlanmalıdır. Tereyağının sertliğine göre gerektiğinde sıcaklık 20-22°C’ye kadar yükseltilebilir. </a:t>
            </a:r>
            <a:endParaRPr lang="tr-TR" sz="2400" dirty="0">
              <a:effectLst/>
              <a:latin typeface="Calibri" charset="-94"/>
              <a:ea typeface="Calibri" charset="-94"/>
              <a:cs typeface="Times New Roman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530237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12383" y="949795"/>
            <a:ext cx="95732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400" dirty="0" smtClean="0">
                <a:solidFill>
                  <a:srgbClr val="FF0000"/>
                </a:solidFill>
                <a:effectLst/>
                <a:latin typeface="Times New Roman" charset="-94"/>
                <a:ea typeface="Calibri" charset="-94"/>
                <a:cs typeface="Times New Roman" charset="-94"/>
              </a:rPr>
              <a:t>Yetersiz </a:t>
            </a:r>
            <a:r>
              <a:rPr lang="tr-TR" sz="2400" dirty="0" err="1" smtClean="0">
                <a:solidFill>
                  <a:srgbClr val="FF0000"/>
                </a:solidFill>
                <a:effectLst/>
                <a:latin typeface="Times New Roman" charset="-94"/>
                <a:ea typeface="Calibri" charset="-94"/>
                <a:cs typeface="Times New Roman" charset="-94"/>
              </a:rPr>
              <a:t>malakse</a:t>
            </a:r>
            <a:r>
              <a:rPr lang="tr-TR" sz="2400" dirty="0" smtClean="0">
                <a:solidFill>
                  <a:srgbClr val="FF0000"/>
                </a:solidFill>
                <a:effectLst/>
                <a:latin typeface="Times New Roman" charset="-94"/>
                <a:ea typeface="Calibri" charset="-94"/>
                <a:cs typeface="Times New Roman" charset="-94"/>
              </a:rPr>
              <a:t> işlemi; 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Times New Roman" charset="-94"/>
                <a:ea typeface="Calibri" charset="-94"/>
                <a:cs typeface="Times New Roman" charset="-94"/>
              </a:rPr>
              <a:t>tereyağında çeşitli sorunlara neden olmaktadır. Yetersiz </a:t>
            </a:r>
            <a:r>
              <a:rPr lang="tr-TR" sz="2400" dirty="0" err="1" smtClean="0">
                <a:solidFill>
                  <a:srgbClr val="000000"/>
                </a:solidFill>
                <a:effectLst/>
                <a:latin typeface="Times New Roman" charset="-94"/>
                <a:ea typeface="Calibri" charset="-94"/>
                <a:cs typeface="Times New Roman" charset="-94"/>
              </a:rPr>
              <a:t>malakse</a:t>
            </a:r>
            <a:r>
              <a:rPr lang="tr-TR" sz="2400" dirty="0" smtClean="0">
                <a:solidFill>
                  <a:srgbClr val="000000"/>
                </a:solidFill>
                <a:effectLst/>
                <a:latin typeface="Times New Roman" charset="-94"/>
                <a:ea typeface="Calibri" charset="-94"/>
                <a:cs typeface="Times New Roman" charset="-94"/>
              </a:rPr>
              <a:t> uygulamasında granüllerin birbiriyle kaynaşmaması sonucu; tereyağında “gevşek yapı” oluşur. Buna bağlı olarak tereyağı yüzeyinde serbest su damlacıkları ortaya çıkar.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400" dirty="0" smtClean="0">
                <a:solidFill>
                  <a:srgbClr val="000000"/>
                </a:solidFill>
                <a:effectLst/>
                <a:latin typeface="Times New Roman" charset="-94"/>
                <a:ea typeface="Calibri" charset="-94"/>
                <a:cs typeface="Times New Roman" charset="-94"/>
              </a:rPr>
              <a:t>Tereyağı kitlesinde uygun su dağılımı sağlanamadığından </a:t>
            </a:r>
            <a:r>
              <a:rPr lang="tr-TR" sz="2400" dirty="0" smtClean="0">
                <a:solidFill>
                  <a:srgbClr val="FF0000"/>
                </a:solidFill>
                <a:effectLst/>
                <a:latin typeface="Times New Roman" charset="-94"/>
                <a:ea typeface="Calibri" charset="-94"/>
                <a:cs typeface="Times New Roman" charset="-94"/>
              </a:rPr>
              <a:t>benekli ve su </a:t>
            </a:r>
            <a:r>
              <a:rPr lang="tr-TR" sz="2400" dirty="0" err="1" smtClean="0">
                <a:solidFill>
                  <a:srgbClr val="FF0000"/>
                </a:solidFill>
                <a:effectLst/>
                <a:latin typeface="Times New Roman" charset="-94"/>
                <a:ea typeface="Calibri" charset="-94"/>
                <a:cs typeface="Times New Roman" charset="-94"/>
              </a:rPr>
              <a:t>sızıntılı</a:t>
            </a:r>
            <a:r>
              <a:rPr lang="tr-TR" sz="2400" dirty="0" smtClean="0">
                <a:solidFill>
                  <a:srgbClr val="FF0000"/>
                </a:solidFill>
                <a:effectLst/>
                <a:latin typeface="Times New Roman" charset="-94"/>
                <a:ea typeface="Calibri" charset="-94"/>
                <a:cs typeface="Times New Roman" charset="-94"/>
              </a:rPr>
              <a:t> görünüş bozuklukları oluşur. </a:t>
            </a:r>
            <a:endParaRPr lang="tr-TR" sz="2400" dirty="0">
              <a:solidFill>
                <a:srgbClr val="FF0000"/>
              </a:solidFill>
              <a:effectLst/>
              <a:latin typeface="Calibri" charset="-94"/>
              <a:ea typeface="Calibri" charset="-94"/>
              <a:cs typeface="Times New Roman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512039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29" name="2 Metin kutusu"/>
          <p:cNvSpPr txBox="1">
            <a:spLocks noChangeArrowheads="1"/>
          </p:cNvSpPr>
          <p:nvPr/>
        </p:nvSpPr>
        <p:spPr bwMode="auto">
          <a:xfrm>
            <a:off x="772732" y="765176"/>
            <a:ext cx="9594761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charset="-94"/>
              <a:buChar char="•"/>
              <a:defRPr sz="2200">
                <a:solidFill>
                  <a:schemeClr val="tx1"/>
                </a:solidFill>
                <a:latin typeface="Calibri" charset="-9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charset="-94"/>
              <a:buChar char="•"/>
              <a:defRPr sz="2000">
                <a:solidFill>
                  <a:schemeClr val="tx1"/>
                </a:solidFill>
                <a:latin typeface="Calibri" charset="-94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charset="-94"/>
              <a:buChar char="•"/>
              <a:defRPr sz="2400">
                <a:solidFill>
                  <a:schemeClr val="tx1"/>
                </a:solidFill>
                <a:latin typeface="Calibri" charset="-94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charset="-94"/>
              <a:buChar char="•"/>
              <a:defRPr sz="1600">
                <a:solidFill>
                  <a:schemeClr val="tx1"/>
                </a:solidFill>
                <a:latin typeface="Calibri" charset="-94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 dirty="0"/>
              <a:t>Aşırı </a:t>
            </a:r>
            <a:r>
              <a:rPr lang="tr-TR" altLang="tr-TR" sz="2400" dirty="0" err="1" smtClean="0"/>
              <a:t>malakse</a:t>
            </a:r>
            <a:r>
              <a:rPr lang="tr-TR" altLang="tr-TR" sz="2400" dirty="0"/>
              <a:t> </a:t>
            </a:r>
            <a:r>
              <a:rPr lang="tr-TR" altLang="tr-TR" sz="2400" dirty="0" smtClean="0"/>
              <a:t>işlemi;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 dirty="0" smtClean="0"/>
              <a:t>Gerek </a:t>
            </a:r>
            <a:r>
              <a:rPr lang="tr-TR" altLang="tr-TR" sz="2400" dirty="0"/>
              <a:t>sert gerekse yumuşak tereyağlarında bazı yapı bozukluklarına neden olur. Sert granüllü kış tereyağlarında yapışkan ve kırılgan, yumuşak yaz tereyağlarında merhem benzeri yapıya neden olur.</a:t>
            </a:r>
          </a:p>
          <a:p>
            <a:pPr algn="just" eaLnBrk="1" hangingPunct="1">
              <a:spcBef>
                <a:spcPct val="0"/>
              </a:spcBef>
              <a:buClrTx/>
              <a:buFont typeface="Wingdings" charset="2"/>
              <a:buChar char="Ø"/>
            </a:pPr>
            <a:r>
              <a:rPr lang="tr-TR" altLang="tr-TR" sz="2400" dirty="0"/>
              <a:t>Tereyağının rengi matlaşmakta ve sürülebilme yeteneği bozulmaktadır.</a:t>
            </a:r>
          </a:p>
          <a:p>
            <a:pPr algn="just" eaLnBrk="1" hangingPunct="1">
              <a:spcBef>
                <a:spcPct val="0"/>
              </a:spcBef>
              <a:buClrTx/>
              <a:buFont typeface="Wingdings" charset="2"/>
              <a:buChar char="Ø"/>
            </a:pPr>
            <a:r>
              <a:rPr lang="tr-TR" altLang="tr-TR" sz="2400" dirty="0"/>
              <a:t>Sert tereyağları yumuşak tereyağlarına göre aşırı </a:t>
            </a:r>
            <a:r>
              <a:rPr lang="tr-TR" altLang="tr-TR" sz="2400" dirty="0" err="1"/>
              <a:t>malakse</a:t>
            </a:r>
            <a:r>
              <a:rPr lang="tr-TR" altLang="tr-TR" sz="2400" dirty="0"/>
              <a:t> işlemine daha fazla dayanmaktadır.</a:t>
            </a:r>
          </a:p>
        </p:txBody>
      </p:sp>
    </p:spTree>
    <p:extLst>
      <p:ext uri="{BB962C8B-B14F-4D97-AF65-F5344CB8AC3E}">
        <p14:creationId xmlns:p14="http://schemas.microsoft.com/office/powerpoint/2010/main" val="1907219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7" name="1 Metin kutusu"/>
          <p:cNvSpPr txBox="1">
            <a:spLocks noChangeArrowheads="1"/>
          </p:cNvSpPr>
          <p:nvPr/>
        </p:nvSpPr>
        <p:spPr bwMode="auto">
          <a:xfrm>
            <a:off x="631065" y="549275"/>
            <a:ext cx="10534918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charset="-94"/>
              <a:buChar char="•"/>
              <a:defRPr sz="2200">
                <a:solidFill>
                  <a:schemeClr val="tx1"/>
                </a:solidFill>
                <a:latin typeface="Calibri" charset="-94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charset="-94"/>
              <a:buChar char="•"/>
              <a:defRPr sz="2000">
                <a:solidFill>
                  <a:schemeClr val="tx1"/>
                </a:solidFill>
                <a:latin typeface="Calibri" charset="-94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charset="-94"/>
              <a:buChar char="•"/>
              <a:defRPr sz="2400">
                <a:solidFill>
                  <a:schemeClr val="tx1"/>
                </a:solidFill>
                <a:latin typeface="Calibri" charset="-94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charset="-94"/>
              <a:buChar char="•"/>
              <a:defRPr sz="1600">
                <a:solidFill>
                  <a:schemeClr val="tx1"/>
                </a:solidFill>
                <a:latin typeface="Calibri" charset="-94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charset="-94"/>
              <a:buChar char="•"/>
              <a:defRPr sz="1400">
                <a:solidFill>
                  <a:schemeClr val="tx1"/>
                </a:solidFill>
                <a:latin typeface="Calibri" charset="-94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Font typeface="Wingdings" charset="2"/>
              <a:buChar char="Ø"/>
            </a:pPr>
            <a:r>
              <a:rPr lang="tr-TR" altLang="tr-TR" sz="2400" dirty="0" err="1"/>
              <a:t>Oksidasyona</a:t>
            </a:r>
            <a:r>
              <a:rPr lang="tr-TR" altLang="tr-TR" sz="2400" dirty="0"/>
              <a:t> neden olmaktadır.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endParaRPr lang="tr-TR" altLang="tr-TR" sz="2400" dirty="0"/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 dirty="0"/>
              <a:t>Oksijenle temas etmesinden dolayı tereyağı yüzeyleri </a:t>
            </a:r>
            <a:r>
              <a:rPr lang="tr-TR" altLang="tr-TR" sz="2400" dirty="0" err="1"/>
              <a:t>oksidasyona</a:t>
            </a:r>
            <a:r>
              <a:rPr lang="tr-TR" altLang="tr-TR" sz="2400" dirty="0"/>
              <a:t> eğilimlidir.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 dirty="0"/>
              <a:t>İç kısımlarda da daima oksijen varlığı söz konusudur. Su damlacıklarında bulunan oksijen metal katalizörlerin etkisiyle yağ fazına taşınmaktadır. 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 dirty="0" err="1"/>
              <a:t>Malakse</a:t>
            </a:r>
            <a:r>
              <a:rPr lang="tr-TR" altLang="tr-TR" sz="2400" dirty="0"/>
              <a:t> işlemi serum/yağ ara yüzeylerinde artışa neden olduğu için </a:t>
            </a:r>
            <a:r>
              <a:rPr lang="tr-TR" altLang="tr-TR" sz="2400" dirty="0" err="1"/>
              <a:t>oksidatif</a:t>
            </a:r>
            <a:r>
              <a:rPr lang="tr-TR" altLang="tr-TR" sz="2400" dirty="0"/>
              <a:t> </a:t>
            </a:r>
            <a:r>
              <a:rPr lang="tr-TR" altLang="tr-TR" sz="2400" dirty="0" err="1"/>
              <a:t>stabilite</a:t>
            </a:r>
            <a:r>
              <a:rPr lang="tr-TR" altLang="tr-TR" sz="2400" dirty="0"/>
              <a:t> azalır. </a:t>
            </a:r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endParaRPr lang="tr-TR" altLang="tr-TR" sz="2400" dirty="0"/>
          </a:p>
          <a:p>
            <a:pPr algn="just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 dirty="0"/>
              <a:t>Çünkü; su damlacıklarının çapı küçülmekte yağ fazı ile temas eden serum yüzey alanını artırmaktadır. Böylece oksijenin yağ serum fazından yağ fazına taşınmasına neden olmakta </a:t>
            </a:r>
            <a:r>
              <a:rPr lang="tr-TR" altLang="tr-TR" sz="2400" dirty="0">
                <a:solidFill>
                  <a:srgbClr val="CC0099"/>
                </a:solidFill>
              </a:rPr>
              <a:t>“don yağı” </a:t>
            </a:r>
            <a:r>
              <a:rPr lang="tr-TR" altLang="tr-TR" sz="2400" dirty="0"/>
              <a:t>denen tat-aroma bozukluğu oluşmaktadır.</a:t>
            </a:r>
          </a:p>
        </p:txBody>
      </p:sp>
    </p:spTree>
    <p:extLst>
      <p:ext uri="{BB962C8B-B14F-4D97-AF65-F5344CB8AC3E}">
        <p14:creationId xmlns:p14="http://schemas.microsoft.com/office/powerpoint/2010/main" val="93805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dörtgen 10"/>
          <p:cNvSpPr/>
          <p:nvPr/>
        </p:nvSpPr>
        <p:spPr>
          <a:xfrm>
            <a:off x="824247" y="751344"/>
            <a:ext cx="10187189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Tereyağında Su Oranının </a:t>
            </a:r>
            <a:r>
              <a:rPr lang="tr-TR" sz="2800" dirty="0" err="1" smtClean="0">
                <a:solidFill>
                  <a:srgbClr val="FF0000"/>
                </a:solidFill>
              </a:rPr>
              <a:t>Kontrolu</a:t>
            </a:r>
            <a:endParaRPr lang="tr-TR" sz="2800" dirty="0" smtClean="0">
              <a:solidFill>
                <a:srgbClr val="FF0000"/>
              </a:solidFill>
            </a:endParaRPr>
          </a:p>
          <a:p>
            <a:r>
              <a:rPr lang="tr-TR" sz="2400" dirty="0" smtClean="0"/>
              <a:t>Normal bileşime sahip tereyağı % 15-16 oranında su içerir. </a:t>
            </a:r>
            <a:r>
              <a:rPr lang="tr-TR" sz="2400" dirty="0" err="1" smtClean="0"/>
              <a:t>Malaksede</a:t>
            </a:r>
            <a:r>
              <a:rPr lang="tr-TR" sz="2400" dirty="0" smtClean="0"/>
              <a:t>, boşaltma musluğu açık olarak işleme başlanır. Yeterli yoğurma yapıldıktan sonra yayık durdurulur ve tereyağı bünyesinden ayrılan su ortamdan uzaklaştırılır. Bu aşamada tereyağının su oranı belirlenir. </a:t>
            </a:r>
          </a:p>
          <a:p>
            <a:r>
              <a:rPr lang="tr-TR" sz="2400" dirty="0" smtClean="0"/>
              <a:t>Eğer oran yasaların belirlediği değerin üzerinde ise, </a:t>
            </a:r>
            <a:r>
              <a:rPr lang="tr-TR" sz="2400" dirty="0" err="1" smtClean="0"/>
              <a:t>malakse</a:t>
            </a:r>
            <a:r>
              <a:rPr lang="tr-TR" sz="2400" dirty="0" smtClean="0"/>
              <a:t> işlemine devam edilir. Su oranı standart değerin altında ise, ortama su ilave edilmelidir. İlave edilecek yaklaşık su miktarı aşağıdaki gibi hesaplanır. Saptanan miktarda su yayığa konur ve boşaltma musluğu kapatılarak </a:t>
            </a:r>
            <a:r>
              <a:rPr lang="tr-TR" sz="2400" dirty="0" err="1" smtClean="0"/>
              <a:t>malakse</a:t>
            </a:r>
            <a:r>
              <a:rPr lang="tr-TR" sz="2400" dirty="0" smtClean="0"/>
              <a:t> işlemi uygulanır.</a:t>
            </a:r>
          </a:p>
          <a:p>
            <a:endParaRPr lang="tr-TR" sz="2400" dirty="0" smtClean="0"/>
          </a:p>
          <a:p>
            <a:r>
              <a:rPr lang="tr-TR" sz="2400" dirty="0" smtClean="0"/>
              <a:t>                                          tereyağı             istenilen           saptanan</a:t>
            </a:r>
          </a:p>
          <a:p>
            <a:r>
              <a:rPr lang="tr-TR" sz="2400" dirty="0" smtClean="0"/>
              <a:t>                                         </a:t>
            </a:r>
            <a:r>
              <a:rPr lang="tr-TR" sz="2400" u="sng" dirty="0" smtClean="0"/>
              <a:t>miktarı (kg)  X   su oranı (%)  X  su oranı (%)</a:t>
            </a:r>
          </a:p>
          <a:p>
            <a:r>
              <a:rPr lang="tr-TR" sz="2400" dirty="0" smtClean="0"/>
              <a:t>Su miktarı ( % kg ) =</a:t>
            </a:r>
          </a:p>
          <a:p>
            <a:r>
              <a:rPr lang="tr-TR" sz="2400" dirty="0" smtClean="0"/>
              <a:t>                                                  100 -  saptanan su oranı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18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712</Words>
  <Application>Microsoft Macintosh PowerPoint</Application>
  <PresentationFormat>Geniş Ekran</PresentationFormat>
  <Paragraphs>87</Paragraphs>
  <Slides>12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Calibri Light</vt:lpstr>
      <vt:lpstr>Arial</vt:lpstr>
      <vt:lpstr>Calibri</vt:lpstr>
      <vt:lpstr>Times New Roman</vt:lpstr>
      <vt:lpstr>Wingdings</vt:lpstr>
      <vt:lpstr>Office Teması</vt:lpstr>
      <vt:lpstr>Tereyağının Malakse Edilmesi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Tereyağının Ambalajlanması</vt:lpstr>
      <vt:lpstr>Tereyağının Depolanması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seneleb@yahoo.com</dc:creator>
  <cp:lastModifiedBy>seneleb@yahoo.com</cp:lastModifiedBy>
  <cp:revision>4</cp:revision>
  <dcterms:created xsi:type="dcterms:W3CDTF">2020-04-20T18:26:04Z</dcterms:created>
  <dcterms:modified xsi:type="dcterms:W3CDTF">2020-04-20T19:03:23Z</dcterms:modified>
</cp:coreProperties>
</file>