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6"/>
  </p:notesMasterIdLst>
  <p:handoutMasterIdLst>
    <p:handoutMasterId r:id="rId17"/>
  </p:handoutMasterIdLst>
  <p:sldIdLst>
    <p:sldId id="668" r:id="rId4"/>
    <p:sldId id="669" r:id="rId5"/>
    <p:sldId id="670" r:id="rId6"/>
    <p:sldId id="671" r:id="rId7"/>
    <p:sldId id="672" r:id="rId8"/>
    <p:sldId id="673" r:id="rId9"/>
    <p:sldId id="674" r:id="rId10"/>
    <p:sldId id="675" r:id="rId11"/>
    <p:sldId id="676" r:id="rId12"/>
    <p:sldId id="677" r:id="rId13"/>
    <p:sldId id="678" r:id="rId14"/>
    <p:sldId id="679"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12.02.2020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2/12/2020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2/12/2020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2/12/2020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2/12/2020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2/12/2020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068620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2/12/2020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2/12/2020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2/12/2020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259080"/>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402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DEĞERLEME II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120" y="1306286"/>
            <a:ext cx="8634980" cy="5208815"/>
          </a:xfrm>
        </p:spPr>
        <p:txBody>
          <a:bodyPr anchor="t">
            <a:noAutofit/>
          </a:bodyPr>
          <a:lstStyle/>
          <a:p>
            <a:pPr lvl="1" algn="just"/>
            <a:r>
              <a:rPr lang="tr-TR" sz="1800" dirty="0"/>
              <a:t>Finansal Kiralamada Değerleme</a:t>
            </a:r>
          </a:p>
          <a:p>
            <a:pPr lvl="1" algn="just"/>
            <a:r>
              <a:rPr lang="tr-TR" sz="1800" dirty="0"/>
              <a:t>Kiracı tarafından yapılacak kira ödemelerinin toplam tutarı, kiralama süresi içindeki anapara + faiz olarak aktife alınmakta ve aktifleştirilen alacak tutarı ile kira ödemelerinin bugünkü değeri arasındaki fark, gelecek dönemlere faiz geliri olarak pasifleştirilerek kayıtlara </a:t>
            </a:r>
            <a:r>
              <a:rPr lang="tr-TR" sz="1800" dirty="0" smtClean="0"/>
              <a:t>alınır. İktisadi </a:t>
            </a:r>
            <a:r>
              <a:rPr lang="tr-TR" sz="1800" dirty="0"/>
              <a:t>kıymetin net aktif bilanço değerinden kira ödemelerinin bugümkü değerinin düşülmesi sonucu bulunan tutar ile </a:t>
            </a:r>
            <a:r>
              <a:rPr lang="tr-TR" sz="1800" dirty="0" smtClean="0"/>
              <a:t>değerleme (Demir ve Bas, 2017).</a:t>
            </a:r>
            <a:endParaRPr lang="tr-TR" sz="1800" dirty="0"/>
          </a:p>
          <a:p>
            <a:pPr lvl="1" algn="just"/>
            <a:r>
              <a:rPr lang="tr-TR" sz="1800" dirty="0"/>
              <a:t>Bulunan tutar sıfır veya negatif ise iktisadi kıymetin iz bedeli ile değerlenmesi ve aradaki farkın da gelir olarak kaydedilmesi,</a:t>
            </a:r>
          </a:p>
          <a:p>
            <a:pPr lvl="1" algn="just"/>
            <a:r>
              <a:rPr lang="tr-TR" sz="1800" dirty="0"/>
              <a:t>Bulunan tutar pozitif olursa, finansal kiralama şirketi tarafından amortismana tabi tutulması,</a:t>
            </a:r>
          </a:p>
          <a:p>
            <a:pPr lvl="1" algn="just"/>
            <a:r>
              <a:rPr lang="tr-TR" sz="1800" dirty="0"/>
              <a:t>Finansal kiralamaya konu iktisadi kıymetin üretimi ya da alım satımı kiralayan tarafından yapılıyorsa, iktisadi kıymetin net bilanço aktif değeri olarak rayiç bedelin dikkate alınması,</a:t>
            </a:r>
          </a:p>
          <a:p>
            <a:pPr lvl="1" algn="just"/>
            <a:r>
              <a:rPr lang="tr-TR" sz="1800" dirty="0"/>
              <a:t>Rayiç bedel ile maliyet bedeli arasındaki farkın normal satış işleminden elde edilen kar ya da zarar olarak işleme tabi tutulması </a:t>
            </a:r>
          </a:p>
        </p:txBody>
      </p:sp>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pt-B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ÖRNEK: Finansal Kiralama</a:t>
            </a:r>
          </a:p>
        </p:txBody>
      </p:sp>
    </p:spTree>
    <p:extLst>
      <p:ext uri="{BB962C8B-B14F-4D97-AF65-F5344CB8AC3E}">
        <p14:creationId xmlns:p14="http://schemas.microsoft.com/office/powerpoint/2010/main" val="920013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120" y="1306286"/>
            <a:ext cx="8634980" cy="5208815"/>
          </a:xfrm>
        </p:spPr>
        <p:txBody>
          <a:bodyPr anchor="t">
            <a:noAutofit/>
          </a:bodyPr>
          <a:lstStyle/>
          <a:p>
            <a:pPr lvl="1" algn="just"/>
            <a:r>
              <a:rPr lang="tr-TR" sz="1600" dirty="0"/>
              <a:t>Finansal kiralamada, sözleşmeden doğan hak, borç ve alacakların değerlemesinde hangi esaslara göre yapılacağı VUK mükerrer 290. maddede belirtilmiştir. Buna göre;</a:t>
            </a:r>
          </a:p>
          <a:p>
            <a:pPr lvl="1" algn="just"/>
            <a:r>
              <a:rPr lang="tr-TR" sz="1600" dirty="0"/>
              <a:t>Kiracı tarafından finansal kiralama işlemine konu iktisadi kıymeti kullanma hakkı ve sözleşmeden doğan borç, kiralama konusu iktisadi kıymetin rayiç bedeli veya sözleşmeye göre yapılacak kira ödemelerinin bugünkü değerinden düşük olanı ile değerlenecektir.</a:t>
            </a:r>
          </a:p>
          <a:p>
            <a:pPr lvl="1" algn="just"/>
            <a:r>
              <a:rPr lang="tr-TR" sz="1600" dirty="0"/>
              <a:t>Kiracı tarafından finansal kiralama sözleşmesine göre yapılan kira ödemeleri anapara ve faiz gideri olarak ayrıştırılacak, ayrıştırma işlemi her bir dönem sonunda kalan borç tutarına sabit bir dönemsel faiz oranı uygulanmasını sağlayacak şekilde yapılacak, aktifleştirilecek kullanma hakkı amortismana tabi tutulacaktır.</a:t>
            </a:r>
          </a:p>
          <a:p>
            <a:pPr lvl="1" algn="just"/>
            <a:r>
              <a:rPr lang="tr-TR" sz="1600" dirty="0"/>
              <a:t>Sözleşmeye taşınır veya taşınmazlar konu olabilir.</a:t>
            </a:r>
          </a:p>
          <a:p>
            <a:pPr lvl="1" algn="just"/>
            <a:endParaRPr lang="tr-TR" sz="1600" dirty="0"/>
          </a:p>
        </p:txBody>
      </p:sp>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pt-B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ÖRNEK: Finansal Kiralama</a:t>
            </a:r>
          </a:p>
        </p:txBody>
      </p:sp>
    </p:spTree>
    <p:extLst>
      <p:ext uri="{BB962C8B-B14F-4D97-AF65-F5344CB8AC3E}">
        <p14:creationId xmlns:p14="http://schemas.microsoft.com/office/powerpoint/2010/main" val="24018886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120" y="1306286"/>
            <a:ext cx="8634980" cy="5208815"/>
          </a:xfrm>
        </p:spPr>
        <p:txBody>
          <a:bodyPr anchor="t">
            <a:noAutofit/>
          </a:bodyPr>
          <a:lstStyle/>
          <a:p>
            <a:pPr marL="342900" lvl="1" indent="0" algn="ctr">
              <a:buNone/>
            </a:pPr>
            <a:r>
              <a:rPr lang="tr-TR" sz="1400" b="1" dirty="0" smtClean="0"/>
              <a:t>Kaynaklar</a:t>
            </a:r>
          </a:p>
          <a:p>
            <a:pPr marL="342900" lvl="1" indent="0">
              <a:buNone/>
            </a:pPr>
            <a:r>
              <a:rPr lang="tr-TR" sz="1400" dirty="0" smtClean="0"/>
              <a:t>Demir, Z. ve Bas</a:t>
            </a:r>
            <a:r>
              <a:rPr lang="tr-TR" sz="1400" dirty="0"/>
              <a:t>, E., 2017. TMS 17 </a:t>
            </a:r>
            <a:r>
              <a:rPr lang="tr-TR" sz="1400" dirty="0" smtClean="0"/>
              <a:t>“Kiralama” Standardı Ve Uygulanacak Olan Yeni </a:t>
            </a:r>
            <a:r>
              <a:rPr lang="tr-TR" sz="1400" dirty="0" err="1" smtClean="0"/>
              <a:t>Ufrs</a:t>
            </a:r>
            <a:r>
              <a:rPr lang="tr-TR" sz="1400" dirty="0" smtClean="0"/>
              <a:t> 16 “Kira Sözleşmeleri” Standardının Havayolu İşletmelerine Olan Etkisi, </a:t>
            </a:r>
            <a:r>
              <a:rPr lang="en-US" sz="1400" dirty="0"/>
              <a:t>Global Business Research Congress (GBRC</a:t>
            </a:r>
            <a:r>
              <a:rPr lang="en-US" sz="1400" dirty="0" smtClean="0"/>
              <a:t>)</a:t>
            </a:r>
            <a:r>
              <a:rPr lang="tr-TR" sz="1400" dirty="0" smtClean="0"/>
              <a:t>, İstanbul.</a:t>
            </a:r>
            <a:endParaRPr lang="tr-TR" sz="1400" dirty="0" smtClean="0"/>
          </a:p>
          <a:p>
            <a:pPr lvl="1" algn="just"/>
            <a:endParaRPr lang="tr-TR" sz="1600"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40329404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7" name="Dikdörtgen 13"/>
          <p:cNvSpPr/>
          <p:nvPr/>
        </p:nvSpPr>
        <p:spPr>
          <a:xfrm>
            <a:off x="604562" y="1453496"/>
            <a:ext cx="8137603" cy="2543773"/>
          </a:xfrm>
          <a:prstGeom prst="rect">
            <a:avLst/>
          </a:prstGeom>
        </p:spPr>
        <p:txBody>
          <a:bodyPr wrap="square" lIns="68580" tIns="34290" rIns="68580" bIns="34290">
            <a:spAutoFit/>
          </a:bodyPr>
          <a:lstStyle/>
          <a:p>
            <a:pPr marL="0" lvl="1" algn="ctr">
              <a:spcBef>
                <a:spcPct val="20000"/>
              </a:spcBef>
              <a:buClr>
                <a:schemeClr val="accent1"/>
              </a:buClr>
            </a:pPr>
            <a:r>
              <a:rPr lang="tr-TR" sz="2400" b="1" dirty="0"/>
              <a:t>GGY 402</a:t>
            </a:r>
          </a:p>
          <a:p>
            <a:pPr marL="0" lvl="1" algn="ctr">
              <a:spcBef>
                <a:spcPct val="20000"/>
              </a:spcBef>
              <a:buClr>
                <a:schemeClr val="accent1"/>
              </a:buClr>
            </a:pPr>
            <a:r>
              <a:rPr lang="tr-TR" sz="2400" b="1" dirty="0"/>
              <a:t>GAYRİMENKUL VE VARLIK DEĞERLEME II</a:t>
            </a:r>
          </a:p>
          <a:p>
            <a:pPr marL="0" lvl="1" algn="ctr">
              <a:spcBef>
                <a:spcPct val="20000"/>
              </a:spcBef>
              <a:buClr>
                <a:schemeClr val="accent1"/>
              </a:buClr>
            </a:pPr>
            <a:r>
              <a:rPr lang="tr-TR" sz="2400" b="1" dirty="0"/>
              <a:t>	</a:t>
            </a:r>
            <a:endParaRPr lang="tr-TR" sz="2400" b="1" dirty="0">
              <a:solidFill>
                <a:schemeClr val="tx2"/>
              </a:solidFill>
            </a:endParaRPr>
          </a:p>
          <a:p>
            <a:pPr marL="0" lvl="1" algn="ctr">
              <a:spcBef>
                <a:spcPct val="20000"/>
              </a:spcBef>
              <a:buClr>
                <a:schemeClr val="accent1"/>
              </a:buClr>
            </a:pPr>
            <a:r>
              <a:rPr lang="tr-TR" sz="2400" b="1" dirty="0"/>
              <a:t>9. HAFTA</a:t>
            </a:r>
          </a:p>
          <a:p>
            <a:pPr marL="0" lvl="1" algn="ctr">
              <a:spcBef>
                <a:spcPct val="20000"/>
              </a:spcBef>
              <a:buClr>
                <a:schemeClr val="accent1"/>
              </a:buClr>
            </a:pPr>
            <a:endParaRPr lang="tr-TR" sz="2100" b="1" dirty="0"/>
          </a:p>
          <a:p>
            <a:pPr marL="0" lvl="1" algn="ctr">
              <a:spcBef>
                <a:spcPct val="20000"/>
              </a:spcBef>
              <a:buClr>
                <a:schemeClr val="accent1"/>
              </a:buClr>
            </a:pPr>
            <a:r>
              <a:rPr lang="tr-TR" sz="2100" b="1" dirty="0"/>
              <a:t>Ticari Gayrimenkullerin Değerleme İşlemleri</a:t>
            </a:r>
            <a:endParaRPr lang="en-US" sz="2100" b="1" dirty="0"/>
          </a:p>
        </p:txBody>
      </p:sp>
    </p:spTree>
    <p:extLst>
      <p:ext uri="{BB962C8B-B14F-4D97-AF65-F5344CB8AC3E}">
        <p14:creationId xmlns:p14="http://schemas.microsoft.com/office/powerpoint/2010/main" val="41935535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120" y="1306286"/>
            <a:ext cx="8634980" cy="5208815"/>
          </a:xfrm>
        </p:spPr>
        <p:txBody>
          <a:bodyPr anchor="t">
            <a:noAutofit/>
          </a:bodyPr>
          <a:lstStyle/>
          <a:p>
            <a:pPr lvl="1" algn="just"/>
            <a:r>
              <a:rPr lang="tr-TR" sz="1800" dirty="0"/>
              <a:t>Makine ve ekipman değerlemesine;</a:t>
            </a:r>
          </a:p>
          <a:p>
            <a:pPr lvl="1" algn="just"/>
            <a:r>
              <a:rPr lang="tr-TR" sz="1800" dirty="0"/>
              <a:t>Banka, sigorta şirketi ve finansal kiralama şirketleri,</a:t>
            </a:r>
          </a:p>
          <a:p>
            <a:pPr lvl="1" algn="just"/>
            <a:r>
              <a:rPr lang="tr-TR" sz="1800" dirty="0"/>
              <a:t>Bağımsız yatırım ve finansal kiralama şirketleri,</a:t>
            </a:r>
          </a:p>
          <a:p>
            <a:pPr lvl="1" algn="just"/>
            <a:r>
              <a:rPr lang="tr-TR" sz="1800" dirty="0"/>
              <a:t>Kamu kuruluşları,</a:t>
            </a:r>
          </a:p>
          <a:p>
            <a:pPr lvl="1" algn="just"/>
            <a:r>
              <a:rPr lang="tr-TR" sz="1800" dirty="0"/>
              <a:t>Aracı kurumlar, holdingler ve sınai şirketler gereksinim duymakta ve uluslararası standartlarda kabul gören bağımsız ve tarafsız makine değerleme raporlarının hazırlanması gerekmektedir.</a:t>
            </a:r>
          </a:p>
          <a:p>
            <a:pPr lvl="1" algn="just"/>
            <a:r>
              <a:rPr lang="tr-TR" sz="1800" dirty="0"/>
              <a:t>Alet ve makine parkı sabit sermaye ve amortismana tabi</a:t>
            </a:r>
          </a:p>
          <a:p>
            <a:pPr lvl="1" algn="just"/>
            <a:r>
              <a:rPr lang="tr-TR" sz="1800" dirty="0"/>
              <a:t>İşletmelerin varlıkları – duran varlıklar</a:t>
            </a:r>
          </a:p>
          <a:p>
            <a:pPr lvl="1" algn="just"/>
            <a:r>
              <a:rPr lang="tr-TR" sz="1800" dirty="0"/>
              <a:t>Değerlemenin kapsamı; farklı sektöre ait makine parkı, makine ve teçhizat için rayiç değerleri veya alış-satış değerlerinin analizi, kira değeri, yıpranma ve faydalı ömür tespitleri</a:t>
            </a:r>
          </a:p>
          <a:p>
            <a:pPr lvl="1" algn="just"/>
            <a:r>
              <a:rPr lang="tr-TR" sz="1800" dirty="0"/>
              <a:t>Değerleme yöntemlerinin kullanım olanakları</a:t>
            </a:r>
          </a:p>
          <a:p>
            <a:pPr lvl="1" algn="just"/>
            <a:r>
              <a:rPr lang="tr-TR" sz="1800" dirty="0"/>
              <a:t>Rapor analizi ve tartışma</a:t>
            </a:r>
          </a:p>
        </p:txBody>
      </p:sp>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pt-B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Makine ve Ekipman Değerleme İşlemleri ve Uygulamaları</a:t>
            </a:r>
          </a:p>
        </p:txBody>
      </p:sp>
    </p:spTree>
    <p:extLst>
      <p:ext uri="{BB962C8B-B14F-4D97-AF65-F5344CB8AC3E}">
        <p14:creationId xmlns:p14="http://schemas.microsoft.com/office/powerpoint/2010/main" val="984445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120" y="1306286"/>
            <a:ext cx="8634980" cy="5208815"/>
          </a:xfrm>
        </p:spPr>
        <p:txBody>
          <a:bodyPr anchor="t">
            <a:noAutofit/>
          </a:bodyPr>
          <a:lstStyle/>
          <a:p>
            <a:pPr lvl="1" algn="just"/>
            <a:r>
              <a:rPr lang="tr-TR" sz="1800" dirty="0"/>
              <a:t>Makine değerleme konusuna odaklanmış mühendis, ekonomist ve işletmecilerden oluşan makine değerleme çalışmaları;</a:t>
            </a:r>
          </a:p>
          <a:p>
            <a:pPr lvl="1" algn="just"/>
            <a:r>
              <a:rPr lang="tr-TR" sz="1800" dirty="0"/>
              <a:t>Üretim tarihi ve menşei,</a:t>
            </a:r>
          </a:p>
          <a:p>
            <a:pPr lvl="1" algn="just"/>
            <a:r>
              <a:rPr lang="tr-TR" sz="1800" dirty="0"/>
              <a:t>Fonksiyonellik, bakımın düzenli yapılması,</a:t>
            </a:r>
          </a:p>
          <a:p>
            <a:pPr lvl="1" algn="just"/>
            <a:r>
              <a:rPr lang="tr-TR" sz="1800" dirty="0"/>
              <a:t>Markanın sektördeki payı, karlılık ve piyasadaki durumunun analizi,</a:t>
            </a:r>
          </a:p>
          <a:p>
            <a:pPr lvl="1" algn="just"/>
            <a:r>
              <a:rPr lang="tr-TR" sz="1800" dirty="0"/>
              <a:t>Makine ve ekipmanın ikinci el piyasasındaki satılabilme kabiliyeti ve kullanılabileceği sektörlerin analizi,</a:t>
            </a:r>
          </a:p>
          <a:p>
            <a:pPr lvl="1" algn="just"/>
            <a:r>
              <a:rPr lang="tr-TR" sz="1800" dirty="0"/>
              <a:t>Makine ve ekipmanın markası, kullanım yoğunluğu ve teknolojik düzeyi ile sektörün bu konuda ulaşmış olduğu durumu,</a:t>
            </a:r>
          </a:p>
          <a:p>
            <a:pPr lvl="1" algn="just"/>
            <a:r>
              <a:rPr lang="tr-TR" sz="1800" dirty="0"/>
              <a:t>Makine ve ekipmanın bakımlarının muntazam yapılıp yapılmadığının tespiti,</a:t>
            </a:r>
          </a:p>
          <a:p>
            <a:pPr lvl="1" algn="just"/>
            <a:r>
              <a:rPr lang="tr-TR" sz="1800" dirty="0"/>
              <a:t>Makine ve ekipmanın taşınma ve montaj zorlukları ve maliyetleri ile taşınma sonrası verimli çalışmasında oluşabilecek risklerin incelenmesi.</a:t>
            </a:r>
          </a:p>
          <a:p>
            <a:pPr lvl="1" algn="just"/>
            <a:r>
              <a:rPr lang="tr-TR" sz="1800" dirty="0"/>
              <a:t>Değerlenecek varlıklar yerinde görülmekte, araştırma-analiz aşamasında teknik veriler toplanmakta, toplanan veriler piyasa şartlarında değerlendirilerek değerleme amacına en uygun yöntemle değerleme raporlanmaktadır.</a:t>
            </a:r>
          </a:p>
        </p:txBody>
      </p:sp>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pt-B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Makine ve Ekipman Değerleme İşlemleri ve Uygulamaları</a:t>
            </a:r>
          </a:p>
        </p:txBody>
      </p:sp>
    </p:spTree>
    <p:extLst>
      <p:ext uri="{BB962C8B-B14F-4D97-AF65-F5344CB8AC3E}">
        <p14:creationId xmlns:p14="http://schemas.microsoft.com/office/powerpoint/2010/main" val="38797774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120" y="1306286"/>
            <a:ext cx="8634980" cy="5208815"/>
          </a:xfrm>
        </p:spPr>
        <p:txBody>
          <a:bodyPr anchor="t">
            <a:noAutofit/>
          </a:bodyPr>
          <a:lstStyle/>
          <a:p>
            <a:pPr lvl="1" algn="just"/>
            <a:r>
              <a:rPr lang="tr-TR" sz="1800" dirty="0"/>
              <a:t>Defter değeri üzerinden değerleme</a:t>
            </a:r>
          </a:p>
          <a:p>
            <a:pPr lvl="1" algn="just"/>
            <a:r>
              <a:rPr lang="tr-TR" sz="1800" dirty="0"/>
              <a:t>Defter değerinin kullanılamaması</a:t>
            </a:r>
          </a:p>
          <a:p>
            <a:pPr lvl="1" algn="just"/>
            <a:r>
              <a:rPr lang="tr-TR" sz="1800" dirty="0"/>
              <a:t>Piyasa değeri üzerinden değerleme</a:t>
            </a:r>
          </a:p>
          <a:p>
            <a:pPr lvl="1" algn="just"/>
            <a:r>
              <a:rPr lang="tr-TR" sz="1800" dirty="0"/>
              <a:t>İkinci el piyasasının olmaması durumunda yeni makine ve ekipmanın piyasa değerinin kullanımı – ikame fiyatı yaklaşımı</a:t>
            </a:r>
          </a:p>
          <a:p>
            <a:pPr lvl="1" algn="just"/>
            <a:r>
              <a:rPr lang="tr-TR" sz="1800" dirty="0"/>
              <a:t>İkinci el piyasa satış fiyatının kullanımı – Motorlu kara taşıtları için Türkiye Sigorta Birliği ve diğer kurumların verileri ve yerel pazarda araştırma yapılması</a:t>
            </a:r>
          </a:p>
          <a:p>
            <a:pPr lvl="1" algn="just"/>
            <a:r>
              <a:rPr lang="tr-TR" sz="1800" dirty="0"/>
              <a:t>Diğer yaklaşımlar..</a:t>
            </a:r>
          </a:p>
        </p:txBody>
      </p:sp>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pt-B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Makine ve Ekipman Değerleme İşlemleri ve Uygulamaları</a:t>
            </a:r>
          </a:p>
        </p:txBody>
      </p:sp>
    </p:spTree>
    <p:extLst>
      <p:ext uri="{BB962C8B-B14F-4D97-AF65-F5344CB8AC3E}">
        <p14:creationId xmlns:p14="http://schemas.microsoft.com/office/powerpoint/2010/main" val="10957038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120" y="1306286"/>
            <a:ext cx="8634980" cy="5208815"/>
          </a:xfrm>
        </p:spPr>
        <p:txBody>
          <a:bodyPr anchor="t">
            <a:noAutofit/>
          </a:bodyPr>
          <a:lstStyle/>
          <a:p>
            <a:pPr lvl="1" algn="just"/>
            <a:r>
              <a:rPr lang="tr-TR" sz="1800" dirty="0"/>
              <a:t>….. Şirketi’nin makine parkı değerlenecektir. Makine parkındaki ekipmanlarla ilgili veriler aşağıdaki gibidir.</a:t>
            </a:r>
          </a:p>
          <a:p>
            <a:pPr lvl="1" algn="just"/>
            <a:endParaRPr lang="tr-TR" sz="1800" dirty="0"/>
          </a:p>
          <a:p>
            <a:pPr lvl="1" algn="just"/>
            <a:endParaRPr lang="tr-TR" sz="1800" dirty="0"/>
          </a:p>
          <a:p>
            <a:pPr lvl="1" algn="just"/>
            <a:endParaRPr lang="tr-TR" sz="1800" dirty="0"/>
          </a:p>
          <a:p>
            <a:pPr lvl="1" algn="just"/>
            <a:endParaRPr lang="tr-TR" sz="1800" dirty="0"/>
          </a:p>
          <a:p>
            <a:pPr lvl="1" algn="just"/>
            <a:endParaRPr lang="tr-TR" sz="1800" dirty="0"/>
          </a:p>
          <a:p>
            <a:pPr lvl="1" algn="just"/>
            <a:endParaRPr lang="tr-TR" sz="1800" dirty="0"/>
          </a:p>
          <a:p>
            <a:pPr lvl="1" algn="just"/>
            <a:endParaRPr lang="tr-TR" sz="1800" dirty="0" smtClean="0"/>
          </a:p>
          <a:p>
            <a:pPr lvl="1" algn="just"/>
            <a:endParaRPr lang="tr-TR" sz="1800" dirty="0"/>
          </a:p>
          <a:p>
            <a:pPr lvl="1" algn="just"/>
            <a:endParaRPr lang="tr-TR" sz="1800" dirty="0" smtClean="0"/>
          </a:p>
          <a:p>
            <a:pPr lvl="1" algn="just"/>
            <a:endParaRPr lang="tr-TR" sz="1800" dirty="0"/>
          </a:p>
          <a:p>
            <a:pPr lvl="1" algn="just"/>
            <a:endParaRPr lang="tr-TR" sz="1800" dirty="0"/>
          </a:p>
          <a:p>
            <a:pPr lvl="1" algn="just"/>
            <a:r>
              <a:rPr lang="tr-TR" sz="1800" dirty="0"/>
              <a:t>İktisap bedeline montaj ve nakliye dahil edilmiştir. Şirketin makine parkının değeri ne olur?</a:t>
            </a:r>
          </a:p>
        </p:txBody>
      </p:sp>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pt-B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Karşılaştırmalı Satış Analizi Yöntemi</a:t>
            </a:r>
          </a:p>
        </p:txBody>
      </p:sp>
      <p:graphicFrame>
        <p:nvGraphicFramePr>
          <p:cNvPr id="6" name="Tablo 5">
            <a:extLst>
              <a:ext uri="{FF2B5EF4-FFF2-40B4-BE49-F238E27FC236}">
                <a16:creationId xmlns="" xmlns:a16="http://schemas.microsoft.com/office/drawing/2014/main" id="{D4B43164-DC4C-4AB7-956D-66445E06813F}"/>
              </a:ext>
            </a:extLst>
          </p:cNvPr>
          <p:cNvGraphicFramePr>
            <a:graphicFrameLocks noGrp="1"/>
          </p:cNvGraphicFramePr>
          <p:nvPr>
            <p:extLst>
              <p:ext uri="{D42A27DB-BD31-4B8C-83A1-F6EECF244321}">
                <p14:modId xmlns:p14="http://schemas.microsoft.com/office/powerpoint/2010/main" val="3250670301"/>
              </p:ext>
            </p:extLst>
          </p:nvPr>
        </p:nvGraphicFramePr>
        <p:xfrm>
          <a:off x="731942" y="1992086"/>
          <a:ext cx="7952014" cy="3002310"/>
        </p:xfrm>
        <a:graphic>
          <a:graphicData uri="http://schemas.openxmlformats.org/drawingml/2006/table">
            <a:tbl>
              <a:tblPr firstRow="1" bandRow="1">
                <a:tableStyleId>{5940675A-B579-460E-94D1-54222C63F5DA}</a:tableStyleId>
              </a:tblPr>
              <a:tblGrid>
                <a:gridCol w="1267847">
                  <a:extLst>
                    <a:ext uri="{9D8B030D-6E8A-4147-A177-3AD203B41FA5}">
                      <a16:colId xmlns="" xmlns:a16="http://schemas.microsoft.com/office/drawing/2014/main" val="2017479182"/>
                    </a:ext>
                  </a:extLst>
                </a:gridCol>
                <a:gridCol w="1267847">
                  <a:extLst>
                    <a:ext uri="{9D8B030D-6E8A-4147-A177-3AD203B41FA5}">
                      <a16:colId xmlns="" xmlns:a16="http://schemas.microsoft.com/office/drawing/2014/main" val="4024983519"/>
                    </a:ext>
                  </a:extLst>
                </a:gridCol>
                <a:gridCol w="1267847">
                  <a:extLst>
                    <a:ext uri="{9D8B030D-6E8A-4147-A177-3AD203B41FA5}">
                      <a16:colId xmlns="" xmlns:a16="http://schemas.microsoft.com/office/drawing/2014/main" val="715300298"/>
                    </a:ext>
                  </a:extLst>
                </a:gridCol>
                <a:gridCol w="1267847">
                  <a:extLst>
                    <a:ext uri="{9D8B030D-6E8A-4147-A177-3AD203B41FA5}">
                      <a16:colId xmlns="" xmlns:a16="http://schemas.microsoft.com/office/drawing/2014/main" val="3103878579"/>
                    </a:ext>
                  </a:extLst>
                </a:gridCol>
                <a:gridCol w="1267847">
                  <a:extLst>
                    <a:ext uri="{9D8B030D-6E8A-4147-A177-3AD203B41FA5}">
                      <a16:colId xmlns="" xmlns:a16="http://schemas.microsoft.com/office/drawing/2014/main" val="3278255588"/>
                    </a:ext>
                  </a:extLst>
                </a:gridCol>
                <a:gridCol w="1612779">
                  <a:extLst>
                    <a:ext uri="{9D8B030D-6E8A-4147-A177-3AD203B41FA5}">
                      <a16:colId xmlns="" xmlns:a16="http://schemas.microsoft.com/office/drawing/2014/main" val="1931723749"/>
                    </a:ext>
                  </a:extLst>
                </a:gridCol>
              </a:tblGrid>
              <a:tr h="1061358">
                <a:tc>
                  <a:txBody>
                    <a:bodyPr/>
                    <a:lstStyle/>
                    <a:p>
                      <a:pPr algn="ctr"/>
                      <a:r>
                        <a:rPr lang="tr-TR" sz="1600" b="1" dirty="0"/>
                        <a:t>Makineler</a:t>
                      </a:r>
                    </a:p>
                  </a:txBody>
                  <a:tcPr marL="68580" marR="68580" anchor="ctr"/>
                </a:tc>
                <a:tc>
                  <a:txBody>
                    <a:bodyPr/>
                    <a:lstStyle/>
                    <a:p>
                      <a:pPr algn="ctr"/>
                      <a:r>
                        <a:rPr lang="tr-TR" sz="1600" b="1" dirty="0"/>
                        <a:t>Yeni değeri (Proforma Fatura, TL)</a:t>
                      </a:r>
                    </a:p>
                  </a:txBody>
                  <a:tcPr marL="68580" marR="68580" anchor="ctr"/>
                </a:tc>
                <a:tc>
                  <a:txBody>
                    <a:bodyPr/>
                    <a:lstStyle/>
                    <a:p>
                      <a:pPr algn="ctr"/>
                      <a:r>
                        <a:rPr lang="tr-TR" sz="1600" b="1" dirty="0"/>
                        <a:t>İktisap Tarihi</a:t>
                      </a:r>
                    </a:p>
                  </a:txBody>
                  <a:tcPr marL="68580" marR="68580" anchor="ctr"/>
                </a:tc>
                <a:tc>
                  <a:txBody>
                    <a:bodyPr/>
                    <a:lstStyle/>
                    <a:p>
                      <a:pPr algn="ctr"/>
                      <a:r>
                        <a:rPr lang="tr-TR" sz="1600" b="1" dirty="0"/>
                        <a:t>Ekonomik Ömrü</a:t>
                      </a:r>
                    </a:p>
                  </a:txBody>
                  <a:tcPr marL="68580" marR="68580" anchor="ctr"/>
                </a:tc>
                <a:tc>
                  <a:txBody>
                    <a:bodyPr/>
                    <a:lstStyle/>
                    <a:p>
                      <a:pPr algn="ctr"/>
                      <a:r>
                        <a:rPr lang="tr-TR" sz="1600" b="1" dirty="0"/>
                        <a:t>İktisap Değeri (TL)</a:t>
                      </a:r>
                    </a:p>
                  </a:txBody>
                  <a:tcPr marL="68580" marR="68580" anchor="ctr"/>
                </a:tc>
                <a:tc>
                  <a:txBody>
                    <a:bodyPr/>
                    <a:lstStyle/>
                    <a:p>
                      <a:pPr algn="ctr"/>
                      <a:r>
                        <a:rPr lang="tr-TR" sz="1600" b="1" dirty="0"/>
                        <a:t>Lisans, Patent, Montaj ve Müşavirlik (TL)</a:t>
                      </a:r>
                    </a:p>
                  </a:txBody>
                  <a:tcPr marL="68580" marR="68580" anchor="ctr"/>
                </a:tc>
                <a:extLst>
                  <a:ext uri="{0D108BD9-81ED-4DB2-BD59-A6C34878D82A}">
                    <a16:rowId xmlns="" xmlns:a16="http://schemas.microsoft.com/office/drawing/2014/main" val="3042118450"/>
                  </a:ext>
                </a:extLst>
              </a:tr>
              <a:tr h="539468">
                <a:tc>
                  <a:txBody>
                    <a:bodyPr/>
                    <a:lstStyle/>
                    <a:p>
                      <a:pPr algn="ctr"/>
                      <a:r>
                        <a:rPr lang="tr-TR" sz="1600" dirty="0"/>
                        <a:t>A Makinesi</a:t>
                      </a:r>
                    </a:p>
                  </a:txBody>
                  <a:tcPr marL="68580" marR="68580" anchor="ctr"/>
                </a:tc>
                <a:tc>
                  <a:txBody>
                    <a:bodyPr/>
                    <a:lstStyle/>
                    <a:p>
                      <a:pPr algn="ctr"/>
                      <a:r>
                        <a:rPr lang="tr-TR" sz="1600" dirty="0"/>
                        <a:t>15.000</a:t>
                      </a:r>
                    </a:p>
                  </a:txBody>
                  <a:tcPr marL="68580" marR="68580" anchor="ctr"/>
                </a:tc>
                <a:tc>
                  <a:txBody>
                    <a:bodyPr/>
                    <a:lstStyle/>
                    <a:p>
                      <a:pPr algn="ctr"/>
                      <a:r>
                        <a:rPr lang="tr-TR" sz="1600" dirty="0"/>
                        <a:t>1997</a:t>
                      </a:r>
                    </a:p>
                  </a:txBody>
                  <a:tcPr marL="68580" marR="68580" anchor="ctr"/>
                </a:tc>
                <a:tc>
                  <a:txBody>
                    <a:bodyPr/>
                    <a:lstStyle/>
                    <a:p>
                      <a:pPr algn="ctr"/>
                      <a:r>
                        <a:rPr lang="tr-TR" sz="1600" dirty="0"/>
                        <a:t>20</a:t>
                      </a:r>
                    </a:p>
                  </a:txBody>
                  <a:tcPr marL="68580" marR="68580" anchor="ctr"/>
                </a:tc>
                <a:tc>
                  <a:txBody>
                    <a:bodyPr/>
                    <a:lstStyle/>
                    <a:p>
                      <a:pPr algn="ctr"/>
                      <a:r>
                        <a:rPr lang="tr-TR" sz="1600" dirty="0"/>
                        <a:t>850</a:t>
                      </a:r>
                    </a:p>
                  </a:txBody>
                  <a:tcPr marL="68580" marR="68580" anchor="ctr"/>
                </a:tc>
                <a:tc>
                  <a:txBody>
                    <a:bodyPr/>
                    <a:lstStyle/>
                    <a:p>
                      <a:pPr algn="ctr"/>
                      <a:r>
                        <a:rPr lang="tr-TR" sz="1600" dirty="0"/>
                        <a:t>1.300</a:t>
                      </a:r>
                    </a:p>
                  </a:txBody>
                  <a:tcPr marL="68580" marR="68580" anchor="ctr"/>
                </a:tc>
                <a:extLst>
                  <a:ext uri="{0D108BD9-81ED-4DB2-BD59-A6C34878D82A}">
                    <a16:rowId xmlns="" xmlns:a16="http://schemas.microsoft.com/office/drawing/2014/main" val="2146986609"/>
                  </a:ext>
                </a:extLst>
              </a:tr>
              <a:tr h="43100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600" dirty="0"/>
                        <a:t>B Makinesi</a:t>
                      </a:r>
                    </a:p>
                  </a:txBody>
                  <a:tcPr marL="68580" marR="68580" anchor="ctr"/>
                </a:tc>
                <a:tc>
                  <a:txBody>
                    <a:bodyPr/>
                    <a:lstStyle/>
                    <a:p>
                      <a:pPr algn="ctr"/>
                      <a:r>
                        <a:rPr lang="tr-TR" sz="1600" dirty="0"/>
                        <a:t>25.000</a:t>
                      </a:r>
                    </a:p>
                  </a:txBody>
                  <a:tcPr marL="68580" marR="68580" anchor="ctr"/>
                </a:tc>
                <a:tc>
                  <a:txBody>
                    <a:bodyPr/>
                    <a:lstStyle/>
                    <a:p>
                      <a:pPr algn="ctr"/>
                      <a:r>
                        <a:rPr lang="tr-TR" sz="1600" dirty="0"/>
                        <a:t>1998</a:t>
                      </a:r>
                    </a:p>
                  </a:txBody>
                  <a:tcPr marL="68580" marR="68580" anchor="ctr"/>
                </a:tc>
                <a:tc>
                  <a:txBody>
                    <a:bodyPr/>
                    <a:lstStyle/>
                    <a:p>
                      <a:pPr algn="ctr"/>
                      <a:r>
                        <a:rPr lang="tr-TR" sz="1600" dirty="0"/>
                        <a:t>20</a:t>
                      </a:r>
                    </a:p>
                  </a:txBody>
                  <a:tcPr marL="68580" marR="68580" anchor="ctr"/>
                </a:tc>
                <a:tc>
                  <a:txBody>
                    <a:bodyPr/>
                    <a:lstStyle/>
                    <a:p>
                      <a:pPr algn="ctr"/>
                      <a:r>
                        <a:rPr lang="tr-TR" sz="1600" dirty="0"/>
                        <a:t>1.400</a:t>
                      </a:r>
                    </a:p>
                  </a:txBody>
                  <a:tcPr marL="68580" marR="68580" anchor="ctr"/>
                </a:tc>
                <a:tc>
                  <a:txBody>
                    <a:bodyPr/>
                    <a:lstStyle/>
                    <a:p>
                      <a:pPr algn="ctr"/>
                      <a:r>
                        <a:rPr lang="tr-TR" sz="1600" dirty="0"/>
                        <a:t>2.450</a:t>
                      </a:r>
                    </a:p>
                  </a:txBody>
                  <a:tcPr marL="68580" marR="68580" anchor="ctr"/>
                </a:tc>
                <a:extLst>
                  <a:ext uri="{0D108BD9-81ED-4DB2-BD59-A6C34878D82A}">
                    <a16:rowId xmlns="" xmlns:a16="http://schemas.microsoft.com/office/drawing/2014/main" val="844275218"/>
                  </a:ext>
                </a:extLst>
              </a:tr>
              <a:tr h="43100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600" dirty="0"/>
                        <a:t>C Makinesi</a:t>
                      </a:r>
                    </a:p>
                  </a:txBody>
                  <a:tcPr marL="68580" marR="68580" anchor="ctr"/>
                </a:tc>
                <a:tc>
                  <a:txBody>
                    <a:bodyPr/>
                    <a:lstStyle/>
                    <a:p>
                      <a:pPr algn="ctr"/>
                      <a:r>
                        <a:rPr lang="tr-TR" sz="1600" dirty="0"/>
                        <a:t>40.000</a:t>
                      </a:r>
                    </a:p>
                  </a:txBody>
                  <a:tcPr marL="68580" marR="68580" anchor="ctr"/>
                </a:tc>
                <a:tc>
                  <a:txBody>
                    <a:bodyPr/>
                    <a:lstStyle/>
                    <a:p>
                      <a:pPr algn="ctr"/>
                      <a:r>
                        <a:rPr lang="tr-TR" sz="1600" dirty="0"/>
                        <a:t>1997</a:t>
                      </a:r>
                    </a:p>
                  </a:txBody>
                  <a:tcPr marL="68580" marR="68580" anchor="ctr"/>
                </a:tc>
                <a:tc>
                  <a:txBody>
                    <a:bodyPr/>
                    <a:lstStyle/>
                    <a:p>
                      <a:pPr algn="ctr"/>
                      <a:r>
                        <a:rPr lang="tr-TR" sz="1600" dirty="0"/>
                        <a:t>10</a:t>
                      </a:r>
                    </a:p>
                  </a:txBody>
                  <a:tcPr marL="68580" marR="68580" anchor="ctr"/>
                </a:tc>
                <a:tc>
                  <a:txBody>
                    <a:bodyPr/>
                    <a:lstStyle/>
                    <a:p>
                      <a:pPr algn="ctr"/>
                      <a:r>
                        <a:rPr lang="tr-TR" sz="1600"/>
                        <a:t>2.100</a:t>
                      </a:r>
                    </a:p>
                  </a:txBody>
                  <a:tcPr marL="68580" marR="68580" anchor="ctr"/>
                </a:tc>
                <a:tc>
                  <a:txBody>
                    <a:bodyPr/>
                    <a:lstStyle/>
                    <a:p>
                      <a:pPr algn="ctr"/>
                      <a:r>
                        <a:rPr lang="tr-TR" sz="1600" dirty="0"/>
                        <a:t>3.850</a:t>
                      </a:r>
                    </a:p>
                  </a:txBody>
                  <a:tcPr marL="68580" marR="68580" anchor="ctr"/>
                </a:tc>
                <a:extLst>
                  <a:ext uri="{0D108BD9-81ED-4DB2-BD59-A6C34878D82A}">
                    <a16:rowId xmlns="" xmlns:a16="http://schemas.microsoft.com/office/drawing/2014/main" val="158700836"/>
                  </a:ext>
                </a:extLst>
              </a:tr>
              <a:tr h="539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600" dirty="0"/>
                        <a:t>D Makinesi</a:t>
                      </a:r>
                    </a:p>
                  </a:txBody>
                  <a:tcPr marL="68580" marR="68580" anchor="ctr"/>
                </a:tc>
                <a:tc>
                  <a:txBody>
                    <a:bodyPr/>
                    <a:lstStyle/>
                    <a:p>
                      <a:pPr algn="ctr"/>
                      <a:r>
                        <a:rPr lang="tr-TR" sz="1600" dirty="0"/>
                        <a:t>55.000</a:t>
                      </a:r>
                    </a:p>
                  </a:txBody>
                  <a:tcPr marL="68580" marR="68580" anchor="ctr"/>
                </a:tc>
                <a:tc>
                  <a:txBody>
                    <a:bodyPr/>
                    <a:lstStyle/>
                    <a:p>
                      <a:pPr algn="ctr"/>
                      <a:r>
                        <a:rPr lang="tr-TR" sz="1600" dirty="0"/>
                        <a:t>1998</a:t>
                      </a:r>
                    </a:p>
                  </a:txBody>
                  <a:tcPr marL="68580" marR="68580" anchor="ctr"/>
                </a:tc>
                <a:tc>
                  <a:txBody>
                    <a:bodyPr/>
                    <a:lstStyle/>
                    <a:p>
                      <a:pPr algn="ctr"/>
                      <a:r>
                        <a:rPr lang="tr-TR" sz="1600" dirty="0"/>
                        <a:t>10</a:t>
                      </a:r>
                    </a:p>
                  </a:txBody>
                  <a:tcPr marL="68580" marR="68580" anchor="ctr"/>
                </a:tc>
                <a:tc>
                  <a:txBody>
                    <a:bodyPr/>
                    <a:lstStyle/>
                    <a:p>
                      <a:pPr algn="ctr"/>
                      <a:r>
                        <a:rPr lang="tr-TR" sz="1600" dirty="0"/>
                        <a:t>2.350</a:t>
                      </a:r>
                    </a:p>
                  </a:txBody>
                  <a:tcPr marL="68580" marR="68580" anchor="ctr"/>
                </a:tc>
                <a:tc>
                  <a:txBody>
                    <a:bodyPr/>
                    <a:lstStyle/>
                    <a:p>
                      <a:pPr algn="ctr"/>
                      <a:r>
                        <a:rPr lang="tr-TR" sz="1600" dirty="0"/>
                        <a:t>4.560</a:t>
                      </a:r>
                    </a:p>
                  </a:txBody>
                  <a:tcPr marL="68580" marR="68580" anchor="ctr"/>
                </a:tc>
                <a:extLst>
                  <a:ext uri="{0D108BD9-81ED-4DB2-BD59-A6C34878D82A}">
                    <a16:rowId xmlns="" xmlns:a16="http://schemas.microsoft.com/office/drawing/2014/main" val="1703592713"/>
                  </a:ext>
                </a:extLst>
              </a:tr>
            </a:tbl>
          </a:graphicData>
        </a:graphic>
      </p:graphicFrame>
    </p:spTree>
    <p:extLst>
      <p:ext uri="{BB962C8B-B14F-4D97-AF65-F5344CB8AC3E}">
        <p14:creationId xmlns:p14="http://schemas.microsoft.com/office/powerpoint/2010/main" val="29842223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120" y="1306286"/>
            <a:ext cx="8634980" cy="5208815"/>
          </a:xfrm>
        </p:spPr>
        <p:txBody>
          <a:bodyPr anchor="t">
            <a:noAutofit/>
          </a:bodyPr>
          <a:lstStyle/>
          <a:p>
            <a:pPr lvl="1" algn="just"/>
            <a:r>
              <a:rPr lang="tr-TR" sz="1600" dirty="0"/>
              <a:t>Makine parkının değerlemesinde iki yöntem izlenebilir:</a:t>
            </a:r>
          </a:p>
          <a:p>
            <a:pPr lvl="1" algn="just"/>
            <a:r>
              <a:rPr lang="tr-TR" sz="1600" dirty="0"/>
              <a:t>(i) Parktaki ekipmanlarla bugünkü değerleri üzerinden yıpranma bedeli düşülerek değerleme yapılabilir.</a:t>
            </a:r>
          </a:p>
          <a:p>
            <a:pPr lvl="1" algn="just"/>
            <a:r>
              <a:rPr lang="tr-TR" sz="1600" dirty="0"/>
              <a:t>(ii) İktisap bedeli, yeniden değerleme oranı veya toptan eşya / üretici fiyatları endeksleriyle güncellenerek değerleme yapılabilir</a:t>
            </a:r>
            <a:r>
              <a:rPr lang="tr-TR" sz="1600" dirty="0" smtClean="0"/>
              <a:t>.</a:t>
            </a:r>
          </a:p>
          <a:p>
            <a:pPr lvl="1" algn="just"/>
            <a:endParaRPr lang="tr-TR" sz="1600" dirty="0" smtClean="0"/>
          </a:p>
          <a:p>
            <a:pPr lvl="1" algn="just"/>
            <a:endParaRPr lang="tr-TR" sz="1600" dirty="0"/>
          </a:p>
          <a:p>
            <a:pPr lvl="1" algn="just"/>
            <a:endParaRPr lang="tr-TR" sz="1600" dirty="0"/>
          </a:p>
          <a:p>
            <a:pPr lvl="1" algn="just"/>
            <a:endParaRPr lang="tr-TR" sz="1600" dirty="0"/>
          </a:p>
          <a:p>
            <a:pPr lvl="1" algn="just"/>
            <a:endParaRPr lang="tr-TR" sz="1600" dirty="0"/>
          </a:p>
          <a:p>
            <a:pPr lvl="1" algn="just"/>
            <a:endParaRPr lang="tr-TR" sz="1600" dirty="0"/>
          </a:p>
          <a:p>
            <a:pPr lvl="1" algn="just"/>
            <a:endParaRPr lang="tr-TR" sz="1600" dirty="0"/>
          </a:p>
          <a:p>
            <a:pPr lvl="1" algn="just"/>
            <a:endParaRPr lang="tr-TR" sz="1600" dirty="0"/>
          </a:p>
          <a:p>
            <a:pPr lvl="1" algn="just"/>
            <a:r>
              <a:rPr lang="tr-TR" sz="1600" dirty="0"/>
              <a:t>Amortisman oranı 1/n (ekonomik ömür) olarak alınmıştır.</a:t>
            </a:r>
          </a:p>
          <a:p>
            <a:pPr lvl="1" algn="just"/>
            <a:r>
              <a:rPr lang="tr-TR" sz="1600" dirty="0"/>
              <a:t>İki yönteme göre hesaplanan sonuçlar arasındaki % 27 dolayında fark olduğuna göre, hangisi kabul edilebilir? Koşulara göre karar yolları ne olur?</a:t>
            </a:r>
          </a:p>
          <a:p>
            <a:pPr lvl="1" algn="just"/>
            <a:r>
              <a:rPr lang="tr-TR" sz="1600" dirty="0" smtClean="0"/>
              <a:t>Uluslararası değerleme standartları?</a:t>
            </a:r>
            <a:endParaRPr lang="tr-TR" sz="1600" dirty="0"/>
          </a:p>
        </p:txBody>
      </p:sp>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pt-B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Karşılaştırmalı Satış Analizi Yöntemi</a:t>
            </a:r>
          </a:p>
        </p:txBody>
      </p:sp>
      <p:graphicFrame>
        <p:nvGraphicFramePr>
          <p:cNvPr id="7" name="Tablo 5">
            <a:extLst>
              <a:ext uri="{FF2B5EF4-FFF2-40B4-BE49-F238E27FC236}">
                <a16:creationId xmlns="" xmlns:a16="http://schemas.microsoft.com/office/drawing/2014/main" id="{D9BBC107-596F-4828-A5BA-0417029ECEBB}"/>
              </a:ext>
            </a:extLst>
          </p:cNvPr>
          <p:cNvGraphicFramePr>
            <a:graphicFrameLocks noGrp="1"/>
          </p:cNvGraphicFramePr>
          <p:nvPr>
            <p:extLst>
              <p:ext uri="{D42A27DB-BD31-4B8C-83A1-F6EECF244321}">
                <p14:modId xmlns:p14="http://schemas.microsoft.com/office/powerpoint/2010/main" val="3445447394"/>
              </p:ext>
            </p:extLst>
          </p:nvPr>
        </p:nvGraphicFramePr>
        <p:xfrm>
          <a:off x="764721" y="2719744"/>
          <a:ext cx="7557473" cy="1971040"/>
        </p:xfrm>
        <a:graphic>
          <a:graphicData uri="http://schemas.openxmlformats.org/drawingml/2006/table">
            <a:tbl>
              <a:tblPr firstRow="1" bandRow="1">
                <a:tableStyleId>{5940675A-B579-460E-94D1-54222C63F5DA}</a:tableStyleId>
              </a:tblPr>
              <a:tblGrid>
                <a:gridCol w="1588102">
                  <a:extLst>
                    <a:ext uri="{9D8B030D-6E8A-4147-A177-3AD203B41FA5}">
                      <a16:colId xmlns="" xmlns:a16="http://schemas.microsoft.com/office/drawing/2014/main" val="4095864883"/>
                    </a:ext>
                  </a:extLst>
                </a:gridCol>
                <a:gridCol w="3709556">
                  <a:extLst>
                    <a:ext uri="{9D8B030D-6E8A-4147-A177-3AD203B41FA5}">
                      <a16:colId xmlns="" xmlns:a16="http://schemas.microsoft.com/office/drawing/2014/main" val="2165898487"/>
                    </a:ext>
                  </a:extLst>
                </a:gridCol>
                <a:gridCol w="2259815">
                  <a:extLst>
                    <a:ext uri="{9D8B030D-6E8A-4147-A177-3AD203B41FA5}">
                      <a16:colId xmlns="" xmlns:a16="http://schemas.microsoft.com/office/drawing/2014/main" val="2994292894"/>
                    </a:ext>
                  </a:extLst>
                </a:gridCol>
              </a:tblGrid>
              <a:tr h="497840">
                <a:tc>
                  <a:txBody>
                    <a:bodyPr/>
                    <a:lstStyle/>
                    <a:p>
                      <a:pPr algn="ctr"/>
                      <a:r>
                        <a:rPr lang="tr-TR" sz="1300" b="1" dirty="0"/>
                        <a:t>Makineler</a:t>
                      </a:r>
                    </a:p>
                  </a:txBody>
                  <a:tcPr marL="68580" marR="68580" anchor="ctr"/>
                </a:tc>
                <a:tc>
                  <a:txBody>
                    <a:bodyPr/>
                    <a:lstStyle/>
                    <a:p>
                      <a:pPr algn="ctr"/>
                      <a:r>
                        <a:rPr lang="tr-TR" sz="1300" dirty="0"/>
                        <a:t>D=(Yeni Değer – Birikmiş Amortisman (BA) + (Montaj-Müşavirlik)</a:t>
                      </a:r>
                    </a:p>
                  </a:txBody>
                  <a:tcPr marL="68580" marR="68580" anchor="ctr"/>
                </a:tc>
                <a:tc>
                  <a:txBody>
                    <a:bodyPr/>
                    <a:lstStyle/>
                    <a:p>
                      <a:pPr algn="ctr"/>
                      <a:r>
                        <a:rPr lang="tr-TR" sz="1300" dirty="0"/>
                        <a:t>D=(İktisap Bedeli*</a:t>
                      </a:r>
                      <a:r>
                        <a:rPr lang="tr-TR" sz="1300" dirty="0" err="1"/>
                        <a:t>ÜFE</a:t>
                      </a:r>
                      <a:r>
                        <a:rPr lang="tr-TR" sz="1300" baseline="-25000" dirty="0" err="1"/>
                        <a:t>t</a:t>
                      </a:r>
                      <a:r>
                        <a:rPr lang="tr-TR" sz="1300" dirty="0"/>
                        <a:t>/</a:t>
                      </a:r>
                      <a:r>
                        <a:rPr lang="tr-TR" sz="1300" dirty="0" err="1"/>
                        <a:t>ÜFE</a:t>
                      </a:r>
                      <a:r>
                        <a:rPr lang="tr-TR" sz="1300" baseline="-25000" dirty="0" err="1"/>
                        <a:t>iktisap</a:t>
                      </a:r>
                      <a:r>
                        <a:rPr lang="tr-TR" sz="1300" baseline="-25000" dirty="0"/>
                        <a:t> tarihi</a:t>
                      </a:r>
                      <a:r>
                        <a:rPr lang="tr-TR" sz="1300" dirty="0"/>
                        <a:t>)-BA</a:t>
                      </a:r>
                    </a:p>
                  </a:txBody>
                  <a:tcPr marL="68580" marR="68580" anchor="ctr"/>
                </a:tc>
                <a:extLst>
                  <a:ext uri="{0D108BD9-81ED-4DB2-BD59-A6C34878D82A}">
                    <a16:rowId xmlns="" xmlns:a16="http://schemas.microsoft.com/office/drawing/2014/main" val="3592628933"/>
                  </a:ext>
                </a:extLst>
              </a:tr>
              <a:tr h="294640">
                <a:tc>
                  <a:txBody>
                    <a:bodyPr/>
                    <a:lstStyle/>
                    <a:p>
                      <a:pPr algn="ctr"/>
                      <a:r>
                        <a:rPr lang="tr-TR" sz="1300" dirty="0"/>
                        <a:t>A Makinesi</a:t>
                      </a:r>
                    </a:p>
                  </a:txBody>
                  <a:tcPr marL="68580" marR="68580" anchor="ctr"/>
                </a:tc>
                <a:tc>
                  <a:txBody>
                    <a:bodyPr/>
                    <a:lstStyle/>
                    <a:p>
                      <a:pPr algn="ctr"/>
                      <a:r>
                        <a:rPr lang="tr-TR" sz="1300" dirty="0"/>
                        <a:t>(15.000-(0,05*15.000*9) + 1.300) = 9.550</a:t>
                      </a:r>
                    </a:p>
                  </a:txBody>
                  <a:tcPr marL="68580" marR="68580" anchor="ctr"/>
                </a:tc>
                <a:tc>
                  <a:txBody>
                    <a:bodyPr/>
                    <a:lstStyle/>
                    <a:p>
                      <a:pPr algn="ctr"/>
                      <a:r>
                        <a:rPr lang="tr-TR" sz="1300" dirty="0"/>
                        <a:t>8.556,48</a:t>
                      </a:r>
                    </a:p>
                  </a:txBody>
                  <a:tcPr marL="68580" marR="68580" anchor="ctr"/>
                </a:tc>
                <a:extLst>
                  <a:ext uri="{0D108BD9-81ED-4DB2-BD59-A6C34878D82A}">
                    <a16:rowId xmlns="" xmlns:a16="http://schemas.microsoft.com/office/drawing/2014/main" val="303812233"/>
                  </a:ext>
                </a:extLst>
              </a:tr>
              <a:tr h="294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300" dirty="0"/>
                        <a:t>B Makinesi</a:t>
                      </a:r>
                    </a:p>
                  </a:txBody>
                  <a:tcPr marL="68580" marR="685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300" dirty="0"/>
                        <a:t>(25.000-(0,05*25.000*8) + 2.450) = 17.450</a:t>
                      </a:r>
                    </a:p>
                  </a:txBody>
                  <a:tcPr marL="68580" marR="68580" anchor="ctr"/>
                </a:tc>
                <a:tc>
                  <a:txBody>
                    <a:bodyPr/>
                    <a:lstStyle/>
                    <a:p>
                      <a:pPr algn="ctr"/>
                      <a:r>
                        <a:rPr lang="tr-TR" sz="1300" dirty="0"/>
                        <a:t>8.633,28</a:t>
                      </a:r>
                    </a:p>
                  </a:txBody>
                  <a:tcPr marL="68580" marR="68580" anchor="ctr"/>
                </a:tc>
                <a:extLst>
                  <a:ext uri="{0D108BD9-81ED-4DB2-BD59-A6C34878D82A}">
                    <a16:rowId xmlns="" xmlns:a16="http://schemas.microsoft.com/office/drawing/2014/main" val="2382984149"/>
                  </a:ext>
                </a:extLst>
              </a:tr>
              <a:tr h="294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300" dirty="0"/>
                        <a:t>C Makinesi</a:t>
                      </a:r>
                    </a:p>
                  </a:txBody>
                  <a:tcPr marL="68580" marR="685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300" dirty="0"/>
                        <a:t>(40.000-(0,05*40.000*9) + 3.850) = 7.850</a:t>
                      </a:r>
                    </a:p>
                  </a:txBody>
                  <a:tcPr marL="68580" marR="68580" anchor="ctr"/>
                </a:tc>
                <a:tc>
                  <a:txBody>
                    <a:bodyPr/>
                    <a:lstStyle/>
                    <a:p>
                      <a:pPr algn="ctr"/>
                      <a:r>
                        <a:rPr lang="tr-TR" sz="1300" dirty="0"/>
                        <a:t>12.294,68</a:t>
                      </a:r>
                    </a:p>
                  </a:txBody>
                  <a:tcPr marL="68580" marR="68580" anchor="ctr"/>
                </a:tc>
                <a:extLst>
                  <a:ext uri="{0D108BD9-81ED-4DB2-BD59-A6C34878D82A}">
                    <a16:rowId xmlns="" xmlns:a16="http://schemas.microsoft.com/office/drawing/2014/main" val="1833010126"/>
                  </a:ext>
                </a:extLst>
              </a:tr>
              <a:tr h="294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300" dirty="0"/>
                        <a:t>D Makinesi</a:t>
                      </a:r>
                    </a:p>
                  </a:txBody>
                  <a:tcPr marL="68580" marR="685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300" dirty="0"/>
                        <a:t>(55.000-(0,05*55.000*8) + 4.560) = 15.560</a:t>
                      </a:r>
                    </a:p>
                  </a:txBody>
                  <a:tcPr marL="68580" marR="68580" anchor="ctr"/>
                </a:tc>
                <a:tc>
                  <a:txBody>
                    <a:bodyPr/>
                    <a:lstStyle/>
                    <a:p>
                      <a:pPr algn="ctr"/>
                      <a:r>
                        <a:rPr lang="tr-TR" sz="1300" dirty="0"/>
                        <a:t>9.403,01</a:t>
                      </a:r>
                    </a:p>
                  </a:txBody>
                  <a:tcPr marL="68580" marR="68580" anchor="ctr"/>
                </a:tc>
                <a:extLst>
                  <a:ext uri="{0D108BD9-81ED-4DB2-BD59-A6C34878D82A}">
                    <a16:rowId xmlns="" xmlns:a16="http://schemas.microsoft.com/office/drawing/2014/main" val="2400955322"/>
                  </a:ext>
                </a:extLst>
              </a:tr>
              <a:tr h="294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300" dirty="0"/>
                        <a:t>TOPLAM</a:t>
                      </a:r>
                    </a:p>
                  </a:txBody>
                  <a:tcPr marL="68580" marR="6858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300" dirty="0"/>
                        <a:t>50.410</a:t>
                      </a:r>
                    </a:p>
                  </a:txBody>
                  <a:tcPr marL="68580" marR="68580" anchor="ctr"/>
                </a:tc>
                <a:tc>
                  <a:txBody>
                    <a:bodyPr/>
                    <a:lstStyle/>
                    <a:p>
                      <a:pPr algn="ctr"/>
                      <a:r>
                        <a:rPr lang="tr-TR" sz="1300" dirty="0"/>
                        <a:t>39.587,45</a:t>
                      </a:r>
                    </a:p>
                  </a:txBody>
                  <a:tcPr marL="68580" marR="68580" anchor="ctr"/>
                </a:tc>
                <a:extLst>
                  <a:ext uri="{0D108BD9-81ED-4DB2-BD59-A6C34878D82A}">
                    <a16:rowId xmlns="" xmlns:a16="http://schemas.microsoft.com/office/drawing/2014/main" val="728977261"/>
                  </a:ext>
                </a:extLst>
              </a:tr>
            </a:tbl>
          </a:graphicData>
        </a:graphic>
      </p:graphicFrame>
    </p:spTree>
    <p:extLst>
      <p:ext uri="{BB962C8B-B14F-4D97-AF65-F5344CB8AC3E}">
        <p14:creationId xmlns:p14="http://schemas.microsoft.com/office/powerpoint/2010/main" val="37249748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120" y="1306286"/>
            <a:ext cx="8634980" cy="5208815"/>
          </a:xfrm>
        </p:spPr>
        <p:txBody>
          <a:bodyPr anchor="t">
            <a:noAutofit/>
          </a:bodyPr>
          <a:lstStyle/>
          <a:p>
            <a:pPr lvl="1" algn="just"/>
            <a:r>
              <a:rPr lang="tr-TR" sz="1800" dirty="0"/>
              <a:t>Tesiste halihazırda fiilen kullanılan ve listesi şirket yetkililerince verilen makinelerin değerlemesinde; ikame değeri, ikinci el satış değeri (piyasa değeri) ve güncellenmiş satış değeri ölçütleri kullanılabilir.</a:t>
            </a:r>
          </a:p>
          <a:p>
            <a:pPr lvl="1" algn="just"/>
            <a:r>
              <a:rPr lang="tr-TR" sz="1800" dirty="0"/>
              <a:t>Örnek: …. Fabrikasında 1 adet Galvanin marka, CRA-30 model bobin santrifüj makinesi (2010 model) ile 2 adet Hirchburger marka NSK 2002 model bobin aktarma makinesi (2011 model) bulunmakta olup, bu iki makinenin değeri tespit edilecektir.</a:t>
            </a:r>
          </a:p>
          <a:p>
            <a:pPr lvl="1" algn="just"/>
            <a:r>
              <a:rPr lang="tr-TR" sz="1800" dirty="0"/>
              <a:t>Emsal: 2006 model bilgisayar kontrollü Stauble Delta-110 Santrifüj makinesi 120.000 TL ve 1996 model bobin aktarma makinesi 34.500 TL bedel ile satılmıştır. Konu ekipmanların satış değeri ne olur? (Her iki ekipmanın ömrü 20 yıldır).</a:t>
            </a:r>
          </a:p>
        </p:txBody>
      </p:sp>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pt-B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Karşılaştırmalı Satış Analizi Yöntemi</a:t>
            </a:r>
          </a:p>
        </p:txBody>
      </p:sp>
    </p:spTree>
    <p:extLst>
      <p:ext uri="{BB962C8B-B14F-4D97-AF65-F5344CB8AC3E}">
        <p14:creationId xmlns:p14="http://schemas.microsoft.com/office/powerpoint/2010/main" val="16747225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120" y="1306286"/>
            <a:ext cx="8634980" cy="5208815"/>
          </a:xfrm>
        </p:spPr>
        <p:txBody>
          <a:bodyPr anchor="t">
            <a:noAutofit/>
          </a:bodyPr>
          <a:lstStyle/>
          <a:p>
            <a:pPr lvl="1" algn="just"/>
            <a:r>
              <a:rPr lang="tr-TR" sz="1800" dirty="0"/>
              <a:t>6361 sayılı Finansal Kiralama, Faktoring ve Finansman Şirketleri Kanunu</a:t>
            </a:r>
          </a:p>
          <a:p>
            <a:pPr lvl="1" algn="just"/>
            <a:r>
              <a:rPr lang="tr-TR" sz="1800" dirty="0"/>
              <a:t>Finansal kiralama: Finansal kiralama sözleşmesine dayalı olan ve mevzuatı uyarınca yetkilendirilen kiralayan tarafından finansman sağlamaya yönelik olarak bir malın mülkiyetinin kira süresi sonunda kiracıya devredilmesi; kiracıya kira süresi sonunda malın rayiç bedelinden düşük bir bedelle satın alma hakkı tanınması; kiralama süresinin malın ekonomik ömrünün yüzde sekseninden daha büyük bir bölümünü kapsaması veya finansal kiralama sözleşmesine göre yapılacak kira ödemelerinin bugünkü değerlerinin toplamının malın rayiç bedelini yüzde doksanından daha büyük bir değeri oluşturması hallerinden herhangi birini sağlayan kiralama işlemi.</a:t>
            </a:r>
          </a:p>
          <a:p>
            <a:pPr lvl="1" algn="just"/>
            <a:r>
              <a:rPr lang="tr-TR" sz="1800" dirty="0"/>
              <a:t>Faaliyet kiralaması: Finansal kiralama dışında kalan kiralama.</a:t>
            </a:r>
          </a:p>
          <a:p>
            <a:pPr lvl="1" algn="just"/>
            <a:r>
              <a:rPr lang="tr-TR" sz="1800" dirty="0"/>
              <a:t>Sözleşmeye taşınır veya taşınmaz konu olabilir. Patent gibi fikri ve sınai haklar sözleşmeye konu olamaz. Finansal kiralama bedeli ve ödeme dönemleri taraflarca belirlenir. Bu bedeller sabit veya değişken olabilir.</a:t>
            </a:r>
          </a:p>
        </p:txBody>
      </p:sp>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pt-B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ÖRNEK: Finansal Kiralama</a:t>
            </a:r>
          </a:p>
        </p:txBody>
      </p:sp>
    </p:spTree>
    <p:extLst>
      <p:ext uri="{BB962C8B-B14F-4D97-AF65-F5344CB8AC3E}">
        <p14:creationId xmlns:p14="http://schemas.microsoft.com/office/powerpoint/2010/main" val="14357777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25513</TotalTime>
  <Words>1133</Words>
  <Application>Microsoft Office PowerPoint</Application>
  <PresentationFormat>Ekran Gösterisi (4:3)</PresentationFormat>
  <Paragraphs>149</Paragraphs>
  <Slides>12</Slides>
  <Notes>0</Notes>
  <HiddenSlides>0</HiddenSlides>
  <MMClips>0</MMClips>
  <ScaleCrop>false</ScaleCrop>
  <HeadingPairs>
    <vt:vector size="4" baseType="variant">
      <vt:variant>
        <vt:lpstr>Tema</vt:lpstr>
      </vt:variant>
      <vt:variant>
        <vt:i4>3</vt:i4>
      </vt:variant>
      <vt:variant>
        <vt:lpstr>Slayt Başlıkları</vt:lpstr>
      </vt:variant>
      <vt:variant>
        <vt:i4>12</vt:i4>
      </vt:variant>
    </vt:vector>
  </HeadingPairs>
  <TitlesOfParts>
    <vt:vector size="15" baseType="lpstr">
      <vt:lpstr>ekonomi</vt:lpstr>
      <vt:lpstr>1_Rics</vt:lpstr>
      <vt:lpstr>h.t.</vt:lpstr>
      <vt:lpstr>PowerPoint Sunusu</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919</cp:revision>
  <cp:lastPrinted>2016-10-24T07:53:35Z</cp:lastPrinted>
  <dcterms:created xsi:type="dcterms:W3CDTF">2016-09-18T09:35:24Z</dcterms:created>
  <dcterms:modified xsi:type="dcterms:W3CDTF">2020-02-12T13:48:56Z</dcterms:modified>
</cp:coreProperties>
</file>