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12. hafta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>
                <a:latin typeface="Bell MT" pitchFamily="18" charset="0"/>
                <a:cs typeface="Andalus" pitchFamily="18" charset="-78"/>
              </a:rPr>
              <a:t>M. </a:t>
            </a:r>
            <a:r>
              <a:rPr lang="tr-TR" dirty="0" err="1">
                <a:latin typeface="Bell MT" pitchFamily="18" charset="0"/>
                <a:cs typeface="Andalus" pitchFamily="18" charset="-78"/>
              </a:rPr>
              <a:t>Stokes</a:t>
            </a:r>
            <a:r>
              <a:rPr lang="tr-TR" dirty="0">
                <a:latin typeface="Bell MT" pitchFamily="18" charset="0"/>
                <a:cs typeface="Andalus" pitchFamily="18" charset="-78"/>
              </a:rPr>
              <a:t>-Türkiye’de Arabesk Olayı-5. Arabesk Şarkı Sözleri ve Anlatılar ve 6. Arabeskin Müzikal Yapısı</a:t>
            </a:r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12. 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bilimler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içerisinde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kapladığı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ayrıcalıklı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pozisyonun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köklerinin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etnografik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yöntemin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özgünlüğünde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elde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edilen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verilerin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ortaya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konulduğu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etnografik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yazım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stili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terminolojisi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jargonunda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yattığı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söylenebilir</a:t>
            </a:r>
            <a:r>
              <a:rPr lang="en-GB" sz="2400" dirty="0">
                <a:latin typeface="Bell MT" pitchFamily="18" charset="0"/>
              </a:rPr>
              <a:t>. Bu </a:t>
            </a:r>
            <a:r>
              <a:rPr lang="en-GB" sz="2400" dirty="0" err="1">
                <a:latin typeface="Bell MT" pitchFamily="18" charset="0"/>
              </a:rPr>
              <a:t>tarz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çıkış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döneminde</a:t>
            </a:r>
            <a:r>
              <a:rPr lang="en-GB" sz="2400" dirty="0">
                <a:latin typeface="Bell MT" pitchFamily="18" charset="0"/>
              </a:rPr>
              <a:t> hakim </a:t>
            </a:r>
            <a:r>
              <a:rPr lang="en-GB" sz="2400" dirty="0" err="1">
                <a:latin typeface="Bell MT" pitchFamily="18" charset="0"/>
              </a:rPr>
              <a:t>olan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bilim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yöntem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yazımından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radikal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biçimde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farklıdır</a:t>
            </a:r>
            <a:r>
              <a:rPr lang="en-GB" sz="2400" dirty="0">
                <a:latin typeface="Bell MT" pitchFamily="18" charset="0"/>
              </a:rPr>
              <a:t>. </a:t>
            </a:r>
            <a:r>
              <a:rPr lang="en-GB" sz="2400" dirty="0" err="1">
                <a:latin typeface="Bell MT" pitchFamily="18" charset="0"/>
              </a:rPr>
              <a:t>Bugün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artık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asrı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aşan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çok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değerli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alan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bulguları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külliyatı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ile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insana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ilişkin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bilginin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ne’liğine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ulaşılmasının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nasıl’ına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dair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kabul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gören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hatta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giderek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popülarite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kazanan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yaklaşım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sunuyor</a:t>
            </a:r>
            <a:r>
              <a:rPr lang="en-GB" sz="2400" dirty="0">
                <a:latin typeface="Bell MT" pitchFamily="18" charset="0"/>
              </a:rPr>
              <a:t>.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12.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r>
              <a:rPr lang="en-GB" sz="1800" dirty="0">
                <a:latin typeface="Bell MT" pitchFamily="18" charset="0"/>
              </a:rPr>
              <a:t>Bu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, </a:t>
            </a:r>
            <a:r>
              <a:rPr lang="en-GB" sz="1800" dirty="0" err="1">
                <a:latin typeface="Bell MT" pitchFamily="18" charset="0"/>
              </a:rPr>
              <a:t>öğrencilerin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Sosyal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Antropoloji’ye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Giriş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yöntem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yazım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ile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kurmaya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başladıkları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yakınlıklarını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geliştirmeyi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amaçlıyorum</a:t>
            </a:r>
            <a:r>
              <a:rPr lang="en-GB" sz="1800" dirty="0">
                <a:latin typeface="Bell MT" pitchFamily="18" charset="0"/>
              </a:rPr>
              <a:t>. Bu </a:t>
            </a:r>
            <a:r>
              <a:rPr lang="en-GB" sz="1800" dirty="0" err="1">
                <a:latin typeface="Bell MT" pitchFamily="18" charset="0"/>
              </a:rPr>
              <a:t>minvalde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Türkiye’ye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ilişkin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seçtim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Dersin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tr-TR" sz="1800" dirty="0">
                <a:latin typeface="Bell MT" pitchFamily="18" charset="0"/>
              </a:rPr>
              <a:t>ilk 6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süresince</a:t>
            </a:r>
            <a:r>
              <a:rPr lang="en-GB" sz="1800" dirty="0">
                <a:latin typeface="Bell MT" pitchFamily="18" charset="0"/>
              </a:rPr>
              <a:t>, </a:t>
            </a:r>
            <a:r>
              <a:rPr lang="en-GB" sz="1800" dirty="0" err="1">
                <a:latin typeface="Bell MT" pitchFamily="18" charset="0"/>
              </a:rPr>
              <a:t>bu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</a:t>
            </a:r>
            <a:r>
              <a:rPr lang="tr-TR" sz="1800" dirty="0">
                <a:latin typeface="Bell MT" pitchFamily="18" charset="0"/>
              </a:rPr>
              <a:t>den ilkini bölüm bölüm analiz edeceğiz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  <a:p>
            <a:r>
              <a:rPr lang="en-GB" sz="1800" dirty="0" err="1">
                <a:latin typeface="Bell MT" pitchFamily="18" charset="0"/>
              </a:rPr>
              <a:t>Derteki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başarı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notunuz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belirlediğim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okumaları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aşağıda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ayrıntılanan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okuma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planına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göre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yapmanıza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programının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sonundaki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biçime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göre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olarak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hazırlayacağınız</a:t>
            </a:r>
            <a:r>
              <a:rPr lang="en-GB" sz="1800" dirty="0">
                <a:latin typeface="Bell MT" pitchFamily="18" charset="0"/>
              </a:rPr>
              <a:t> 1 </a:t>
            </a:r>
            <a:r>
              <a:rPr lang="en-GB" sz="1800" dirty="0" err="1">
                <a:latin typeface="Bell MT" pitchFamily="18" charset="0"/>
              </a:rPr>
              <a:t>sayfalık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odevlerinize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bağlı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olacak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Bazılarınızın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ödevleri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okunulup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tartışılacak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anlamda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işleyişinin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temelini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oluşturacak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okunan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ödevlerin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notunu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içerisinde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vereceğim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Hazırladığınız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ödevinizi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imzalayarak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bana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teslim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edeceksiniz</a:t>
            </a:r>
            <a:r>
              <a:rPr lang="en-GB" sz="1800" dirty="0">
                <a:latin typeface="Bell MT" pitchFamily="18" charset="0"/>
              </a:rPr>
              <a:t>. Her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ödeviniz</a:t>
            </a:r>
            <a:r>
              <a:rPr lang="en-GB" sz="1800" dirty="0">
                <a:latin typeface="Bell MT" pitchFamily="18" charset="0"/>
              </a:rPr>
              <a:t> 10 </a:t>
            </a:r>
            <a:r>
              <a:rPr lang="en-GB" sz="1800" dirty="0" err="1">
                <a:latin typeface="Bell MT" pitchFamily="18" charset="0"/>
              </a:rPr>
              <a:t>puan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  <a:p>
            <a:r>
              <a:rPr lang="en-GB" sz="1800" dirty="0" err="1">
                <a:latin typeface="Bell MT" pitchFamily="18" charset="0"/>
              </a:rPr>
              <a:t>Vizeye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Finale </a:t>
            </a:r>
            <a:r>
              <a:rPr lang="en-GB" sz="1800" dirty="0" err="1">
                <a:latin typeface="Bell MT" pitchFamily="18" charset="0"/>
              </a:rPr>
              <a:t>kadar</a:t>
            </a:r>
            <a:r>
              <a:rPr lang="en-GB" sz="1800" dirty="0">
                <a:latin typeface="Bell MT" pitchFamily="18" charset="0"/>
              </a:rPr>
              <a:t>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altı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hazırlayacaksınız</a:t>
            </a:r>
            <a:r>
              <a:rPr lang="en-GB" sz="1800" dirty="0">
                <a:latin typeface="Bell MT" pitchFamily="18" charset="0"/>
              </a:rPr>
              <a:t>.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de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sonradan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eksik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tamamlama</a:t>
            </a:r>
            <a:r>
              <a:rPr lang="en-GB" sz="1800" dirty="0">
                <a:latin typeface="Bell MT" pitchFamily="18" charset="0"/>
              </a:rPr>
              <a:t> (</a:t>
            </a:r>
            <a:r>
              <a:rPr lang="en-GB" sz="1800" dirty="0" err="1">
                <a:latin typeface="Bell MT" pitchFamily="18" charset="0"/>
              </a:rPr>
              <a:t>zamanını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yeri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geldiğinde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belirteceğim</a:t>
            </a:r>
            <a:r>
              <a:rPr lang="en-GB" sz="1800" dirty="0">
                <a:latin typeface="Bell MT" pitchFamily="18" charset="0"/>
              </a:rPr>
              <a:t>)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hazırlamama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hakkınız</a:t>
            </a:r>
            <a:r>
              <a:rPr lang="en-GB" sz="1800" dirty="0">
                <a:latin typeface="Bell MT" pitchFamily="18" charset="0"/>
              </a:rPr>
              <a:t> var. </a:t>
            </a:r>
            <a:r>
              <a:rPr lang="en-GB" sz="1800" dirty="0" err="1">
                <a:latin typeface="Bell MT" pitchFamily="18" charset="0"/>
              </a:rPr>
              <a:t>Kısacası</a:t>
            </a:r>
            <a:r>
              <a:rPr lang="en-GB" sz="1800" dirty="0">
                <a:latin typeface="Bell MT" pitchFamily="18" charset="0"/>
              </a:rPr>
              <a:t>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5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değerlendireceğim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Altısını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birden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hazırlayanlar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en </a:t>
            </a:r>
            <a:r>
              <a:rPr lang="en-GB" sz="1800" dirty="0" err="1">
                <a:latin typeface="Bell MT" pitchFamily="18" charset="0"/>
              </a:rPr>
              <a:t>düşük</a:t>
            </a:r>
            <a:r>
              <a:rPr lang="en-GB" sz="1800" dirty="0">
                <a:latin typeface="Bell MT" pitchFamily="18" charset="0"/>
              </a:rPr>
              <a:t> not </a:t>
            </a:r>
            <a:r>
              <a:rPr lang="en-GB" sz="1800" dirty="0" err="1">
                <a:latin typeface="Bell MT" pitchFamily="18" charset="0"/>
              </a:rPr>
              <a:t>aldıkları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eleyerek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değerlendirmeye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katmayacağım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12.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Bell MT" pitchFamily="18" charset="0"/>
              </a:rPr>
              <a:t>Zorunlu okumalar</a:t>
            </a:r>
            <a:r>
              <a:rPr lang="tr-TR" sz="2400" dirty="0">
                <a:latin typeface="Bell MT" pitchFamily="18" charset="0"/>
              </a:rPr>
              <a:t>:</a:t>
            </a:r>
          </a:p>
          <a:p>
            <a:r>
              <a:rPr lang="tr-TR" sz="2400" dirty="0">
                <a:latin typeface="Bell MT" pitchFamily="18" charset="0"/>
              </a:rPr>
              <a:t>Martin </a:t>
            </a:r>
            <a:r>
              <a:rPr lang="tr-TR" sz="2400" dirty="0" err="1">
                <a:latin typeface="Bell MT" pitchFamily="18" charset="0"/>
              </a:rPr>
              <a:t>Stokes</a:t>
            </a:r>
            <a:r>
              <a:rPr lang="tr-TR" sz="2400" dirty="0">
                <a:latin typeface="Bell MT" pitchFamily="18" charset="0"/>
              </a:rPr>
              <a:t> (1998). </a:t>
            </a:r>
            <a:r>
              <a:rPr lang="tr-TR" sz="2400" i="1" dirty="0">
                <a:latin typeface="Bell MT" pitchFamily="18" charset="0"/>
              </a:rPr>
              <a:t>Türkiye’de Arabesk Olayı.</a:t>
            </a:r>
            <a:r>
              <a:rPr lang="tr-TR" sz="2400" dirty="0">
                <a:latin typeface="Bell MT" pitchFamily="18" charset="0"/>
              </a:rPr>
              <a:t> İstanbul: İletişim Yayınları. (</a:t>
            </a:r>
            <a:r>
              <a:rPr lang="tr-TR" sz="2400" dirty="0">
                <a:latin typeface="Bell MT" pitchFamily="18" charset="0"/>
                <a:cs typeface="Andalus" pitchFamily="18" charset="-78"/>
              </a:rPr>
              <a:t>5. Arabesk Şarkı Sözleri ve Anlatılar ve 6. Arabeskin Müzikal Yapısı </a:t>
            </a:r>
            <a:r>
              <a:rPr lang="tr-TR" sz="2400" dirty="0">
                <a:latin typeface="Bell MT" pitchFamily="18" charset="0"/>
              </a:rPr>
              <a:t>bölümleri)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12.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itchFamily="18" charset="0"/>
              </a:rPr>
              <a:t>Türkiye’de Arabesk Olayı </a:t>
            </a:r>
            <a:r>
              <a:rPr lang="tr-TR" sz="2400" dirty="0" err="1">
                <a:latin typeface="Bell MT" pitchFamily="18" charset="0"/>
              </a:rPr>
              <a:t>etnografisinin</a:t>
            </a:r>
            <a:r>
              <a:rPr lang="tr-TR" sz="2400" dirty="0">
                <a:latin typeface="Bell MT" pitchFamily="18" charset="0"/>
              </a:rPr>
              <a:t> beşinci </a:t>
            </a:r>
            <a:r>
              <a:rPr lang="tr-TR" sz="2400" dirty="0" err="1">
                <a:latin typeface="Bell MT" pitchFamily="18" charset="0"/>
              </a:rPr>
              <a:t>TABE’si</a:t>
            </a:r>
            <a:r>
              <a:rPr lang="tr-TR" sz="2400" dirty="0">
                <a:latin typeface="Bell MT" pitchFamily="18" charset="0"/>
              </a:rPr>
              <a:t> için belirtilen iki bölümden yararlanacaksınız. Bu bölümlerde öne çıkan kavram ve argümanlar şunlar:</a:t>
            </a:r>
          </a:p>
          <a:p>
            <a:r>
              <a:rPr lang="tr-TR" sz="2400" dirty="0">
                <a:latin typeface="Bell MT" pitchFamily="18" charset="0"/>
              </a:rPr>
              <a:t>Arabesk müzikte efkarın işlenmesi ve güçsüzlüğün farklı toplumsal veçhelerinin hem anlatı hem performans düzeyinde ele alınması; yanmak ve yakmak metaforları; kalbi ve akli varoluş ayrımı; arabeskin içerisinde barındırdığı toplumsal protesto ve </a:t>
            </a:r>
            <a:r>
              <a:rPr lang="tr-TR" sz="2400">
                <a:latin typeface="Bell MT" pitchFamily="18" charset="0"/>
              </a:rPr>
              <a:t>direniş olanakları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365</Words>
  <Application>Microsoft Office PowerPoint</Application>
  <PresentationFormat>On-screen Show (4:3)</PresentationFormat>
  <Paragraphs>15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Aldhabi</vt:lpstr>
      <vt:lpstr>Andalus</vt:lpstr>
      <vt:lpstr>Arial</vt:lpstr>
      <vt:lpstr>Bell MT</vt:lpstr>
      <vt:lpstr>Calibri</vt:lpstr>
      <vt:lpstr>Ofis Teması</vt:lpstr>
      <vt:lpstr>12. hafta</vt:lpstr>
      <vt:lpstr>12. hafta</vt:lpstr>
      <vt:lpstr>12. hafta</vt:lpstr>
      <vt:lpstr>12. hafta</vt:lpstr>
      <vt:lpstr>12. hafta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Caglar Enneli</cp:lastModifiedBy>
  <cp:revision>32</cp:revision>
  <dcterms:created xsi:type="dcterms:W3CDTF">2018-05-08T13:48:36Z</dcterms:created>
  <dcterms:modified xsi:type="dcterms:W3CDTF">2018-06-14T19:10:26Z</dcterms:modified>
</cp:coreProperties>
</file>