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ms-office.legacyDiagramTex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78"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06/relationships/legacyDocTextInfo" Target="legacyDocTextInfo.bin"/><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4" Type="http://schemas.microsoft.com/office/2006/relationships/legacyDiagramText" Target="legacyDiagramText4.bin"/></Relationships>
</file>

<file path=ppt/drawings/_rels/vmlDrawing2.vml.rels><?xml version="1.0" encoding="UTF-8" standalone="yes"?>
<Relationships xmlns="http://schemas.openxmlformats.org/package/2006/relationships"><Relationship Id="rId3" Type="http://schemas.microsoft.com/office/2006/relationships/legacyDiagramText" Target="legacyDiagramText7.bin"/><Relationship Id="rId2" Type="http://schemas.microsoft.com/office/2006/relationships/legacyDiagramText" Target="legacyDiagramText6.bin"/><Relationship Id="rId1" Type="http://schemas.microsoft.com/office/2006/relationships/legacyDiagramText" Target="legacyDiagramText5.bin"/><Relationship Id="rId4" Type="http://schemas.microsoft.com/office/2006/relationships/legacyDiagramText" Target="legacyDiagramText8.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10.03.2018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Başlık, Metin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2625" y="609600"/>
            <a:ext cx="8080375"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82625" y="1981200"/>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5025" y="1981200"/>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7"/>
          <p:cNvSpPr>
            <a:spLocks noGrp="1" noChangeArrowheads="1"/>
          </p:cNvSpPr>
          <p:nvPr>
            <p:ph type="dt" sz="half" idx="10"/>
          </p:nvPr>
        </p:nvSpPr>
        <p:spPr>
          <a:ln/>
        </p:spPr>
        <p:txBody>
          <a:bodyPr/>
          <a:lstStyle>
            <a:lvl1pPr>
              <a:defRPr/>
            </a:lvl1pPr>
          </a:lstStyle>
          <a:p>
            <a:pPr>
              <a:defRPr/>
            </a:pPr>
            <a:fld id="{C8448664-4E43-4800-80F5-CE7B23AB22F3}" type="datetime1">
              <a:rPr lang="tr-TR"/>
              <a:pPr>
                <a:defRPr/>
              </a:pPr>
              <a:t>10.03.2018</a:t>
            </a:fld>
            <a:endParaRPr lang="tr-TR"/>
          </a:p>
        </p:txBody>
      </p:sp>
      <p:sp>
        <p:nvSpPr>
          <p:cNvPr id="6" name="Rectangle 8"/>
          <p:cNvSpPr>
            <a:spLocks noGrp="1" noChangeArrowheads="1"/>
          </p:cNvSpPr>
          <p:nvPr>
            <p:ph type="ftr" sz="quarter" idx="11"/>
          </p:nvPr>
        </p:nvSpPr>
        <p:spPr>
          <a:ln/>
        </p:spPr>
        <p:txBody>
          <a:bodyPr/>
          <a:lstStyle>
            <a:lvl1pPr>
              <a:defRPr/>
            </a:lvl1pPr>
          </a:lstStyle>
          <a:p>
            <a:pPr>
              <a:defRPr/>
            </a:pPr>
            <a:endParaRPr lang="tr-TR"/>
          </a:p>
        </p:txBody>
      </p:sp>
      <p:sp>
        <p:nvSpPr>
          <p:cNvPr id="7" name="Rectangle 9"/>
          <p:cNvSpPr>
            <a:spLocks noGrp="1" noChangeArrowheads="1"/>
          </p:cNvSpPr>
          <p:nvPr>
            <p:ph type="sldNum" sz="quarter" idx="12"/>
          </p:nvPr>
        </p:nvSpPr>
        <p:spPr>
          <a:ln/>
        </p:spPr>
        <p:txBody>
          <a:bodyPr/>
          <a:lstStyle>
            <a:lvl2pPr lvl="1">
              <a:defRPr/>
            </a:lvl2pPr>
          </a:lstStyle>
          <a:p>
            <a:pPr lvl="1">
              <a:defRPr/>
            </a:pPr>
            <a:fld id="{8B3F154B-0119-47C3-B1CB-91B1F1E43BB5}" type="slidenum">
              <a:rPr lang="tr-TR"/>
              <a:pPr lvl="1">
                <a:defRPr/>
              </a:pPr>
              <a:t>‹#›</a:t>
            </a:fld>
            <a:endParaRPr lang="tr-TR">
              <a:latin typeface="+mn-l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dgm">
  <p:cSld name="Başlık ve Diyagram veya Kuruluş Grafiği">
    <p:spTree>
      <p:nvGrpSpPr>
        <p:cNvPr id="1" name=""/>
        <p:cNvGrpSpPr/>
        <p:nvPr/>
      </p:nvGrpSpPr>
      <p:grpSpPr>
        <a:xfrm>
          <a:off x="0" y="0"/>
          <a:ext cx="0" cy="0"/>
          <a:chOff x="0" y="0"/>
          <a:chExt cx="0" cy="0"/>
        </a:xfrm>
      </p:grpSpPr>
      <p:sp>
        <p:nvSpPr>
          <p:cNvPr id="2" name="1 Başlık"/>
          <p:cNvSpPr>
            <a:spLocks noGrp="1"/>
          </p:cNvSpPr>
          <p:nvPr>
            <p:ph type="title"/>
          </p:nvPr>
        </p:nvSpPr>
        <p:spPr>
          <a:xfrm>
            <a:off x="682625" y="609600"/>
            <a:ext cx="8080375" cy="1143000"/>
          </a:xfrm>
        </p:spPr>
        <p:txBody>
          <a:bodyPr/>
          <a:lstStyle/>
          <a:p>
            <a:r>
              <a:rPr lang="tr-TR" smtClean="0"/>
              <a:t>Asıl başlık stili için tıklatın</a:t>
            </a:r>
            <a:endParaRPr lang="tr-TR"/>
          </a:p>
        </p:txBody>
      </p:sp>
      <p:sp>
        <p:nvSpPr>
          <p:cNvPr id="3" name="2 SmartArt Yer Tutucusu"/>
          <p:cNvSpPr>
            <a:spLocks noGrp="1"/>
          </p:cNvSpPr>
          <p:nvPr>
            <p:ph type="dgm" idx="1"/>
          </p:nvPr>
        </p:nvSpPr>
        <p:spPr>
          <a:xfrm>
            <a:off x="682625" y="1981200"/>
            <a:ext cx="7772400" cy="4114800"/>
          </a:xfrm>
        </p:spPr>
        <p:txBody>
          <a:bodyPr/>
          <a:lstStyle/>
          <a:p>
            <a:pPr lvl="0"/>
            <a:endParaRPr lang="tr-TR" noProof="0" smtClean="0"/>
          </a:p>
        </p:txBody>
      </p:sp>
      <p:sp>
        <p:nvSpPr>
          <p:cNvPr id="4" name="Rectangle 7"/>
          <p:cNvSpPr>
            <a:spLocks noGrp="1" noChangeArrowheads="1"/>
          </p:cNvSpPr>
          <p:nvPr>
            <p:ph type="dt" sz="half" idx="10"/>
          </p:nvPr>
        </p:nvSpPr>
        <p:spPr>
          <a:ln/>
        </p:spPr>
        <p:txBody>
          <a:bodyPr/>
          <a:lstStyle>
            <a:lvl1pPr>
              <a:defRPr/>
            </a:lvl1pPr>
          </a:lstStyle>
          <a:p>
            <a:pPr>
              <a:defRPr/>
            </a:pPr>
            <a:fld id="{55AB32FD-231C-41BC-ADFF-012536439D0A}" type="datetime1">
              <a:rPr lang="tr-TR"/>
              <a:pPr>
                <a:defRPr/>
              </a:pPr>
              <a:t>10.03.2018</a:t>
            </a:fld>
            <a:endParaRPr lang="tr-TR"/>
          </a:p>
        </p:txBody>
      </p:sp>
      <p:sp>
        <p:nvSpPr>
          <p:cNvPr id="5" name="Rectangle 8"/>
          <p:cNvSpPr>
            <a:spLocks noGrp="1" noChangeArrowheads="1"/>
          </p:cNvSpPr>
          <p:nvPr>
            <p:ph type="ftr" sz="quarter" idx="11"/>
          </p:nvPr>
        </p:nvSpPr>
        <p:spPr>
          <a:ln/>
        </p:spPr>
        <p:txBody>
          <a:bodyPr/>
          <a:lstStyle>
            <a:lvl1pPr>
              <a:defRPr/>
            </a:lvl1pPr>
          </a:lstStyle>
          <a:p>
            <a:pPr>
              <a:defRPr/>
            </a:pPr>
            <a:endParaRPr lang="tr-TR"/>
          </a:p>
        </p:txBody>
      </p:sp>
      <p:sp>
        <p:nvSpPr>
          <p:cNvPr id="6" name="Rectangle 9"/>
          <p:cNvSpPr>
            <a:spLocks noGrp="1" noChangeArrowheads="1"/>
          </p:cNvSpPr>
          <p:nvPr>
            <p:ph type="sldNum" sz="quarter" idx="12"/>
          </p:nvPr>
        </p:nvSpPr>
        <p:spPr>
          <a:ln/>
        </p:spPr>
        <p:txBody>
          <a:bodyPr/>
          <a:lstStyle>
            <a:lvl2pPr lvl="1">
              <a:defRPr/>
            </a:lvl2pPr>
          </a:lstStyle>
          <a:p>
            <a:pPr lvl="1">
              <a:defRPr/>
            </a:pPr>
            <a:fld id="{2CCE704E-408D-4C32-9889-A4A85B271A23}" type="slidenum">
              <a:rPr lang="tr-TR"/>
              <a:pPr lvl="1">
                <a:defRPr/>
              </a:pPr>
              <a:t>‹#›</a:t>
            </a:fld>
            <a:endParaRPr lang="tr-TR">
              <a:latin typeface="+mn-lt"/>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Başlık, Metin ve 2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2625" y="609600"/>
            <a:ext cx="8080375" cy="1143000"/>
          </a:xfrm>
        </p:spPr>
        <p:txBody>
          <a:bodyPr/>
          <a:lstStyle/>
          <a:p>
            <a:r>
              <a:rPr lang="tr-TR" smtClean="0"/>
              <a:t>Asıl başlık stili için tıklatın</a:t>
            </a:r>
            <a:endParaRPr lang="tr-TR"/>
          </a:p>
        </p:txBody>
      </p:sp>
      <p:sp>
        <p:nvSpPr>
          <p:cNvPr id="3" name="2 Metin Yer Tutucusu"/>
          <p:cNvSpPr>
            <a:spLocks noGrp="1"/>
          </p:cNvSpPr>
          <p:nvPr>
            <p:ph type="body" sz="half" idx="1"/>
          </p:nvPr>
        </p:nvSpPr>
        <p:spPr>
          <a:xfrm>
            <a:off x="682625" y="1981200"/>
            <a:ext cx="3810000" cy="41148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quarter" idx="2"/>
          </p:nvPr>
        </p:nvSpPr>
        <p:spPr>
          <a:xfrm>
            <a:off x="4645025" y="19812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İçerik Yer Tutucusu"/>
          <p:cNvSpPr>
            <a:spLocks noGrp="1"/>
          </p:cNvSpPr>
          <p:nvPr>
            <p:ph sz="quarter" idx="3"/>
          </p:nvPr>
        </p:nvSpPr>
        <p:spPr>
          <a:xfrm>
            <a:off x="4645025" y="4114800"/>
            <a:ext cx="3810000" cy="198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7"/>
          <p:cNvSpPr>
            <a:spLocks noGrp="1" noChangeArrowheads="1"/>
          </p:cNvSpPr>
          <p:nvPr>
            <p:ph type="dt" sz="half" idx="10"/>
          </p:nvPr>
        </p:nvSpPr>
        <p:spPr>
          <a:ln/>
        </p:spPr>
        <p:txBody>
          <a:bodyPr/>
          <a:lstStyle>
            <a:lvl1pPr>
              <a:defRPr/>
            </a:lvl1pPr>
          </a:lstStyle>
          <a:p>
            <a:pPr>
              <a:defRPr/>
            </a:pPr>
            <a:fld id="{8AE75969-9942-46D0-BB82-F4062825DC97}" type="datetime1">
              <a:rPr lang="tr-TR"/>
              <a:pPr>
                <a:defRPr/>
              </a:pPr>
              <a:t>10.03.2018</a:t>
            </a:fld>
            <a:endParaRPr lang="tr-TR"/>
          </a:p>
        </p:txBody>
      </p:sp>
      <p:sp>
        <p:nvSpPr>
          <p:cNvPr id="7" name="Rectangle 8"/>
          <p:cNvSpPr>
            <a:spLocks noGrp="1" noChangeArrowheads="1"/>
          </p:cNvSpPr>
          <p:nvPr>
            <p:ph type="ftr" sz="quarter" idx="11"/>
          </p:nvPr>
        </p:nvSpPr>
        <p:spPr>
          <a:ln/>
        </p:spPr>
        <p:txBody>
          <a:bodyPr/>
          <a:lstStyle>
            <a:lvl1pPr>
              <a:defRPr/>
            </a:lvl1pPr>
          </a:lstStyle>
          <a:p>
            <a:pPr>
              <a:defRPr/>
            </a:pPr>
            <a:endParaRPr lang="tr-TR"/>
          </a:p>
        </p:txBody>
      </p:sp>
      <p:sp>
        <p:nvSpPr>
          <p:cNvPr id="8" name="Rectangle 9"/>
          <p:cNvSpPr>
            <a:spLocks noGrp="1" noChangeArrowheads="1"/>
          </p:cNvSpPr>
          <p:nvPr>
            <p:ph type="sldNum" sz="quarter" idx="12"/>
          </p:nvPr>
        </p:nvSpPr>
        <p:spPr>
          <a:ln/>
        </p:spPr>
        <p:txBody>
          <a:bodyPr/>
          <a:lstStyle>
            <a:lvl2pPr lvl="1">
              <a:defRPr/>
            </a:lvl2pPr>
          </a:lstStyle>
          <a:p>
            <a:pPr lvl="1">
              <a:defRPr/>
            </a:pPr>
            <a:fld id="{B4B5CA17-787B-4AFE-886B-876E38981885}" type="slidenum">
              <a:rPr lang="tr-TR"/>
              <a:pPr lvl="1">
                <a:defRPr/>
              </a:pPr>
              <a:t>‹#›</a:t>
            </a:fld>
            <a:endParaRPr lang="tr-TR">
              <a:latin typeface="+mn-lt"/>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10.03.2018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10.03.2018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10.03.2018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10.03.2018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10.03.2018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10.03.2018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10.03.2018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ctrTitle"/>
          </p:nvPr>
        </p:nvSpPr>
        <p:spPr bwMode="auto">
          <a:xfrm>
            <a:off x="722313" y="1820863"/>
            <a:ext cx="7772400" cy="1828800"/>
          </a:xfrm>
        </p:spPr>
        <p:txBody>
          <a:bodyPr wrap="square" tIns="45720" numCol="1" anchorCtr="0" compatLnSpc="1">
            <a:prstTxWarp prst="textNoShape">
              <a:avLst/>
            </a:prstTxWarp>
          </a:bodyPr>
          <a:lstStyle/>
          <a:p>
            <a:pPr algn="l" eaLnBrk="1" hangingPunct="1"/>
            <a:r>
              <a:rPr lang="tr-TR" dirty="0" smtClean="0">
                <a:solidFill>
                  <a:srgbClr val="9900CC"/>
                </a:solidFill>
                <a:effectLst/>
                <a:latin typeface="Verdana" pitchFamily="34" charset="0"/>
              </a:rPr>
              <a:t>DİL GELİŞİMİ </a:t>
            </a:r>
            <a:r>
              <a:rPr lang="tr-TR" dirty="0" smtClean="0">
                <a:solidFill>
                  <a:srgbClr val="9900CC"/>
                </a:solidFill>
                <a:effectLst/>
                <a:latin typeface="Verdana" pitchFamily="34" charset="0"/>
              </a:rPr>
              <a:t>KURAMLARI - II</a:t>
            </a:r>
            <a:endParaRPr lang="tr-TR" dirty="0" smtClean="0">
              <a:solidFill>
                <a:srgbClr val="9900CC"/>
              </a:solidFill>
              <a:effectLst/>
              <a:latin typeface="Verdana" pitchFamily="34" charset="0"/>
            </a:endParaRPr>
          </a:p>
        </p:txBody>
      </p:sp>
      <p:sp>
        <p:nvSpPr>
          <p:cNvPr id="4" name="2 Alt Başlık"/>
          <p:cNvSpPr>
            <a:spLocks noGrp="1"/>
          </p:cNvSpPr>
          <p:nvPr>
            <p:ph type="subTitle" idx="1"/>
          </p:nvPr>
        </p:nvSpPr>
        <p:spPr>
          <a:xfrm>
            <a:off x="857250" y="4143375"/>
            <a:ext cx="7772400" cy="914400"/>
          </a:xfrm>
          <a:solidFill>
            <a:schemeClr val="accent5">
              <a:lumMod val="40000"/>
              <a:lumOff val="60000"/>
            </a:schemeClr>
          </a:solidFill>
        </p:spPr>
        <p:txBody>
          <a:bodyPr>
            <a:normAutofit fontScale="92500" lnSpcReduction="10000"/>
          </a:bodyPr>
          <a:lstStyle/>
          <a:p>
            <a:pPr>
              <a:defRPr/>
            </a:pPr>
            <a:r>
              <a:rPr lang="tr-TR" b="1" dirty="0" smtClean="0">
                <a:solidFill>
                  <a:schemeClr val="tx2">
                    <a:lumMod val="75000"/>
                  </a:schemeClr>
                </a:solidFill>
              </a:rPr>
              <a:t>Dr. Gökçe Karaman Benli</a:t>
            </a:r>
          </a:p>
          <a:p>
            <a:pPr>
              <a:defRPr/>
            </a:pPr>
            <a:r>
              <a:rPr lang="tr-TR" b="1" dirty="0" smtClean="0">
                <a:solidFill>
                  <a:schemeClr val="tx2">
                    <a:lumMod val="75000"/>
                  </a:schemeClr>
                </a:solidFill>
              </a:rPr>
              <a:t>Ankara Üniversitesi Eğitim Bilimleri Fakültesi Temel Eğitim Bölümü Okul Öncesi Eğitim Anabilim Dalı</a:t>
            </a:r>
            <a:endParaRPr lang="tr-TR" b="1"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sz="half" idx="1"/>
          </p:nvPr>
        </p:nvSpPr>
        <p:spPr>
          <a:xfrm>
            <a:off x="250825" y="4838700"/>
            <a:ext cx="8893175" cy="2019300"/>
          </a:xfrm>
        </p:spPr>
        <p:txBody>
          <a:bodyPr>
            <a:normAutofit fontScale="92500" lnSpcReduction="20000"/>
          </a:bodyPr>
          <a:lstStyle/>
          <a:p>
            <a:pPr eaLnBrk="1" hangingPunct="1">
              <a:lnSpc>
                <a:spcPct val="80000"/>
              </a:lnSpc>
            </a:pPr>
            <a:r>
              <a:rPr lang="tr-TR" sz="2800" b="1" smtClean="0"/>
              <a:t>Vygotsky ayrıca çocuklarda yazılı dilin gelişiminin de düşüncenin gelişimi için çok önemli bulmuştur.</a:t>
            </a:r>
          </a:p>
          <a:p>
            <a:pPr eaLnBrk="1" hangingPunct="1">
              <a:lnSpc>
                <a:spcPct val="80000"/>
              </a:lnSpc>
            </a:pPr>
            <a:endParaRPr lang="tr-TR" sz="2800" b="1" smtClean="0"/>
          </a:p>
          <a:p>
            <a:pPr eaLnBrk="1" hangingPunct="1">
              <a:lnSpc>
                <a:spcPct val="80000"/>
              </a:lnSpc>
            </a:pPr>
            <a:r>
              <a:rPr lang="tr-TR" sz="2800" b="1" smtClean="0"/>
              <a:t>Yazılı dil, çocuğun dilin öğelerinin farkında olmasını sağlar. Sesler ve sözcükler arasında bağlantı kurulur.</a:t>
            </a:r>
          </a:p>
        </p:txBody>
      </p:sp>
      <p:pic>
        <p:nvPicPr>
          <p:cNvPr id="35844" name="Picture 4" descr="DSCN6650"/>
          <p:cNvPicPr>
            <a:picLocks noGrp="1" noChangeAspect="1" noChangeArrowheads="1"/>
          </p:cNvPicPr>
          <p:nvPr>
            <p:ph sz="quarter" idx="2"/>
          </p:nvPr>
        </p:nvPicPr>
        <p:blipFill>
          <a:blip r:embed="rId2"/>
          <a:srcRect/>
          <a:stretch>
            <a:fillRect/>
          </a:stretch>
        </p:blipFill>
        <p:spPr>
          <a:xfrm rot="21243664">
            <a:off x="179388" y="250825"/>
            <a:ext cx="3703637" cy="4132263"/>
          </a:xfrm>
          <a:noFill/>
        </p:spPr>
      </p:pic>
      <p:pic>
        <p:nvPicPr>
          <p:cNvPr id="35845" name="Picture 7" descr="DSCN6651"/>
          <p:cNvPicPr>
            <a:picLocks noGrp="1" noChangeAspect="1" noChangeArrowheads="1"/>
          </p:cNvPicPr>
          <p:nvPr>
            <p:ph sz="quarter" idx="3"/>
          </p:nvPr>
        </p:nvPicPr>
        <p:blipFill>
          <a:blip r:embed="rId3" cstate="print"/>
          <a:srcRect/>
          <a:stretch>
            <a:fillRect/>
          </a:stretch>
        </p:blipFill>
        <p:spPr>
          <a:xfrm rot="1191457">
            <a:off x="4427538" y="620713"/>
            <a:ext cx="4495800" cy="3270250"/>
          </a:xfrm>
          <a:noFill/>
        </p:spPr>
      </p:pic>
      <p:sp>
        <p:nvSpPr>
          <p:cNvPr id="35842" name="7 Slayt Numarası Yer Tutucusu"/>
          <p:cNvSpPr>
            <a:spLocks noGrp="1"/>
          </p:cNvSpPr>
          <p:nvPr>
            <p:ph type="sldNum" sz="quarter" idx="12"/>
          </p:nvPr>
        </p:nvSpPr>
        <p:spPr>
          <a:noFill/>
        </p:spPr>
        <p:txBody>
          <a:bodyPr/>
          <a:lstStyle/>
          <a:p>
            <a:pPr lvl="1"/>
            <a:fld id="{1050A8E3-DBC5-4FDC-8C3B-62B77AAB2CF6}" type="slidenum">
              <a:rPr lang="tr-TR" smtClean="0"/>
              <a:pPr lvl="1"/>
              <a:t>10</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250825" y="260350"/>
            <a:ext cx="8513763" cy="1143000"/>
          </a:xfrm>
        </p:spPr>
        <p:txBody>
          <a:bodyPr/>
          <a:lstStyle/>
          <a:p>
            <a:pPr algn="ctr" eaLnBrk="1" hangingPunct="1">
              <a:defRPr/>
            </a:pPr>
            <a:r>
              <a:rPr lang="tr-TR" sz="2400" b="1" u="sng" smtClean="0">
                <a:solidFill>
                  <a:schemeClr val="tx1"/>
                </a:solidFill>
                <a:effectLst>
                  <a:outerShdw blurRad="38100" dist="38100" dir="2700000" algn="tl">
                    <a:srgbClr val="000000"/>
                  </a:outerShdw>
                </a:effectLst>
              </a:rPr>
              <a:t>Vygotsky yaklaşımına göre çocuklarda dil gelişimini desteklemek için;</a:t>
            </a:r>
          </a:p>
        </p:txBody>
      </p:sp>
      <p:sp>
        <p:nvSpPr>
          <p:cNvPr id="36868" name="Rectangle 3"/>
          <p:cNvSpPr>
            <a:spLocks noGrp="1" noChangeArrowheads="1"/>
          </p:cNvSpPr>
          <p:nvPr>
            <p:ph sz="quarter" idx="1"/>
          </p:nvPr>
        </p:nvSpPr>
        <p:spPr>
          <a:xfrm>
            <a:off x="0" y="1557338"/>
            <a:ext cx="9144000" cy="4967287"/>
          </a:xfrm>
        </p:spPr>
        <p:txBody>
          <a:bodyPr>
            <a:normAutofit lnSpcReduction="10000"/>
          </a:bodyPr>
          <a:lstStyle/>
          <a:p>
            <a:pPr eaLnBrk="1" hangingPunct="1"/>
            <a:r>
              <a:rPr lang="tr-TR" sz="2000" b="1" dirty="0" smtClean="0">
                <a:solidFill>
                  <a:srgbClr val="FF0000"/>
                </a:solidFill>
              </a:rPr>
              <a:t>Kendine yönelik konuşmanın bir düşünme aracı olarak kullanımına model olun.</a:t>
            </a:r>
          </a:p>
          <a:p>
            <a:pPr eaLnBrk="1" hangingPunct="1"/>
            <a:endParaRPr lang="tr-TR" sz="2000" b="1" dirty="0" smtClean="0">
              <a:solidFill>
                <a:srgbClr val="FFFF66"/>
              </a:solidFill>
            </a:endParaRPr>
          </a:p>
          <a:p>
            <a:pPr eaLnBrk="1" hangingPunct="1"/>
            <a:r>
              <a:rPr lang="tr-TR" sz="2000" b="1" dirty="0" smtClean="0"/>
              <a:t>Çocukları “düşünürken konuşmalarına” teşvik edin.</a:t>
            </a:r>
          </a:p>
          <a:p>
            <a:pPr eaLnBrk="1" hangingPunct="1"/>
            <a:endParaRPr lang="tr-TR" sz="2000" b="1" dirty="0" smtClean="0"/>
          </a:p>
          <a:p>
            <a:pPr eaLnBrk="1" hangingPunct="1"/>
            <a:r>
              <a:rPr lang="tr-TR" sz="2000" b="1" dirty="0" smtClean="0">
                <a:solidFill>
                  <a:srgbClr val="FF0000"/>
                </a:solidFill>
              </a:rPr>
              <a:t>Anlam gelişimini desteklemek için düşüncelerinizi açık bir şekilde ifade edin.</a:t>
            </a:r>
          </a:p>
          <a:p>
            <a:pPr eaLnBrk="1" hangingPunct="1"/>
            <a:endParaRPr lang="tr-TR" sz="2000" b="1" dirty="0" smtClean="0">
              <a:solidFill>
                <a:srgbClr val="FFFF66"/>
              </a:solidFill>
            </a:endParaRPr>
          </a:p>
          <a:p>
            <a:pPr eaLnBrk="1" hangingPunct="1"/>
            <a:r>
              <a:rPr lang="tr-TR" sz="2000" b="1" dirty="0" smtClean="0"/>
              <a:t>Yeni bir kavramı tanıtırken bu kavramı eylemlerle ilişkili hale getirin.</a:t>
            </a:r>
          </a:p>
          <a:p>
            <a:pPr eaLnBrk="1" hangingPunct="1"/>
            <a:endParaRPr lang="tr-TR" sz="2000" b="1" dirty="0" smtClean="0"/>
          </a:p>
          <a:p>
            <a:pPr eaLnBrk="1" hangingPunct="1"/>
            <a:r>
              <a:rPr lang="tr-TR" sz="2000" b="1" dirty="0" smtClean="0">
                <a:solidFill>
                  <a:srgbClr val="FF0000"/>
                </a:solidFill>
              </a:rPr>
              <a:t>Çocuklara geri bildirimler verin. </a:t>
            </a:r>
          </a:p>
          <a:p>
            <a:pPr eaLnBrk="1" hangingPunct="1"/>
            <a:endParaRPr lang="tr-TR" sz="2000" b="1" dirty="0" smtClean="0">
              <a:solidFill>
                <a:srgbClr val="FFFF66"/>
              </a:solidFill>
            </a:endParaRPr>
          </a:p>
          <a:p>
            <a:pPr eaLnBrk="1" hangingPunct="1"/>
            <a:r>
              <a:rPr lang="tr-TR" sz="2000" b="1" dirty="0" smtClean="0"/>
              <a:t>Çeşitli ortamlarda yazılı dilin kullanımını teşvik edin.</a:t>
            </a:r>
          </a:p>
          <a:p>
            <a:pPr eaLnBrk="1" hangingPunct="1"/>
            <a:endParaRPr lang="tr-TR" sz="2000" b="1" dirty="0" smtClean="0"/>
          </a:p>
        </p:txBody>
      </p:sp>
      <p:sp>
        <p:nvSpPr>
          <p:cNvPr id="36866" name="5 Slayt Numarası Yer Tutucusu"/>
          <p:cNvSpPr>
            <a:spLocks noGrp="1"/>
          </p:cNvSpPr>
          <p:nvPr>
            <p:ph type="sldNum" sz="quarter" idx="15"/>
          </p:nvPr>
        </p:nvSpPr>
        <p:spPr>
          <a:noFill/>
        </p:spPr>
        <p:txBody>
          <a:bodyPr/>
          <a:lstStyle/>
          <a:p>
            <a:pPr lvl="1"/>
            <a:fld id="{52A4A52F-7ACC-4464-A582-F0C4BA8705CC}" type="slidenum">
              <a:rPr lang="tr-TR" smtClean="0"/>
              <a:pPr lvl="1"/>
              <a:t>11</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normAutofit fontScale="90000"/>
          </a:bodyPr>
          <a:lstStyle/>
          <a:p>
            <a:pPr algn="ctr" eaLnBrk="1" hangingPunct="1">
              <a:defRPr/>
            </a:pPr>
            <a:r>
              <a:rPr lang="tr-TR" sz="4000" smtClean="0"/>
              <a:t>BİLGİYİ İŞLEME KURAMINA GÖRE DİL</a:t>
            </a:r>
          </a:p>
        </p:txBody>
      </p:sp>
      <p:sp>
        <p:nvSpPr>
          <p:cNvPr id="37892" name="Rectangle 3"/>
          <p:cNvSpPr>
            <a:spLocks noGrp="1" noChangeArrowheads="1"/>
          </p:cNvSpPr>
          <p:nvPr>
            <p:ph sz="quarter" idx="1"/>
          </p:nvPr>
        </p:nvSpPr>
        <p:spPr/>
        <p:txBody>
          <a:bodyPr/>
          <a:lstStyle/>
          <a:p>
            <a:pPr eaLnBrk="1" hangingPunct="1"/>
            <a:r>
              <a:rPr lang="tr-TR" sz="2400" b="1" smtClean="0"/>
              <a:t>Bilişsel psikologların aksine bilişsel gelişimin evreler halinde ilerlemeyeceğini iddia ederler.</a:t>
            </a:r>
          </a:p>
          <a:p>
            <a:pPr eaLnBrk="1" hangingPunct="1"/>
            <a:endParaRPr lang="tr-TR" sz="2400" b="1" smtClean="0"/>
          </a:p>
          <a:p>
            <a:pPr eaLnBrk="1" hangingPunct="1"/>
            <a:r>
              <a:rPr lang="tr-TR" sz="2400" b="1" smtClean="0"/>
              <a:t>Bilgiyi İşleme Kuramı, insanların bilişsel gelişim sürecini bilgisayarların bilgiyi alması, depolaması ve sunmasına benzetir. </a:t>
            </a:r>
          </a:p>
          <a:p>
            <a:pPr eaLnBrk="1" hangingPunct="1"/>
            <a:endParaRPr lang="tr-TR" sz="2400" b="1" smtClean="0"/>
          </a:p>
          <a:p>
            <a:pPr eaLnBrk="1" hangingPunct="1"/>
            <a:r>
              <a:rPr lang="tr-TR" sz="2400" b="1" smtClean="0"/>
              <a:t>Bu kuram, </a:t>
            </a:r>
            <a:r>
              <a:rPr lang="tr-TR" sz="2400" b="1" smtClean="0">
                <a:solidFill>
                  <a:srgbClr val="CC0066"/>
                </a:solidFill>
              </a:rPr>
              <a:t>dilin nasıl öğrenildiği</a:t>
            </a:r>
            <a:r>
              <a:rPr lang="tr-TR" sz="2400" b="1" smtClean="0"/>
              <a:t> konusuna odaklanır.</a:t>
            </a:r>
          </a:p>
        </p:txBody>
      </p:sp>
      <p:sp>
        <p:nvSpPr>
          <p:cNvPr id="37890" name="5 Slayt Numarası Yer Tutucusu"/>
          <p:cNvSpPr>
            <a:spLocks noGrp="1"/>
          </p:cNvSpPr>
          <p:nvPr>
            <p:ph type="sldNum" sz="quarter" idx="15"/>
          </p:nvPr>
        </p:nvSpPr>
        <p:spPr>
          <a:noFill/>
        </p:spPr>
        <p:txBody>
          <a:bodyPr/>
          <a:lstStyle/>
          <a:p>
            <a:pPr lvl="1"/>
            <a:fld id="{5200D389-5AD2-47DE-8B27-D3D9A76CFA6D}" type="slidenum">
              <a:rPr lang="tr-TR" smtClean="0"/>
              <a:pPr lvl="1"/>
              <a:t>12</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sz="quarter" idx="1"/>
          </p:nvPr>
        </p:nvSpPr>
        <p:spPr>
          <a:xfrm>
            <a:off x="682625" y="404813"/>
            <a:ext cx="7772400" cy="5691187"/>
          </a:xfrm>
        </p:spPr>
        <p:txBody>
          <a:bodyPr/>
          <a:lstStyle/>
          <a:p>
            <a:pPr eaLnBrk="1" hangingPunct="1">
              <a:lnSpc>
                <a:spcPct val="80000"/>
              </a:lnSpc>
            </a:pPr>
            <a:endParaRPr lang="tr-TR" sz="2400" b="1" smtClean="0"/>
          </a:p>
          <a:p>
            <a:pPr eaLnBrk="1" hangingPunct="1">
              <a:lnSpc>
                <a:spcPct val="80000"/>
              </a:lnSpc>
            </a:pPr>
            <a:r>
              <a:rPr lang="tr-TR" sz="2400" b="1" smtClean="0"/>
              <a:t>Çocuklar, Bilgiyi İşleme Kuramına göre, sembollerle nesneler arasında ve bu sembollerin yarattığı düşünceler arasında bağ kurabilme potansiyeliyle doğarlar.</a:t>
            </a:r>
          </a:p>
          <a:p>
            <a:pPr eaLnBrk="1" hangingPunct="1">
              <a:lnSpc>
                <a:spcPct val="80000"/>
              </a:lnSpc>
            </a:pPr>
            <a:endParaRPr lang="tr-TR" sz="2400" b="1" smtClean="0"/>
          </a:p>
          <a:p>
            <a:pPr eaLnBrk="1" hangingPunct="1">
              <a:lnSpc>
                <a:spcPct val="80000"/>
              </a:lnSpc>
              <a:buFont typeface="Wingdings" pitchFamily="2" charset="2"/>
              <a:buNone/>
            </a:pPr>
            <a:endParaRPr lang="tr-TR" sz="2400" b="1" smtClean="0"/>
          </a:p>
          <a:p>
            <a:pPr eaLnBrk="1" hangingPunct="1">
              <a:lnSpc>
                <a:spcPct val="80000"/>
              </a:lnSpc>
              <a:buFont typeface="Wingdings" pitchFamily="2" charset="2"/>
              <a:buNone/>
            </a:pPr>
            <a:endParaRPr lang="tr-TR" sz="2400" b="1" smtClean="0"/>
          </a:p>
          <a:p>
            <a:pPr eaLnBrk="1" hangingPunct="1">
              <a:lnSpc>
                <a:spcPct val="80000"/>
              </a:lnSpc>
            </a:pPr>
            <a:r>
              <a:rPr lang="tr-TR" sz="2400" b="1" smtClean="0"/>
              <a:t>Çocuklar dil örneklerinde çok sık olarak gözlenen ve aynı amaçlar için kullanılan dil biçimlerini erken edinirler. Örneğin; çocuğun erken dil örnekleri “rica yapıları” ile doluysa bu işlevi sağlayan dil yapıları erken ortaya çıkar.</a:t>
            </a:r>
          </a:p>
          <a:p>
            <a:pPr eaLnBrk="1" hangingPunct="1">
              <a:lnSpc>
                <a:spcPct val="80000"/>
              </a:lnSpc>
            </a:pPr>
            <a:endParaRPr lang="tr-TR" sz="2400" b="1" smtClean="0"/>
          </a:p>
          <a:p>
            <a:pPr eaLnBrk="1" hangingPunct="1">
              <a:lnSpc>
                <a:spcPct val="80000"/>
              </a:lnSpc>
            </a:pPr>
            <a:endParaRPr lang="tr-TR" sz="2400" b="1" smtClean="0"/>
          </a:p>
        </p:txBody>
      </p:sp>
      <p:sp>
        <p:nvSpPr>
          <p:cNvPr id="38914" name="5 Slayt Numarası Yer Tutucusu"/>
          <p:cNvSpPr>
            <a:spLocks noGrp="1"/>
          </p:cNvSpPr>
          <p:nvPr>
            <p:ph type="sldNum" sz="quarter" idx="15"/>
          </p:nvPr>
        </p:nvSpPr>
        <p:spPr>
          <a:noFill/>
        </p:spPr>
        <p:txBody>
          <a:bodyPr/>
          <a:lstStyle/>
          <a:p>
            <a:pPr lvl="1"/>
            <a:fld id="{EB9FBE9D-5E1D-4919-9175-242D11EDA7EF}" type="slidenum">
              <a:rPr lang="tr-TR" smtClean="0"/>
              <a:pPr lvl="1"/>
              <a:t>13</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sz="quarter" idx="1"/>
          </p:nvPr>
        </p:nvSpPr>
        <p:spPr>
          <a:xfrm>
            <a:off x="682625" y="1052513"/>
            <a:ext cx="7772400" cy="5043487"/>
          </a:xfrm>
        </p:spPr>
        <p:txBody>
          <a:bodyPr/>
          <a:lstStyle/>
          <a:p>
            <a:pPr eaLnBrk="1" hangingPunct="1">
              <a:buFont typeface="Wingdings" pitchFamily="2" charset="2"/>
              <a:buNone/>
            </a:pPr>
            <a:r>
              <a:rPr lang="tr-TR" b="1" smtClean="0">
                <a:solidFill>
                  <a:srgbClr val="CC0066"/>
                </a:solidFill>
              </a:rPr>
              <a:t>Bu kuramda belleklerin rolü vurgulanmaktadır.</a:t>
            </a:r>
          </a:p>
          <a:p>
            <a:pPr eaLnBrk="1" hangingPunct="1"/>
            <a:endParaRPr lang="tr-TR" b="1" smtClean="0">
              <a:solidFill>
                <a:srgbClr val="CC0066"/>
              </a:solidFill>
            </a:endParaRPr>
          </a:p>
          <a:p>
            <a:pPr eaLnBrk="1" hangingPunct="1">
              <a:buFont typeface="Wingdings" pitchFamily="2" charset="2"/>
              <a:buNone/>
            </a:pPr>
            <a:endParaRPr lang="tr-TR" b="1" smtClean="0">
              <a:solidFill>
                <a:srgbClr val="CC0066"/>
              </a:solidFill>
            </a:endParaRPr>
          </a:p>
        </p:txBody>
      </p:sp>
      <p:sp>
        <p:nvSpPr>
          <p:cNvPr id="39938" name="5 Slayt Numarası Yer Tutucusu"/>
          <p:cNvSpPr>
            <a:spLocks noGrp="1"/>
          </p:cNvSpPr>
          <p:nvPr>
            <p:ph type="sldNum" sz="quarter" idx="15"/>
          </p:nvPr>
        </p:nvSpPr>
        <p:spPr>
          <a:noFill/>
        </p:spPr>
        <p:txBody>
          <a:bodyPr/>
          <a:lstStyle/>
          <a:p>
            <a:pPr lvl="1"/>
            <a:fld id="{48E165B8-9F19-4988-ACCD-6D9328F40789}" type="slidenum">
              <a:rPr lang="tr-TR" smtClean="0"/>
              <a:pPr lvl="1"/>
              <a:t>14</a:t>
            </a:fld>
            <a:endParaRPr lang="tr-TR" smtClean="0">
              <a:latin typeface="Times New Roman" pitchFamily="18" charset="0"/>
            </a:endParaRPr>
          </a:p>
        </p:txBody>
      </p:sp>
      <p:sp>
        <p:nvSpPr>
          <p:cNvPr id="39940" name="Rectangle 4"/>
          <p:cNvSpPr>
            <a:spLocks noChangeArrowheads="1"/>
          </p:cNvSpPr>
          <p:nvPr/>
        </p:nvSpPr>
        <p:spPr bwMode="auto">
          <a:xfrm>
            <a:off x="971550" y="2205038"/>
            <a:ext cx="936625" cy="863600"/>
          </a:xfrm>
          <a:prstGeom prst="rect">
            <a:avLst/>
          </a:prstGeom>
          <a:solidFill>
            <a:srgbClr val="00CCFF"/>
          </a:solidFill>
          <a:ln w="9525">
            <a:solidFill>
              <a:schemeClr val="tx1"/>
            </a:solidFill>
            <a:miter lim="800000"/>
            <a:headEnd/>
            <a:tailEnd/>
          </a:ln>
        </p:spPr>
        <p:txBody>
          <a:bodyPr wrap="none" anchor="ctr"/>
          <a:lstStyle/>
          <a:p>
            <a:pPr algn="ctr"/>
            <a:r>
              <a:rPr lang="tr-TR" b="1"/>
              <a:t>Bilgi</a:t>
            </a:r>
          </a:p>
        </p:txBody>
      </p:sp>
      <p:sp>
        <p:nvSpPr>
          <p:cNvPr id="39941" name="Rectangle 5"/>
          <p:cNvSpPr>
            <a:spLocks noChangeArrowheads="1"/>
          </p:cNvSpPr>
          <p:nvPr/>
        </p:nvSpPr>
        <p:spPr bwMode="auto">
          <a:xfrm>
            <a:off x="3563938" y="3213100"/>
            <a:ext cx="1150937" cy="936625"/>
          </a:xfrm>
          <a:prstGeom prst="rect">
            <a:avLst/>
          </a:prstGeom>
          <a:solidFill>
            <a:srgbClr val="00CCFF"/>
          </a:solidFill>
          <a:ln w="9525">
            <a:solidFill>
              <a:schemeClr val="tx1"/>
            </a:solidFill>
            <a:miter lim="800000"/>
            <a:headEnd/>
            <a:tailEnd/>
          </a:ln>
        </p:spPr>
        <p:txBody>
          <a:bodyPr wrap="none" anchor="ctr"/>
          <a:lstStyle/>
          <a:p>
            <a:pPr algn="ctr"/>
            <a:r>
              <a:rPr lang="tr-TR" b="1"/>
              <a:t>Kısa Süreli</a:t>
            </a:r>
          </a:p>
          <a:p>
            <a:pPr algn="ctr"/>
            <a:r>
              <a:rPr lang="tr-TR" b="1"/>
              <a:t>Bellek</a:t>
            </a:r>
          </a:p>
        </p:txBody>
      </p:sp>
      <p:sp>
        <p:nvSpPr>
          <p:cNvPr id="39942" name="Rectangle 6"/>
          <p:cNvSpPr>
            <a:spLocks noChangeArrowheads="1"/>
          </p:cNvSpPr>
          <p:nvPr/>
        </p:nvSpPr>
        <p:spPr bwMode="auto">
          <a:xfrm>
            <a:off x="6516688" y="2636838"/>
            <a:ext cx="1296987" cy="935037"/>
          </a:xfrm>
          <a:prstGeom prst="rect">
            <a:avLst/>
          </a:prstGeom>
          <a:solidFill>
            <a:srgbClr val="00CCFF"/>
          </a:solidFill>
          <a:ln w="9525">
            <a:solidFill>
              <a:schemeClr val="tx1"/>
            </a:solidFill>
            <a:miter lim="800000"/>
            <a:headEnd/>
            <a:tailEnd/>
          </a:ln>
        </p:spPr>
        <p:txBody>
          <a:bodyPr wrap="none" anchor="ctr"/>
          <a:lstStyle/>
          <a:p>
            <a:pPr algn="ctr"/>
            <a:r>
              <a:rPr lang="tr-TR" b="1"/>
              <a:t>Uzun Süreli </a:t>
            </a:r>
          </a:p>
          <a:p>
            <a:pPr algn="ctr"/>
            <a:r>
              <a:rPr lang="tr-TR" b="1"/>
              <a:t>Bellek</a:t>
            </a:r>
          </a:p>
        </p:txBody>
      </p:sp>
      <p:sp>
        <p:nvSpPr>
          <p:cNvPr id="39943" name="Line 7"/>
          <p:cNvSpPr>
            <a:spLocks noChangeShapeType="1"/>
          </p:cNvSpPr>
          <p:nvPr/>
        </p:nvSpPr>
        <p:spPr bwMode="auto">
          <a:xfrm>
            <a:off x="1979613" y="2852738"/>
            <a:ext cx="1512887" cy="576262"/>
          </a:xfrm>
          <a:prstGeom prst="line">
            <a:avLst/>
          </a:prstGeom>
          <a:noFill/>
          <a:ln w="9525">
            <a:solidFill>
              <a:schemeClr val="tx1"/>
            </a:solidFill>
            <a:round/>
            <a:headEnd/>
            <a:tailEnd type="triangle" w="med" len="med"/>
          </a:ln>
        </p:spPr>
        <p:txBody>
          <a:bodyPr/>
          <a:lstStyle/>
          <a:p>
            <a:endParaRPr lang="tr-TR"/>
          </a:p>
        </p:txBody>
      </p:sp>
      <p:sp>
        <p:nvSpPr>
          <p:cNvPr id="39944" name="Line 8"/>
          <p:cNvSpPr>
            <a:spLocks noChangeShapeType="1"/>
          </p:cNvSpPr>
          <p:nvPr/>
        </p:nvSpPr>
        <p:spPr bwMode="auto">
          <a:xfrm flipV="1">
            <a:off x="4932363" y="3213100"/>
            <a:ext cx="1441450" cy="433388"/>
          </a:xfrm>
          <a:prstGeom prst="line">
            <a:avLst/>
          </a:prstGeom>
          <a:noFill/>
          <a:ln w="9525">
            <a:solidFill>
              <a:schemeClr val="tx1"/>
            </a:solidFill>
            <a:round/>
            <a:headEnd/>
            <a:tailEnd type="triangle" w="med" len="med"/>
          </a:ln>
        </p:spPr>
        <p:txBody>
          <a:bodyPr/>
          <a:lstStyle/>
          <a:p>
            <a:endParaRPr lang="tr-TR"/>
          </a:p>
        </p:txBody>
      </p:sp>
      <p:sp>
        <p:nvSpPr>
          <p:cNvPr id="39945" name="Text Box 9"/>
          <p:cNvSpPr txBox="1">
            <a:spLocks noChangeArrowheads="1"/>
          </p:cNvSpPr>
          <p:nvPr/>
        </p:nvSpPr>
        <p:spPr bwMode="auto">
          <a:xfrm>
            <a:off x="5003800" y="3644900"/>
            <a:ext cx="1296988" cy="366713"/>
          </a:xfrm>
          <a:prstGeom prst="rect">
            <a:avLst/>
          </a:prstGeom>
          <a:noFill/>
          <a:ln w="9525">
            <a:noFill/>
            <a:miter lim="800000"/>
            <a:headEnd/>
            <a:tailEnd/>
          </a:ln>
        </p:spPr>
        <p:txBody>
          <a:bodyPr>
            <a:spAutoFit/>
          </a:bodyPr>
          <a:lstStyle/>
          <a:p>
            <a:pPr algn="ctr">
              <a:spcBef>
                <a:spcPct val="50000"/>
              </a:spcBef>
            </a:pPr>
            <a:r>
              <a:rPr lang="tr-TR"/>
              <a:t>tekrar</a:t>
            </a:r>
          </a:p>
        </p:txBody>
      </p:sp>
      <p:sp>
        <p:nvSpPr>
          <p:cNvPr id="39946" name="Text Box 10"/>
          <p:cNvSpPr txBox="1">
            <a:spLocks noChangeArrowheads="1"/>
          </p:cNvSpPr>
          <p:nvPr/>
        </p:nvSpPr>
        <p:spPr bwMode="auto">
          <a:xfrm>
            <a:off x="4932363" y="2852738"/>
            <a:ext cx="1079500" cy="366712"/>
          </a:xfrm>
          <a:prstGeom prst="rect">
            <a:avLst/>
          </a:prstGeom>
          <a:noFill/>
          <a:ln w="9525">
            <a:noFill/>
            <a:miter lim="800000"/>
            <a:headEnd/>
            <a:tailEnd/>
          </a:ln>
        </p:spPr>
        <p:txBody>
          <a:bodyPr>
            <a:spAutoFit/>
          </a:bodyPr>
          <a:lstStyle/>
          <a:p>
            <a:pPr>
              <a:spcBef>
                <a:spcPct val="50000"/>
              </a:spcBef>
            </a:pPr>
            <a:r>
              <a:rPr lang="tr-TR"/>
              <a:t>    tekrar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5 Slayt Numarası Yer Tutucusu"/>
          <p:cNvSpPr>
            <a:spLocks noGrp="1"/>
          </p:cNvSpPr>
          <p:nvPr>
            <p:ph type="sldNum" sz="quarter" idx="15"/>
          </p:nvPr>
        </p:nvSpPr>
        <p:spPr>
          <a:noFill/>
        </p:spPr>
        <p:txBody>
          <a:bodyPr/>
          <a:lstStyle/>
          <a:p>
            <a:pPr lvl="1"/>
            <a:fld id="{EB817778-B33E-4279-A21A-0E875B01A0C7}" type="slidenum">
              <a:rPr lang="tr-TR" smtClean="0"/>
              <a:pPr lvl="1"/>
              <a:t>15</a:t>
            </a:fld>
            <a:endParaRPr lang="tr-TR" smtClean="0">
              <a:latin typeface="Times New Roman" pitchFamily="18" charset="0"/>
            </a:endParaRPr>
          </a:p>
        </p:txBody>
      </p:sp>
      <p:sp>
        <p:nvSpPr>
          <p:cNvPr id="40963" name="Rectangle 3"/>
          <p:cNvSpPr>
            <a:spLocks noChangeArrowheads="1"/>
          </p:cNvSpPr>
          <p:nvPr/>
        </p:nvSpPr>
        <p:spPr bwMode="auto">
          <a:xfrm>
            <a:off x="3203575" y="2349500"/>
            <a:ext cx="2305050" cy="1295400"/>
          </a:xfrm>
          <a:prstGeom prst="rect">
            <a:avLst/>
          </a:prstGeom>
          <a:solidFill>
            <a:srgbClr val="00CCFF"/>
          </a:solidFill>
          <a:ln w="9525">
            <a:solidFill>
              <a:schemeClr val="tx1"/>
            </a:solidFill>
            <a:miter lim="800000"/>
            <a:headEnd/>
            <a:tailEnd/>
          </a:ln>
        </p:spPr>
        <p:txBody>
          <a:bodyPr wrap="none" anchor="ctr"/>
          <a:lstStyle/>
          <a:p>
            <a:pPr algn="ctr"/>
            <a:r>
              <a:rPr lang="tr-TR" b="1"/>
              <a:t>Uzun Süreli Bellek</a:t>
            </a:r>
          </a:p>
        </p:txBody>
      </p:sp>
      <p:sp>
        <p:nvSpPr>
          <p:cNvPr id="40964" name="Line 4"/>
          <p:cNvSpPr>
            <a:spLocks noChangeShapeType="1"/>
          </p:cNvSpPr>
          <p:nvPr/>
        </p:nvSpPr>
        <p:spPr bwMode="auto">
          <a:xfrm>
            <a:off x="4211638" y="836613"/>
            <a:ext cx="73025" cy="935037"/>
          </a:xfrm>
          <a:prstGeom prst="line">
            <a:avLst/>
          </a:prstGeom>
          <a:noFill/>
          <a:ln w="9525">
            <a:solidFill>
              <a:schemeClr val="tx1"/>
            </a:solidFill>
            <a:round/>
            <a:headEnd/>
            <a:tailEnd type="triangle" w="med" len="med"/>
          </a:ln>
        </p:spPr>
        <p:txBody>
          <a:bodyPr/>
          <a:lstStyle/>
          <a:p>
            <a:endParaRPr lang="tr-TR"/>
          </a:p>
        </p:txBody>
      </p:sp>
      <p:sp>
        <p:nvSpPr>
          <p:cNvPr id="40965" name="Line 5"/>
          <p:cNvSpPr>
            <a:spLocks noChangeShapeType="1"/>
          </p:cNvSpPr>
          <p:nvPr/>
        </p:nvSpPr>
        <p:spPr bwMode="auto">
          <a:xfrm>
            <a:off x="755650" y="2924175"/>
            <a:ext cx="2016125" cy="0"/>
          </a:xfrm>
          <a:prstGeom prst="line">
            <a:avLst/>
          </a:prstGeom>
          <a:noFill/>
          <a:ln w="9525">
            <a:solidFill>
              <a:schemeClr val="tx1"/>
            </a:solidFill>
            <a:round/>
            <a:headEnd/>
            <a:tailEnd type="triangle" w="med" len="med"/>
          </a:ln>
        </p:spPr>
        <p:txBody>
          <a:bodyPr/>
          <a:lstStyle/>
          <a:p>
            <a:endParaRPr lang="tr-TR"/>
          </a:p>
        </p:txBody>
      </p:sp>
      <p:sp>
        <p:nvSpPr>
          <p:cNvPr id="40966" name="Line 6"/>
          <p:cNvSpPr>
            <a:spLocks noChangeShapeType="1"/>
          </p:cNvSpPr>
          <p:nvPr/>
        </p:nvSpPr>
        <p:spPr bwMode="auto">
          <a:xfrm flipV="1">
            <a:off x="4211638" y="3860800"/>
            <a:ext cx="142875" cy="1223963"/>
          </a:xfrm>
          <a:prstGeom prst="line">
            <a:avLst/>
          </a:prstGeom>
          <a:noFill/>
          <a:ln w="9525">
            <a:solidFill>
              <a:schemeClr val="tx1"/>
            </a:solidFill>
            <a:round/>
            <a:headEnd/>
            <a:tailEnd type="triangle" w="med" len="med"/>
          </a:ln>
        </p:spPr>
        <p:txBody>
          <a:bodyPr/>
          <a:lstStyle/>
          <a:p>
            <a:endParaRPr lang="tr-TR"/>
          </a:p>
        </p:txBody>
      </p:sp>
      <p:sp>
        <p:nvSpPr>
          <p:cNvPr id="40967" name="Line 7"/>
          <p:cNvSpPr>
            <a:spLocks noChangeShapeType="1"/>
          </p:cNvSpPr>
          <p:nvPr/>
        </p:nvSpPr>
        <p:spPr bwMode="auto">
          <a:xfrm flipH="1" flipV="1">
            <a:off x="5651500" y="2997200"/>
            <a:ext cx="2376488" cy="144463"/>
          </a:xfrm>
          <a:prstGeom prst="line">
            <a:avLst/>
          </a:prstGeom>
          <a:noFill/>
          <a:ln w="9525">
            <a:solidFill>
              <a:schemeClr val="tx1"/>
            </a:solidFill>
            <a:round/>
            <a:headEnd/>
            <a:tailEnd type="triangle" w="med" len="med"/>
          </a:ln>
        </p:spPr>
        <p:txBody>
          <a:bodyPr/>
          <a:lstStyle/>
          <a:p>
            <a:endParaRPr lang="tr-TR"/>
          </a:p>
        </p:txBody>
      </p:sp>
      <p:sp>
        <p:nvSpPr>
          <p:cNvPr id="40968" name="Text Box 8"/>
          <p:cNvSpPr txBox="1">
            <a:spLocks noChangeArrowheads="1"/>
          </p:cNvSpPr>
          <p:nvPr/>
        </p:nvSpPr>
        <p:spPr bwMode="auto">
          <a:xfrm>
            <a:off x="395288" y="2205038"/>
            <a:ext cx="2232025" cy="366712"/>
          </a:xfrm>
          <a:prstGeom prst="rect">
            <a:avLst/>
          </a:prstGeom>
          <a:noFill/>
          <a:ln w="9525">
            <a:noFill/>
            <a:miter lim="800000"/>
            <a:headEnd/>
            <a:tailEnd/>
          </a:ln>
        </p:spPr>
        <p:txBody>
          <a:bodyPr>
            <a:spAutoFit/>
          </a:bodyPr>
          <a:lstStyle/>
          <a:p>
            <a:pPr>
              <a:spcBef>
                <a:spcPct val="50000"/>
              </a:spcBef>
            </a:pPr>
            <a:r>
              <a:rPr lang="tr-TR"/>
              <a:t>Bilgi kodlanıyor.</a:t>
            </a:r>
          </a:p>
        </p:txBody>
      </p:sp>
      <p:sp>
        <p:nvSpPr>
          <p:cNvPr id="40969" name="Text Box 10"/>
          <p:cNvSpPr txBox="1">
            <a:spLocks noChangeArrowheads="1"/>
          </p:cNvSpPr>
          <p:nvPr/>
        </p:nvSpPr>
        <p:spPr bwMode="auto">
          <a:xfrm>
            <a:off x="4356100" y="1052513"/>
            <a:ext cx="1800225" cy="366712"/>
          </a:xfrm>
          <a:prstGeom prst="rect">
            <a:avLst/>
          </a:prstGeom>
          <a:noFill/>
          <a:ln w="9525">
            <a:noFill/>
            <a:miter lim="800000"/>
            <a:headEnd/>
            <a:tailEnd/>
          </a:ln>
        </p:spPr>
        <p:txBody>
          <a:bodyPr>
            <a:spAutoFit/>
          </a:bodyPr>
          <a:lstStyle/>
          <a:p>
            <a:pPr>
              <a:spcBef>
                <a:spcPct val="50000"/>
              </a:spcBef>
            </a:pPr>
            <a:r>
              <a:rPr lang="tr-TR"/>
              <a:t>Bilgi kodlanıyor.</a:t>
            </a:r>
          </a:p>
        </p:txBody>
      </p:sp>
      <p:sp>
        <p:nvSpPr>
          <p:cNvPr id="40970" name="Text Box 11"/>
          <p:cNvSpPr txBox="1">
            <a:spLocks noChangeArrowheads="1"/>
          </p:cNvSpPr>
          <p:nvPr/>
        </p:nvSpPr>
        <p:spPr bwMode="auto">
          <a:xfrm>
            <a:off x="1403350" y="4365625"/>
            <a:ext cx="2592388" cy="366713"/>
          </a:xfrm>
          <a:prstGeom prst="rect">
            <a:avLst/>
          </a:prstGeom>
          <a:noFill/>
          <a:ln w="9525">
            <a:noFill/>
            <a:miter lim="800000"/>
            <a:headEnd/>
            <a:tailEnd/>
          </a:ln>
        </p:spPr>
        <p:txBody>
          <a:bodyPr>
            <a:spAutoFit/>
          </a:bodyPr>
          <a:lstStyle/>
          <a:p>
            <a:pPr>
              <a:spcBef>
                <a:spcPct val="50000"/>
              </a:spcBef>
            </a:pPr>
            <a:r>
              <a:rPr lang="tr-TR"/>
              <a:t>      Bilgi kodlanıyor</a:t>
            </a:r>
          </a:p>
        </p:txBody>
      </p:sp>
      <p:sp>
        <p:nvSpPr>
          <p:cNvPr id="40971" name="Text Box 12"/>
          <p:cNvSpPr txBox="1">
            <a:spLocks noChangeArrowheads="1"/>
          </p:cNvSpPr>
          <p:nvPr/>
        </p:nvSpPr>
        <p:spPr bwMode="auto">
          <a:xfrm>
            <a:off x="5795963" y="3284538"/>
            <a:ext cx="1944687" cy="366712"/>
          </a:xfrm>
          <a:prstGeom prst="rect">
            <a:avLst/>
          </a:prstGeom>
          <a:noFill/>
          <a:ln w="9525">
            <a:noFill/>
            <a:miter lim="800000"/>
            <a:headEnd/>
            <a:tailEnd/>
          </a:ln>
        </p:spPr>
        <p:txBody>
          <a:bodyPr>
            <a:spAutoFit/>
          </a:bodyPr>
          <a:lstStyle/>
          <a:p>
            <a:pPr>
              <a:spcBef>
                <a:spcPct val="50000"/>
              </a:spcBef>
            </a:pPr>
            <a:r>
              <a:rPr lang="tr-TR"/>
              <a:t>Bilgi kodlanıyor.</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5 Slayt Numarası Yer Tutucusu"/>
          <p:cNvSpPr>
            <a:spLocks noGrp="1"/>
          </p:cNvSpPr>
          <p:nvPr>
            <p:ph type="sldNum" sz="quarter" idx="15"/>
          </p:nvPr>
        </p:nvSpPr>
        <p:spPr>
          <a:noFill/>
        </p:spPr>
        <p:txBody>
          <a:bodyPr/>
          <a:lstStyle/>
          <a:p>
            <a:pPr lvl="1"/>
            <a:fld id="{74C77C80-62BA-4B52-AF4E-F6BD7223759C}" type="slidenum">
              <a:rPr lang="tr-TR" smtClean="0"/>
              <a:pPr lvl="1"/>
              <a:t>16</a:t>
            </a:fld>
            <a:endParaRPr lang="tr-TR" smtClean="0">
              <a:latin typeface="Times New Roman" pitchFamily="18" charset="0"/>
            </a:endParaRPr>
          </a:p>
        </p:txBody>
      </p:sp>
      <p:sp>
        <p:nvSpPr>
          <p:cNvPr id="41987" name="Rectangle 4"/>
          <p:cNvSpPr>
            <a:spLocks noChangeArrowheads="1"/>
          </p:cNvSpPr>
          <p:nvPr/>
        </p:nvSpPr>
        <p:spPr bwMode="auto">
          <a:xfrm>
            <a:off x="3492500" y="2420938"/>
            <a:ext cx="2232025" cy="1223962"/>
          </a:xfrm>
          <a:prstGeom prst="rect">
            <a:avLst/>
          </a:prstGeom>
          <a:solidFill>
            <a:srgbClr val="00CCFF"/>
          </a:solidFill>
          <a:ln w="9525">
            <a:solidFill>
              <a:schemeClr val="tx1"/>
            </a:solidFill>
            <a:miter lim="800000"/>
            <a:headEnd/>
            <a:tailEnd/>
          </a:ln>
        </p:spPr>
        <p:txBody>
          <a:bodyPr wrap="none" anchor="ctr"/>
          <a:lstStyle/>
          <a:p>
            <a:pPr algn="ctr"/>
            <a:r>
              <a:rPr lang="tr-TR" b="1"/>
              <a:t>Kısa Süreli Bellek</a:t>
            </a:r>
          </a:p>
        </p:txBody>
      </p:sp>
      <p:sp>
        <p:nvSpPr>
          <p:cNvPr id="41988" name="Line 5"/>
          <p:cNvSpPr>
            <a:spLocks noChangeShapeType="1"/>
          </p:cNvSpPr>
          <p:nvPr/>
        </p:nvSpPr>
        <p:spPr bwMode="auto">
          <a:xfrm>
            <a:off x="755650" y="2708275"/>
            <a:ext cx="2376488" cy="144463"/>
          </a:xfrm>
          <a:prstGeom prst="line">
            <a:avLst/>
          </a:prstGeom>
          <a:noFill/>
          <a:ln w="9525">
            <a:solidFill>
              <a:schemeClr val="tx1"/>
            </a:solidFill>
            <a:round/>
            <a:headEnd/>
            <a:tailEnd type="triangle" w="med" len="med"/>
          </a:ln>
        </p:spPr>
        <p:txBody>
          <a:bodyPr/>
          <a:lstStyle/>
          <a:p>
            <a:endParaRPr lang="tr-TR"/>
          </a:p>
        </p:txBody>
      </p:sp>
      <p:sp>
        <p:nvSpPr>
          <p:cNvPr id="41989" name="Line 6"/>
          <p:cNvSpPr>
            <a:spLocks noChangeShapeType="1"/>
          </p:cNvSpPr>
          <p:nvPr/>
        </p:nvSpPr>
        <p:spPr bwMode="auto">
          <a:xfrm>
            <a:off x="4427538" y="692150"/>
            <a:ext cx="0" cy="1223963"/>
          </a:xfrm>
          <a:prstGeom prst="line">
            <a:avLst/>
          </a:prstGeom>
          <a:noFill/>
          <a:ln w="9525">
            <a:solidFill>
              <a:schemeClr val="tx1"/>
            </a:solidFill>
            <a:round/>
            <a:headEnd/>
            <a:tailEnd type="triangle" w="med" len="med"/>
          </a:ln>
        </p:spPr>
        <p:txBody>
          <a:bodyPr/>
          <a:lstStyle/>
          <a:p>
            <a:endParaRPr lang="tr-TR"/>
          </a:p>
        </p:txBody>
      </p:sp>
      <p:sp>
        <p:nvSpPr>
          <p:cNvPr id="41990" name="Line 7"/>
          <p:cNvSpPr>
            <a:spLocks noChangeShapeType="1"/>
          </p:cNvSpPr>
          <p:nvPr/>
        </p:nvSpPr>
        <p:spPr bwMode="auto">
          <a:xfrm flipV="1">
            <a:off x="4284663" y="4005263"/>
            <a:ext cx="144462" cy="1223962"/>
          </a:xfrm>
          <a:prstGeom prst="line">
            <a:avLst/>
          </a:prstGeom>
          <a:noFill/>
          <a:ln w="9525">
            <a:solidFill>
              <a:schemeClr val="tx1"/>
            </a:solidFill>
            <a:round/>
            <a:headEnd/>
            <a:tailEnd type="triangle" w="med" len="med"/>
          </a:ln>
        </p:spPr>
        <p:txBody>
          <a:bodyPr/>
          <a:lstStyle/>
          <a:p>
            <a:endParaRPr lang="tr-TR"/>
          </a:p>
        </p:txBody>
      </p:sp>
      <p:sp>
        <p:nvSpPr>
          <p:cNvPr id="41991" name="Line 8"/>
          <p:cNvSpPr>
            <a:spLocks noChangeShapeType="1"/>
          </p:cNvSpPr>
          <p:nvPr/>
        </p:nvSpPr>
        <p:spPr bwMode="auto">
          <a:xfrm flipH="1">
            <a:off x="5940425" y="3068638"/>
            <a:ext cx="2303463" cy="144462"/>
          </a:xfrm>
          <a:prstGeom prst="line">
            <a:avLst/>
          </a:prstGeom>
          <a:noFill/>
          <a:ln w="9525">
            <a:solidFill>
              <a:schemeClr val="tx1"/>
            </a:solidFill>
            <a:round/>
            <a:headEnd/>
            <a:tailEnd type="triangle" w="med" len="med"/>
          </a:ln>
        </p:spPr>
        <p:txBody>
          <a:bodyPr/>
          <a:lstStyle/>
          <a:p>
            <a:endParaRPr lang="tr-TR"/>
          </a:p>
        </p:txBody>
      </p:sp>
      <p:sp>
        <p:nvSpPr>
          <p:cNvPr id="41992" name="Text Box 9"/>
          <p:cNvSpPr txBox="1">
            <a:spLocks noChangeArrowheads="1"/>
          </p:cNvSpPr>
          <p:nvPr/>
        </p:nvSpPr>
        <p:spPr bwMode="auto">
          <a:xfrm>
            <a:off x="827088" y="3500438"/>
            <a:ext cx="2232025" cy="1006475"/>
          </a:xfrm>
          <a:prstGeom prst="rect">
            <a:avLst/>
          </a:prstGeom>
          <a:noFill/>
          <a:ln w="9525">
            <a:noFill/>
            <a:miter lim="800000"/>
            <a:headEnd/>
            <a:tailEnd/>
          </a:ln>
        </p:spPr>
        <p:txBody>
          <a:bodyPr>
            <a:spAutoFit/>
          </a:bodyPr>
          <a:lstStyle/>
          <a:p>
            <a:pPr>
              <a:spcBef>
                <a:spcPct val="50000"/>
              </a:spcBef>
            </a:pPr>
            <a:r>
              <a:rPr lang="tr-TR" sz="2000" b="1"/>
              <a:t>Bilgi gruplanarak bir araya getiriliyor.</a:t>
            </a:r>
          </a:p>
        </p:txBody>
      </p:sp>
      <p:sp>
        <p:nvSpPr>
          <p:cNvPr id="41993" name="Text Box 10"/>
          <p:cNvSpPr txBox="1">
            <a:spLocks noChangeArrowheads="1"/>
          </p:cNvSpPr>
          <p:nvPr/>
        </p:nvSpPr>
        <p:spPr bwMode="auto">
          <a:xfrm>
            <a:off x="4932363" y="4292600"/>
            <a:ext cx="3527425" cy="701675"/>
          </a:xfrm>
          <a:prstGeom prst="rect">
            <a:avLst/>
          </a:prstGeom>
          <a:noFill/>
          <a:ln w="9525">
            <a:noFill/>
            <a:miter lim="800000"/>
            <a:headEnd/>
            <a:tailEnd/>
          </a:ln>
        </p:spPr>
        <p:txBody>
          <a:bodyPr>
            <a:spAutoFit/>
          </a:bodyPr>
          <a:lstStyle/>
          <a:p>
            <a:pPr>
              <a:spcBef>
                <a:spcPct val="50000"/>
              </a:spcBef>
            </a:pPr>
            <a:r>
              <a:rPr lang="tr-TR" sz="2000" b="1"/>
              <a:t>Bilgi gruplanarak bir araya getiriliyor.</a:t>
            </a:r>
          </a:p>
        </p:txBody>
      </p:sp>
      <p:sp>
        <p:nvSpPr>
          <p:cNvPr id="41994" name="Text Box 11"/>
          <p:cNvSpPr txBox="1">
            <a:spLocks noChangeArrowheads="1"/>
          </p:cNvSpPr>
          <p:nvPr/>
        </p:nvSpPr>
        <p:spPr bwMode="auto">
          <a:xfrm>
            <a:off x="6262688" y="1484313"/>
            <a:ext cx="2881312" cy="701675"/>
          </a:xfrm>
          <a:prstGeom prst="rect">
            <a:avLst/>
          </a:prstGeom>
          <a:noFill/>
          <a:ln w="9525">
            <a:noFill/>
            <a:miter lim="800000"/>
            <a:headEnd/>
            <a:tailEnd/>
          </a:ln>
        </p:spPr>
        <p:txBody>
          <a:bodyPr>
            <a:spAutoFit/>
          </a:bodyPr>
          <a:lstStyle/>
          <a:p>
            <a:pPr>
              <a:spcBef>
                <a:spcPct val="50000"/>
              </a:spcBef>
            </a:pPr>
            <a:r>
              <a:rPr lang="tr-TR" sz="2000" b="1"/>
              <a:t>Bilgi gruplanarak bir araya getiriliyor.</a:t>
            </a:r>
          </a:p>
        </p:txBody>
      </p:sp>
      <p:sp>
        <p:nvSpPr>
          <p:cNvPr id="41995" name="Text Box 12"/>
          <p:cNvSpPr txBox="1">
            <a:spLocks noChangeArrowheads="1"/>
          </p:cNvSpPr>
          <p:nvPr/>
        </p:nvSpPr>
        <p:spPr bwMode="auto">
          <a:xfrm>
            <a:off x="395288" y="1557338"/>
            <a:ext cx="3600450" cy="701675"/>
          </a:xfrm>
          <a:prstGeom prst="rect">
            <a:avLst/>
          </a:prstGeom>
          <a:noFill/>
          <a:ln w="9525">
            <a:noFill/>
            <a:miter lim="800000"/>
            <a:headEnd/>
            <a:tailEnd/>
          </a:ln>
        </p:spPr>
        <p:txBody>
          <a:bodyPr>
            <a:spAutoFit/>
          </a:bodyPr>
          <a:lstStyle/>
          <a:p>
            <a:pPr>
              <a:spcBef>
                <a:spcPct val="50000"/>
              </a:spcBef>
            </a:pPr>
            <a:r>
              <a:rPr lang="tr-TR" sz="2000" b="1"/>
              <a:t>Bilgi gruplanarak bir araya getiriliyor.</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5 Slayt Numarası Yer Tutucusu"/>
          <p:cNvSpPr>
            <a:spLocks noGrp="1"/>
          </p:cNvSpPr>
          <p:nvPr>
            <p:ph type="sldNum" sz="quarter" idx="15"/>
          </p:nvPr>
        </p:nvSpPr>
        <p:spPr>
          <a:noFill/>
        </p:spPr>
        <p:txBody>
          <a:bodyPr/>
          <a:lstStyle/>
          <a:p>
            <a:pPr lvl="1"/>
            <a:fld id="{DEDA7F85-E195-4887-948F-4E81BCE770CC}" type="slidenum">
              <a:rPr lang="tr-TR" smtClean="0"/>
              <a:pPr lvl="1"/>
              <a:t>17</a:t>
            </a:fld>
            <a:endParaRPr lang="tr-TR" smtClean="0">
              <a:latin typeface="Times New Roman" pitchFamily="18" charset="0"/>
            </a:endParaRPr>
          </a:p>
        </p:txBody>
      </p:sp>
      <p:sp>
        <p:nvSpPr>
          <p:cNvPr id="43011" name="Rectangle 4"/>
          <p:cNvSpPr>
            <a:spLocks noChangeArrowheads="1"/>
          </p:cNvSpPr>
          <p:nvPr/>
        </p:nvSpPr>
        <p:spPr bwMode="auto">
          <a:xfrm>
            <a:off x="5508625" y="981075"/>
            <a:ext cx="1871663" cy="1152525"/>
          </a:xfrm>
          <a:prstGeom prst="rect">
            <a:avLst/>
          </a:prstGeom>
          <a:solidFill>
            <a:srgbClr val="00CCFF"/>
          </a:solidFill>
          <a:ln w="9525">
            <a:solidFill>
              <a:schemeClr val="tx1"/>
            </a:solidFill>
            <a:miter lim="800000"/>
            <a:headEnd/>
            <a:tailEnd/>
          </a:ln>
        </p:spPr>
        <p:txBody>
          <a:bodyPr wrap="none" anchor="ctr"/>
          <a:lstStyle/>
          <a:p>
            <a:pPr algn="ctr"/>
            <a:r>
              <a:rPr lang="tr-TR" b="1"/>
              <a:t>Uzun Süreli Bellek</a:t>
            </a:r>
          </a:p>
        </p:txBody>
      </p:sp>
      <p:sp>
        <p:nvSpPr>
          <p:cNvPr id="43012" name="Rectangle 5"/>
          <p:cNvSpPr>
            <a:spLocks noChangeArrowheads="1"/>
          </p:cNvSpPr>
          <p:nvPr/>
        </p:nvSpPr>
        <p:spPr bwMode="auto">
          <a:xfrm>
            <a:off x="250825" y="3500438"/>
            <a:ext cx="1943100" cy="1368425"/>
          </a:xfrm>
          <a:prstGeom prst="rect">
            <a:avLst/>
          </a:prstGeom>
          <a:solidFill>
            <a:srgbClr val="00CCFF"/>
          </a:solidFill>
          <a:ln w="9525">
            <a:solidFill>
              <a:schemeClr val="tx1"/>
            </a:solidFill>
            <a:miter lim="800000"/>
            <a:headEnd/>
            <a:tailEnd/>
          </a:ln>
        </p:spPr>
        <p:txBody>
          <a:bodyPr wrap="none" anchor="ctr"/>
          <a:lstStyle/>
          <a:p>
            <a:pPr algn="ctr"/>
            <a:r>
              <a:rPr lang="tr-TR" b="1"/>
              <a:t>Kısa Süreli Bellek</a:t>
            </a:r>
          </a:p>
        </p:txBody>
      </p:sp>
      <p:sp>
        <p:nvSpPr>
          <p:cNvPr id="43013" name="Text Box 6"/>
          <p:cNvSpPr txBox="1">
            <a:spLocks noChangeArrowheads="1"/>
          </p:cNvSpPr>
          <p:nvPr/>
        </p:nvSpPr>
        <p:spPr bwMode="auto">
          <a:xfrm rot="-1284091">
            <a:off x="2843213" y="4149725"/>
            <a:ext cx="4370387" cy="366713"/>
          </a:xfrm>
          <a:prstGeom prst="rect">
            <a:avLst/>
          </a:prstGeom>
          <a:noFill/>
          <a:ln w="9525">
            <a:noFill/>
            <a:miter lim="800000"/>
            <a:headEnd/>
            <a:tailEnd/>
          </a:ln>
        </p:spPr>
        <p:txBody>
          <a:bodyPr>
            <a:spAutoFit/>
          </a:bodyPr>
          <a:lstStyle/>
          <a:p>
            <a:pPr>
              <a:spcBef>
                <a:spcPct val="50000"/>
              </a:spcBef>
            </a:pPr>
            <a:r>
              <a:rPr lang="tr-TR" b="1">
                <a:solidFill>
                  <a:srgbClr val="CC0066"/>
                </a:solidFill>
              </a:rPr>
              <a:t>Bilgi kısa süreli belleğe geri çağrılır.</a:t>
            </a:r>
          </a:p>
        </p:txBody>
      </p:sp>
      <p:sp>
        <p:nvSpPr>
          <p:cNvPr id="43014" name="Text Box 7"/>
          <p:cNvSpPr txBox="1">
            <a:spLocks noChangeArrowheads="1"/>
          </p:cNvSpPr>
          <p:nvPr/>
        </p:nvSpPr>
        <p:spPr bwMode="auto">
          <a:xfrm rot="-1513449">
            <a:off x="900113" y="1341438"/>
            <a:ext cx="4449762" cy="366712"/>
          </a:xfrm>
          <a:prstGeom prst="rect">
            <a:avLst/>
          </a:prstGeom>
          <a:noFill/>
          <a:ln w="9525">
            <a:noFill/>
            <a:miter lim="800000"/>
            <a:headEnd/>
            <a:tailEnd/>
          </a:ln>
        </p:spPr>
        <p:txBody>
          <a:bodyPr>
            <a:spAutoFit/>
          </a:bodyPr>
          <a:lstStyle/>
          <a:p>
            <a:pPr>
              <a:spcBef>
                <a:spcPct val="50000"/>
              </a:spcBef>
            </a:pPr>
            <a:r>
              <a:rPr lang="tr-TR" b="1">
                <a:solidFill>
                  <a:srgbClr val="CC0066"/>
                </a:solidFill>
              </a:rPr>
              <a:t>Bilgi kısa süreli belleğe geri çağrılır.</a:t>
            </a:r>
          </a:p>
        </p:txBody>
      </p:sp>
      <p:sp>
        <p:nvSpPr>
          <p:cNvPr id="43015" name="Line 8"/>
          <p:cNvSpPr>
            <a:spLocks noChangeShapeType="1"/>
          </p:cNvSpPr>
          <p:nvPr/>
        </p:nvSpPr>
        <p:spPr bwMode="auto">
          <a:xfrm flipH="1">
            <a:off x="2411413" y="1341438"/>
            <a:ext cx="2232025" cy="1079500"/>
          </a:xfrm>
          <a:prstGeom prst="line">
            <a:avLst/>
          </a:prstGeom>
          <a:noFill/>
          <a:ln w="9525">
            <a:solidFill>
              <a:schemeClr val="tx1"/>
            </a:solidFill>
            <a:round/>
            <a:headEnd/>
            <a:tailEnd type="triangle" w="med" len="med"/>
          </a:ln>
        </p:spPr>
        <p:txBody>
          <a:bodyPr/>
          <a:lstStyle/>
          <a:p>
            <a:endParaRPr lang="tr-TR"/>
          </a:p>
        </p:txBody>
      </p:sp>
      <p:sp>
        <p:nvSpPr>
          <p:cNvPr id="43016" name="Line 9"/>
          <p:cNvSpPr>
            <a:spLocks noChangeShapeType="1"/>
          </p:cNvSpPr>
          <p:nvPr/>
        </p:nvSpPr>
        <p:spPr bwMode="auto">
          <a:xfrm flipH="1">
            <a:off x="2700338" y="2492375"/>
            <a:ext cx="2951162" cy="1366838"/>
          </a:xfrm>
          <a:prstGeom prst="line">
            <a:avLst/>
          </a:prstGeom>
          <a:noFill/>
          <a:ln w="9525">
            <a:solidFill>
              <a:schemeClr val="tx1"/>
            </a:solidFill>
            <a:round/>
            <a:headEnd/>
            <a:tailEnd type="triangle" w="med" len="med"/>
          </a:ln>
        </p:spPr>
        <p:txBody>
          <a:bodyPr/>
          <a:lstStyle/>
          <a:p>
            <a:endParaRPr lang="tr-T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pPr eaLnBrk="1" hangingPunct="1">
              <a:defRPr/>
            </a:pPr>
            <a:r>
              <a:rPr lang="tr-TR" sz="3200" b="1" smtClean="0">
                <a:solidFill>
                  <a:srgbClr val="0033CC"/>
                </a:solidFill>
              </a:rPr>
              <a:t>Önoluşumcu Görüş</a:t>
            </a:r>
            <a:br>
              <a:rPr lang="tr-TR" sz="3200" b="1" smtClean="0">
                <a:solidFill>
                  <a:srgbClr val="0033CC"/>
                </a:solidFill>
              </a:rPr>
            </a:br>
            <a:endParaRPr lang="tr-TR" sz="3200" b="1" smtClean="0">
              <a:solidFill>
                <a:srgbClr val="0033CC"/>
              </a:solidFill>
            </a:endParaRPr>
          </a:p>
        </p:txBody>
      </p:sp>
      <p:sp>
        <p:nvSpPr>
          <p:cNvPr id="44036" name="Rectangle 3"/>
          <p:cNvSpPr>
            <a:spLocks noGrp="1" noChangeArrowheads="1"/>
          </p:cNvSpPr>
          <p:nvPr>
            <p:ph sz="quarter" idx="1"/>
          </p:nvPr>
        </p:nvSpPr>
        <p:spPr>
          <a:xfrm>
            <a:off x="0" y="2428875"/>
            <a:ext cx="8604250" cy="4114800"/>
          </a:xfrm>
        </p:spPr>
        <p:txBody>
          <a:bodyPr/>
          <a:lstStyle/>
          <a:p>
            <a:pPr lvl="1" eaLnBrk="1" hangingPunct="1">
              <a:lnSpc>
                <a:spcPct val="90000"/>
              </a:lnSpc>
              <a:buFontTx/>
              <a:buNone/>
            </a:pPr>
            <a:r>
              <a:rPr lang="tr-TR" sz="3600" b="1" smtClean="0"/>
              <a:t>     </a:t>
            </a:r>
            <a:r>
              <a:rPr lang="tr-TR" sz="3600" b="1" smtClean="0">
                <a:solidFill>
                  <a:srgbClr val="003366"/>
                </a:solidFill>
              </a:rPr>
              <a:t>Dilbilimci Noam Chomsky (1957), küçük çocukların bile kendi dillerini öğrenmede daha fazla sorumluluk aldığını kabul eden ilk kişidir. Onun önoluşumcu teorisi, çocukların şaşırtıcı dil yapılarının insan beyni yapısına işlendiği ve doğuştan dile eğilimli olduklarını ifade eder.</a:t>
            </a:r>
          </a:p>
          <a:p>
            <a:pPr eaLnBrk="1" hangingPunct="1">
              <a:lnSpc>
                <a:spcPct val="80000"/>
              </a:lnSpc>
            </a:pPr>
            <a:endParaRPr lang="tr-TR" smtClean="0">
              <a:solidFill>
                <a:srgbClr val="003366"/>
              </a:solidFill>
            </a:endParaRPr>
          </a:p>
        </p:txBody>
      </p:sp>
      <p:sp>
        <p:nvSpPr>
          <p:cNvPr id="44034" name="5 Slayt Numarası Yer Tutucusu"/>
          <p:cNvSpPr>
            <a:spLocks noGrp="1"/>
          </p:cNvSpPr>
          <p:nvPr>
            <p:ph type="sldNum" sz="quarter" idx="15"/>
          </p:nvPr>
        </p:nvSpPr>
        <p:spPr>
          <a:noFill/>
        </p:spPr>
        <p:txBody>
          <a:bodyPr/>
          <a:lstStyle/>
          <a:p>
            <a:pPr lvl="1"/>
            <a:fld id="{B12DC469-F1F5-4304-B679-1BB598688978}" type="slidenum">
              <a:rPr lang="tr-TR" smtClean="0"/>
              <a:pPr lvl="1"/>
              <a:t>18</a:t>
            </a:fld>
            <a:endParaRPr lang="tr-TR" smtClean="0">
              <a:latin typeface="Times New Roman" pitchFamily="18" charset="0"/>
            </a:endParaRPr>
          </a:p>
        </p:txBody>
      </p:sp>
      <p:pic>
        <p:nvPicPr>
          <p:cNvPr id="44037" name="Picture 5" descr="C:\Users\Windows 7\Desktop\BELGELERİM\LİSANS DERSLER\ECDG_I Dersi Bilgileri\Sunumlar\Dil Gelişimi\noam chomsky.jpg"/>
          <p:cNvPicPr>
            <a:picLocks noChangeAspect="1" noChangeArrowheads="1"/>
          </p:cNvPicPr>
          <p:nvPr/>
        </p:nvPicPr>
        <p:blipFill>
          <a:blip r:embed="rId2"/>
          <a:srcRect/>
          <a:stretch>
            <a:fillRect/>
          </a:stretch>
        </p:blipFill>
        <p:spPr bwMode="auto">
          <a:xfrm>
            <a:off x="5143500" y="214313"/>
            <a:ext cx="3648075" cy="20716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3 Slayt Numarası Yer Tutucusu"/>
          <p:cNvSpPr>
            <a:spLocks noGrp="1"/>
          </p:cNvSpPr>
          <p:nvPr>
            <p:ph type="sldNum" sz="quarter" idx="12"/>
          </p:nvPr>
        </p:nvSpPr>
        <p:spPr>
          <a:noFill/>
        </p:spPr>
        <p:txBody>
          <a:bodyPr/>
          <a:lstStyle/>
          <a:p>
            <a:pPr lvl="1"/>
            <a:fld id="{11F48BE1-C622-4D4C-8AD7-979F07A2DDE5}" type="slidenum">
              <a:rPr lang="tr-TR" smtClean="0"/>
              <a:pPr lvl="1"/>
              <a:t>19</a:t>
            </a:fld>
            <a:endParaRPr lang="tr-TR" smtClean="0">
              <a:latin typeface="Times New Roman" pitchFamily="18" charset="0"/>
            </a:endParaRPr>
          </a:p>
        </p:txBody>
      </p:sp>
      <p:sp>
        <p:nvSpPr>
          <p:cNvPr id="45059" name="Rectangle 3"/>
          <p:cNvSpPr>
            <a:spLocks noGrp="1" noChangeArrowheads="1"/>
          </p:cNvSpPr>
          <p:nvPr>
            <p:ph sz="quarter" idx="4294967295"/>
          </p:nvPr>
        </p:nvSpPr>
        <p:spPr>
          <a:xfrm>
            <a:off x="0" y="476250"/>
            <a:ext cx="8204200" cy="6381750"/>
          </a:xfrm>
        </p:spPr>
        <p:txBody>
          <a:bodyPr/>
          <a:lstStyle/>
          <a:p>
            <a:pPr marL="273050" indent="-273050" eaLnBrk="1" hangingPunct="1"/>
            <a:endParaRPr lang="tr-TR" sz="2800" b="1" smtClean="0"/>
          </a:p>
          <a:p>
            <a:pPr marL="273050" indent="-273050" eaLnBrk="1" hangingPunct="1">
              <a:buFont typeface="Wingdings" pitchFamily="2" charset="2"/>
              <a:buNone/>
            </a:pPr>
            <a:endParaRPr lang="tr-TR" sz="2800" b="1" smtClean="0"/>
          </a:p>
          <a:p>
            <a:pPr marL="273050" indent="-273050" eaLnBrk="1" hangingPunct="1">
              <a:buFont typeface="Wingdings" pitchFamily="2" charset="2"/>
              <a:buNone/>
            </a:pPr>
            <a:r>
              <a:rPr lang="tr-TR" sz="2800" b="1" smtClean="0"/>
              <a:t>     Chomsky, cümle kurma kurallarının küçük bir çocuğun doğrudan öğrenmesi ve bağımsızca keşfetmesi için çok karışık olduğuna inanmıştır. Bunun için tüm çocukların, tüm dillerdeki ortak kuralları içeren doğuştan biyolojik bir sisteme, dil edinme eğilimi yani </a:t>
            </a:r>
            <a:r>
              <a:rPr lang="tr-TR" sz="2800" b="1" smtClean="0">
                <a:solidFill>
                  <a:srgbClr val="CC0066"/>
                </a:solidFill>
              </a:rPr>
              <a:t>“Dil Kazanım Aracına(DKA)”</a:t>
            </a:r>
            <a:r>
              <a:rPr lang="tr-TR" sz="2800" b="1" smtClean="0"/>
              <a:t> sahip olduğunu savunmuştur</a:t>
            </a:r>
            <a:r>
              <a:rPr lang="tr-TR" sz="3600" smtClean="0"/>
              <a:t>. </a:t>
            </a:r>
          </a:p>
        </p:txBody>
      </p:sp>
      <p:sp>
        <p:nvSpPr>
          <p:cNvPr id="45060" name="5 Slayt Numarası Yer Tutucusu"/>
          <p:cNvSpPr txBox="1">
            <a:spLocks noGrp="1"/>
          </p:cNvSpPr>
          <p:nvPr/>
        </p:nvSpPr>
        <p:spPr bwMode="auto">
          <a:xfrm>
            <a:off x="8129588" y="5734050"/>
            <a:ext cx="609600" cy="520700"/>
          </a:xfrm>
          <a:prstGeom prst="rect">
            <a:avLst/>
          </a:prstGeom>
          <a:noFill/>
          <a:ln w="9525">
            <a:noFill/>
            <a:miter lim="800000"/>
            <a:headEnd/>
            <a:tailEnd/>
          </a:ln>
        </p:spPr>
        <p:txBody>
          <a:bodyPr anchor="ctr"/>
          <a:lstStyle/>
          <a:p>
            <a:pPr algn="ctr"/>
            <a:fld id="{797E50BD-489D-45BB-AC4E-D365375A71C9}" type="slidenum">
              <a:rPr lang="tr-TR" sz="1400" b="1">
                <a:solidFill>
                  <a:srgbClr val="FFFFFF"/>
                </a:solidFill>
                <a:latin typeface="Comic Sans MS" pitchFamily="66" charset="0"/>
              </a:rPr>
              <a:pPr algn="ctr"/>
              <a:t>19</a:t>
            </a:fld>
            <a:endParaRPr lang="tr-TR" sz="1400" b="1">
              <a:solidFill>
                <a:srgbClr val="FFFFFF"/>
              </a:solidFill>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pPr eaLnBrk="1" hangingPunct="1">
              <a:defRPr/>
            </a:pPr>
            <a:r>
              <a:rPr lang="tr-TR" sz="4000" b="1" smtClean="0">
                <a:solidFill>
                  <a:schemeClr val="tx1"/>
                </a:solidFill>
                <a:effectLst>
                  <a:outerShdw blurRad="38100" dist="38100" dir="2700000" algn="tl">
                    <a:srgbClr val="000000"/>
                  </a:outerShdw>
                </a:effectLst>
              </a:rPr>
              <a:t>Vygotsky’e Göre Dilin Kullanımı</a:t>
            </a:r>
          </a:p>
        </p:txBody>
      </p:sp>
      <p:sp>
        <p:nvSpPr>
          <p:cNvPr id="29700" name="Rectangle 3"/>
          <p:cNvSpPr>
            <a:spLocks noGrp="1" noChangeArrowheads="1"/>
          </p:cNvSpPr>
          <p:nvPr>
            <p:ph sz="quarter" idx="1"/>
          </p:nvPr>
        </p:nvSpPr>
        <p:spPr/>
        <p:txBody>
          <a:bodyPr/>
          <a:lstStyle/>
          <a:p>
            <a:pPr eaLnBrk="1" hangingPunct="1"/>
            <a:r>
              <a:rPr lang="tr-TR" smtClean="0"/>
              <a:t>Dil, zihinsel gelişimin odak noktasıdır.</a:t>
            </a:r>
          </a:p>
          <a:p>
            <a:pPr eaLnBrk="1" hangingPunct="1"/>
            <a:endParaRPr lang="tr-TR" smtClean="0"/>
          </a:p>
          <a:p>
            <a:pPr eaLnBrk="1" hangingPunct="1"/>
            <a:r>
              <a:rPr lang="tr-TR" smtClean="0"/>
              <a:t>Dışsal bir deneyimin içsel ifadeye dönüştürülmesini kolaylaştırır.</a:t>
            </a:r>
          </a:p>
          <a:p>
            <a:pPr eaLnBrk="1" hangingPunct="1"/>
            <a:endParaRPr lang="tr-TR" smtClean="0"/>
          </a:p>
          <a:p>
            <a:pPr eaLnBrk="1" hangingPunct="1"/>
            <a:r>
              <a:rPr lang="tr-TR" smtClean="0"/>
              <a:t>Dil, evrensel ve kültürel bir araçtır.</a:t>
            </a:r>
          </a:p>
        </p:txBody>
      </p:sp>
      <p:sp>
        <p:nvSpPr>
          <p:cNvPr id="29698" name="5 Slayt Numarası Yer Tutucusu"/>
          <p:cNvSpPr>
            <a:spLocks noGrp="1"/>
          </p:cNvSpPr>
          <p:nvPr>
            <p:ph type="sldNum" sz="quarter" idx="15"/>
          </p:nvPr>
        </p:nvSpPr>
        <p:spPr>
          <a:noFill/>
        </p:spPr>
        <p:txBody>
          <a:bodyPr/>
          <a:lstStyle/>
          <a:p>
            <a:pPr lvl="1"/>
            <a:fld id="{FC4FAF0F-CFFD-4C1C-9C2C-79CB7B0F2E2E}" type="slidenum">
              <a:rPr lang="tr-TR" smtClean="0"/>
              <a:pPr lvl="1"/>
              <a:t>2</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3 Slayt Numarası Yer Tutucusu"/>
          <p:cNvSpPr>
            <a:spLocks noGrp="1"/>
          </p:cNvSpPr>
          <p:nvPr>
            <p:ph type="sldNum" sz="quarter" idx="12"/>
          </p:nvPr>
        </p:nvSpPr>
        <p:spPr>
          <a:noFill/>
        </p:spPr>
        <p:txBody>
          <a:bodyPr/>
          <a:lstStyle/>
          <a:p>
            <a:pPr lvl="1"/>
            <a:fld id="{E9B89F23-8115-4357-B645-AFC7B422F0DB}" type="slidenum">
              <a:rPr lang="tr-TR" smtClean="0"/>
              <a:pPr lvl="1"/>
              <a:t>20</a:t>
            </a:fld>
            <a:endParaRPr lang="tr-TR" smtClean="0">
              <a:latin typeface="Times New Roman" pitchFamily="18" charset="0"/>
            </a:endParaRPr>
          </a:p>
        </p:txBody>
      </p:sp>
      <p:sp>
        <p:nvSpPr>
          <p:cNvPr id="46083" name="Rectangle 3"/>
          <p:cNvSpPr>
            <a:spLocks noGrp="1" noChangeArrowheads="1"/>
          </p:cNvSpPr>
          <p:nvPr>
            <p:ph sz="quarter" idx="4294967295"/>
          </p:nvPr>
        </p:nvSpPr>
        <p:spPr>
          <a:xfrm>
            <a:off x="0" y="404813"/>
            <a:ext cx="8420100" cy="6337300"/>
          </a:xfrm>
        </p:spPr>
        <p:txBody>
          <a:bodyPr/>
          <a:lstStyle/>
          <a:p>
            <a:pPr marL="273050" indent="-273050" eaLnBrk="1" hangingPunct="1">
              <a:lnSpc>
                <a:spcPct val="80000"/>
              </a:lnSpc>
              <a:buFontTx/>
              <a:buNone/>
            </a:pPr>
            <a:endParaRPr lang="tr-TR" sz="2800" b="1" u="sng" smtClean="0">
              <a:solidFill>
                <a:srgbClr val="9900CC"/>
              </a:solidFill>
            </a:endParaRPr>
          </a:p>
          <a:p>
            <a:pPr marL="273050" indent="-273050" eaLnBrk="1" hangingPunct="1">
              <a:lnSpc>
                <a:spcPct val="80000"/>
              </a:lnSpc>
              <a:buFontTx/>
              <a:buNone/>
            </a:pPr>
            <a:r>
              <a:rPr lang="tr-TR" sz="2800" b="1" u="sng" smtClean="0">
                <a:solidFill>
                  <a:srgbClr val="9900CC"/>
                </a:solidFill>
              </a:rPr>
              <a:t>    Chomsky’nin doğuştancı görüşünü destekleyen düşünceleri kısaca şöyle özetlenebilir.</a:t>
            </a:r>
          </a:p>
          <a:p>
            <a:pPr marL="273050" indent="-273050" eaLnBrk="1" hangingPunct="1">
              <a:lnSpc>
                <a:spcPct val="80000"/>
              </a:lnSpc>
              <a:buFontTx/>
              <a:buNone/>
            </a:pPr>
            <a:endParaRPr lang="tr-TR" sz="2800" b="1" u="sng" smtClean="0">
              <a:solidFill>
                <a:srgbClr val="9900CC"/>
              </a:solidFill>
            </a:endParaRPr>
          </a:p>
          <a:p>
            <a:pPr marL="273050" indent="-273050" eaLnBrk="1" hangingPunct="1">
              <a:lnSpc>
                <a:spcPct val="80000"/>
              </a:lnSpc>
            </a:pPr>
            <a:r>
              <a:rPr lang="tr-TR" sz="2800" b="1" smtClean="0">
                <a:solidFill>
                  <a:srgbClr val="003366"/>
                </a:solidFill>
              </a:rPr>
              <a:t>Yetişkinlerden yoğun eğitim almış hayvanlar bile, 3-4 yaşlarındaki bir çocuğun dilinde gözlenen karmaşık sembol sistemini kullanmayı öğrenemezler. </a:t>
            </a:r>
          </a:p>
          <a:p>
            <a:pPr marL="273050" indent="-273050" eaLnBrk="1" hangingPunct="1">
              <a:lnSpc>
                <a:spcPct val="80000"/>
              </a:lnSpc>
              <a:buFont typeface="Wingdings" pitchFamily="2" charset="2"/>
              <a:buNone/>
            </a:pPr>
            <a:endParaRPr lang="tr-TR" sz="2800" b="1" smtClean="0">
              <a:solidFill>
                <a:srgbClr val="003366"/>
              </a:solidFill>
            </a:endParaRPr>
          </a:p>
          <a:p>
            <a:pPr marL="273050" indent="-273050" eaLnBrk="1" hangingPunct="1">
              <a:lnSpc>
                <a:spcPct val="80000"/>
              </a:lnSpc>
            </a:pPr>
            <a:r>
              <a:rPr lang="tr-TR" sz="2800" b="1" smtClean="0">
                <a:solidFill>
                  <a:srgbClr val="003366"/>
                </a:solidFill>
              </a:rPr>
              <a:t>Çocuklar bu kadar karmaşık görünen bir sistemi, henüz öğrenmeleri beklenmeyen bir yaş evresinde başarıyla edinirler.</a:t>
            </a:r>
          </a:p>
        </p:txBody>
      </p:sp>
      <p:sp>
        <p:nvSpPr>
          <p:cNvPr id="46084" name="5 Slayt Numarası Yer Tutucusu"/>
          <p:cNvSpPr txBox="1">
            <a:spLocks noGrp="1"/>
          </p:cNvSpPr>
          <p:nvPr/>
        </p:nvSpPr>
        <p:spPr bwMode="auto">
          <a:xfrm>
            <a:off x="8129588" y="5734050"/>
            <a:ext cx="609600" cy="520700"/>
          </a:xfrm>
          <a:prstGeom prst="rect">
            <a:avLst/>
          </a:prstGeom>
          <a:noFill/>
          <a:ln w="9525">
            <a:noFill/>
            <a:miter lim="800000"/>
            <a:headEnd/>
            <a:tailEnd/>
          </a:ln>
        </p:spPr>
        <p:txBody>
          <a:bodyPr anchor="ctr"/>
          <a:lstStyle/>
          <a:p>
            <a:pPr algn="ctr"/>
            <a:fld id="{EB0CC3B1-DAD5-4232-897A-518DB32A36D4}" type="slidenum">
              <a:rPr lang="tr-TR" sz="1400" b="1">
                <a:solidFill>
                  <a:srgbClr val="FFFFFF"/>
                </a:solidFill>
                <a:latin typeface="Comic Sans MS" pitchFamily="66" charset="0"/>
              </a:rPr>
              <a:pPr algn="ctr"/>
              <a:t>20</a:t>
            </a:fld>
            <a:endParaRPr lang="tr-TR" sz="1400" b="1">
              <a:solidFill>
                <a:srgbClr val="FFFFFF"/>
              </a:solidFill>
              <a:latin typeface="Comic Sans MS" pitchFamily="66"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2"/>
          <p:cNvSpPr>
            <a:spLocks noGrp="1" noChangeArrowheads="1"/>
          </p:cNvSpPr>
          <p:nvPr>
            <p:ph sz="quarter" idx="1"/>
          </p:nvPr>
        </p:nvSpPr>
        <p:spPr>
          <a:xfrm>
            <a:off x="682625" y="1341438"/>
            <a:ext cx="7772400" cy="4754562"/>
          </a:xfrm>
        </p:spPr>
        <p:txBody>
          <a:bodyPr/>
          <a:lstStyle/>
          <a:p>
            <a:pPr eaLnBrk="1" hangingPunct="1">
              <a:lnSpc>
                <a:spcPct val="80000"/>
              </a:lnSpc>
            </a:pPr>
            <a:r>
              <a:rPr lang="tr-TR" b="1" smtClean="0">
                <a:solidFill>
                  <a:srgbClr val="003366"/>
                </a:solidFill>
              </a:rPr>
              <a:t>Dil, çocuğun dil gelişmesi ile yakından ilgilenen ebeveynlerin desteğiyle, ya da çocuğunu reddeden, kötü davranan ebeveynlere rağmen ortaya çıkar. </a:t>
            </a:r>
          </a:p>
          <a:p>
            <a:pPr eaLnBrk="1" hangingPunct="1">
              <a:lnSpc>
                <a:spcPct val="80000"/>
              </a:lnSpc>
            </a:pPr>
            <a:endParaRPr lang="tr-TR" b="1" smtClean="0">
              <a:solidFill>
                <a:srgbClr val="003366"/>
              </a:solidFill>
            </a:endParaRPr>
          </a:p>
          <a:p>
            <a:pPr eaLnBrk="1" hangingPunct="1">
              <a:lnSpc>
                <a:spcPct val="80000"/>
              </a:lnSpc>
            </a:pPr>
            <a:r>
              <a:rPr lang="tr-TR" b="1" smtClean="0">
                <a:solidFill>
                  <a:srgbClr val="003366"/>
                </a:solidFill>
              </a:rPr>
              <a:t>Çocuklar birbirlerinden farklı sözcük düzeyleri, yaratıcılık, sosyal etkileşim gösterirler ama bunların çoğu çevrelerinde konuşulan dilin yapısını özümsemeleri ile gerçekleşir.</a:t>
            </a:r>
          </a:p>
          <a:p>
            <a:pPr eaLnBrk="1" hangingPunct="1"/>
            <a:endParaRPr lang="tr-TR" b="1" smtClean="0">
              <a:solidFill>
                <a:srgbClr val="003366"/>
              </a:solidFill>
            </a:endParaRPr>
          </a:p>
        </p:txBody>
      </p:sp>
      <p:sp>
        <p:nvSpPr>
          <p:cNvPr id="47106" name="5 Slayt Numarası Yer Tutucusu"/>
          <p:cNvSpPr>
            <a:spLocks noGrp="1"/>
          </p:cNvSpPr>
          <p:nvPr>
            <p:ph type="sldNum" sz="quarter" idx="15"/>
          </p:nvPr>
        </p:nvSpPr>
        <p:spPr>
          <a:noFill/>
        </p:spPr>
        <p:txBody>
          <a:bodyPr/>
          <a:lstStyle/>
          <a:p>
            <a:pPr lvl="1"/>
            <a:fld id="{C428DCA4-9600-4479-9EA6-AB67C2AD1A12}" type="slidenum">
              <a:rPr lang="tr-TR" smtClean="0"/>
              <a:pPr lvl="1"/>
              <a:t>21</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3 Slayt Numarası Yer Tutucusu"/>
          <p:cNvSpPr>
            <a:spLocks noGrp="1"/>
          </p:cNvSpPr>
          <p:nvPr>
            <p:ph type="sldNum" sz="quarter" idx="12"/>
          </p:nvPr>
        </p:nvSpPr>
        <p:spPr>
          <a:noFill/>
        </p:spPr>
        <p:txBody>
          <a:bodyPr/>
          <a:lstStyle/>
          <a:p>
            <a:pPr lvl="1"/>
            <a:fld id="{61009465-8C41-41BF-A5C7-58081B96E6E1}" type="slidenum">
              <a:rPr lang="tr-TR" smtClean="0"/>
              <a:pPr lvl="1"/>
              <a:t>22</a:t>
            </a:fld>
            <a:endParaRPr lang="tr-TR" smtClean="0">
              <a:latin typeface="Times New Roman" pitchFamily="18" charset="0"/>
            </a:endParaRPr>
          </a:p>
        </p:txBody>
      </p:sp>
      <p:sp>
        <p:nvSpPr>
          <p:cNvPr id="48131" name="Rectangle 3"/>
          <p:cNvSpPr>
            <a:spLocks noGrp="1" noChangeArrowheads="1"/>
          </p:cNvSpPr>
          <p:nvPr>
            <p:ph sz="quarter" idx="4294967295"/>
          </p:nvPr>
        </p:nvSpPr>
        <p:spPr>
          <a:xfrm>
            <a:off x="0" y="765175"/>
            <a:ext cx="7772400" cy="5330825"/>
          </a:xfrm>
        </p:spPr>
        <p:txBody>
          <a:bodyPr/>
          <a:lstStyle/>
          <a:p>
            <a:pPr marL="273050" indent="-273050" eaLnBrk="1" hangingPunct="1">
              <a:buFont typeface="Wingdings" pitchFamily="2" charset="2"/>
              <a:buNone/>
            </a:pPr>
            <a:endParaRPr lang="tr-TR" sz="2800" b="1" smtClean="0">
              <a:solidFill>
                <a:srgbClr val="003366"/>
              </a:solidFill>
            </a:endParaRPr>
          </a:p>
          <a:p>
            <a:pPr marL="273050" indent="-273050" eaLnBrk="1" hangingPunct="1">
              <a:buFont typeface="Wingdings" pitchFamily="2" charset="2"/>
              <a:buNone/>
            </a:pPr>
            <a:endParaRPr lang="tr-TR" sz="2800" b="1" smtClean="0">
              <a:solidFill>
                <a:srgbClr val="003366"/>
              </a:solidFill>
            </a:endParaRPr>
          </a:p>
          <a:p>
            <a:pPr marL="273050" indent="-273050" eaLnBrk="1" hangingPunct="1"/>
            <a:r>
              <a:rPr lang="tr-TR" sz="2800" b="1" smtClean="0">
                <a:solidFill>
                  <a:srgbClr val="003366"/>
                </a:solidFill>
              </a:rPr>
              <a:t>Çocuklar, duydukları ve ürettikleri cümlelerin dilbilgisine uygun olduğu veya olmadığı konusunda herhangi bir yetişkinden hiçbir dönüt almadan dil edinim sürecini başarıyla gerçekleştirirler.</a:t>
            </a:r>
          </a:p>
          <a:p>
            <a:pPr marL="273050" indent="-273050" eaLnBrk="1" hangingPunct="1"/>
            <a:endParaRPr lang="tr-TR" sz="2800" b="1" smtClean="0">
              <a:solidFill>
                <a:srgbClr val="003366"/>
              </a:solidFill>
            </a:endParaRPr>
          </a:p>
        </p:txBody>
      </p:sp>
      <p:sp>
        <p:nvSpPr>
          <p:cNvPr id="48132" name="5 Slayt Numarası Yer Tutucusu"/>
          <p:cNvSpPr txBox="1">
            <a:spLocks noGrp="1"/>
          </p:cNvSpPr>
          <p:nvPr/>
        </p:nvSpPr>
        <p:spPr bwMode="auto">
          <a:xfrm>
            <a:off x="8129588" y="5734050"/>
            <a:ext cx="609600" cy="520700"/>
          </a:xfrm>
          <a:prstGeom prst="rect">
            <a:avLst/>
          </a:prstGeom>
          <a:noFill/>
          <a:ln w="9525">
            <a:noFill/>
            <a:miter lim="800000"/>
            <a:headEnd/>
            <a:tailEnd/>
          </a:ln>
        </p:spPr>
        <p:txBody>
          <a:bodyPr anchor="ctr"/>
          <a:lstStyle/>
          <a:p>
            <a:pPr algn="ctr"/>
            <a:fld id="{C10FA57E-5936-4E59-83FA-4D0FD3508524}" type="slidenum">
              <a:rPr lang="tr-TR" sz="1400" b="1">
                <a:solidFill>
                  <a:srgbClr val="FFFFFF"/>
                </a:solidFill>
                <a:latin typeface="Comic Sans MS" pitchFamily="66" charset="0"/>
              </a:rPr>
              <a:pPr algn="ctr"/>
              <a:t>22</a:t>
            </a:fld>
            <a:endParaRPr lang="tr-TR" sz="1400" b="1">
              <a:solidFill>
                <a:srgbClr val="FFFFFF"/>
              </a:solidFill>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normAutofit fontScale="90000"/>
          </a:bodyPr>
          <a:lstStyle/>
          <a:p>
            <a:pPr algn="ctr" eaLnBrk="1" hangingPunct="1">
              <a:defRPr/>
            </a:pPr>
            <a:r>
              <a:rPr lang="tr-TR" sz="2800" b="1" smtClean="0">
                <a:solidFill>
                  <a:schemeClr val="tx1"/>
                </a:solidFill>
                <a:effectLst>
                  <a:outerShdw blurRad="38100" dist="38100" dir="2700000" algn="tl">
                    <a:srgbClr val="000000"/>
                  </a:outerShdw>
                </a:effectLst>
              </a:rPr>
              <a:t>Vygotsky anlayışında konuşmanın iki farklı işlevi vardır. </a:t>
            </a:r>
            <a:br>
              <a:rPr lang="tr-TR" sz="2800" b="1" smtClean="0">
                <a:solidFill>
                  <a:schemeClr val="tx1"/>
                </a:solidFill>
                <a:effectLst>
                  <a:outerShdw blurRad="38100" dist="38100" dir="2700000" algn="tl">
                    <a:srgbClr val="000000"/>
                  </a:outerShdw>
                </a:effectLst>
              </a:rPr>
            </a:br>
            <a:endParaRPr lang="tr-TR" sz="2800" b="1" smtClean="0">
              <a:solidFill>
                <a:schemeClr val="tx1"/>
              </a:solidFill>
              <a:effectLst>
                <a:outerShdw blurRad="38100" dist="38100" dir="2700000" algn="tl">
                  <a:srgbClr val="000000"/>
                </a:outerShdw>
              </a:effectLst>
            </a:endParaRPr>
          </a:p>
        </p:txBody>
      </p:sp>
      <p:sp>
        <p:nvSpPr>
          <p:cNvPr id="30724" name="Rectangle 3"/>
          <p:cNvSpPr>
            <a:spLocks noGrp="1" noChangeArrowheads="1"/>
          </p:cNvSpPr>
          <p:nvPr>
            <p:ph sz="quarter" idx="1"/>
          </p:nvPr>
        </p:nvSpPr>
        <p:spPr>
          <a:xfrm>
            <a:off x="682625" y="1844675"/>
            <a:ext cx="7772400" cy="4251325"/>
          </a:xfrm>
        </p:spPr>
        <p:txBody>
          <a:bodyPr/>
          <a:lstStyle/>
          <a:p>
            <a:pPr eaLnBrk="1" hangingPunct="1">
              <a:buFont typeface="Wingdings" pitchFamily="2" charset="2"/>
              <a:buNone/>
            </a:pPr>
            <a:endParaRPr lang="tr-TR" smtClean="0"/>
          </a:p>
          <a:p>
            <a:pPr eaLnBrk="1" hangingPunct="1">
              <a:buFont typeface="Wingdings" pitchFamily="2" charset="2"/>
              <a:buNone/>
            </a:pPr>
            <a:r>
              <a:rPr lang="tr-TR" smtClean="0"/>
              <a:t>1-                                         2- </a:t>
            </a:r>
          </a:p>
        </p:txBody>
      </p:sp>
      <p:sp>
        <p:nvSpPr>
          <p:cNvPr id="30722" name="5 Slayt Numarası Yer Tutucusu"/>
          <p:cNvSpPr>
            <a:spLocks noGrp="1"/>
          </p:cNvSpPr>
          <p:nvPr>
            <p:ph type="sldNum" sz="quarter" idx="15"/>
          </p:nvPr>
        </p:nvSpPr>
        <p:spPr>
          <a:noFill/>
        </p:spPr>
        <p:txBody>
          <a:bodyPr/>
          <a:lstStyle/>
          <a:p>
            <a:pPr lvl="1"/>
            <a:fld id="{7C7C092B-7B18-4095-8CCC-9AABF781E8BD}" type="slidenum">
              <a:rPr lang="tr-TR" smtClean="0"/>
              <a:pPr lvl="1"/>
              <a:t>3</a:t>
            </a:fld>
            <a:endParaRPr lang="tr-TR" smtClean="0">
              <a:latin typeface="Times New Roman" pitchFamily="18" charset="0"/>
            </a:endParaRPr>
          </a:p>
        </p:txBody>
      </p:sp>
      <p:sp>
        <p:nvSpPr>
          <p:cNvPr id="30725" name="AutoShape 5"/>
          <p:cNvSpPr>
            <a:spLocks noChangeArrowheads="1"/>
          </p:cNvSpPr>
          <p:nvPr/>
        </p:nvSpPr>
        <p:spPr bwMode="auto">
          <a:xfrm>
            <a:off x="468313" y="3357563"/>
            <a:ext cx="576262" cy="576262"/>
          </a:xfrm>
          <a:prstGeom prst="smileyFace">
            <a:avLst>
              <a:gd name="adj" fmla="val 4653"/>
            </a:avLst>
          </a:prstGeom>
          <a:solidFill>
            <a:srgbClr val="0000FF"/>
          </a:solidFill>
          <a:ln w="9525">
            <a:solidFill>
              <a:schemeClr val="tx1"/>
            </a:solidFill>
            <a:round/>
            <a:headEnd/>
            <a:tailEnd/>
          </a:ln>
        </p:spPr>
        <p:txBody>
          <a:bodyPr wrap="none" anchor="ctr"/>
          <a:lstStyle/>
          <a:p>
            <a:endParaRPr lang="tr-TR"/>
          </a:p>
        </p:txBody>
      </p:sp>
      <p:sp>
        <p:nvSpPr>
          <p:cNvPr id="30726" name="AutoShape 6"/>
          <p:cNvSpPr>
            <a:spLocks noChangeArrowheads="1"/>
          </p:cNvSpPr>
          <p:nvPr/>
        </p:nvSpPr>
        <p:spPr bwMode="auto">
          <a:xfrm>
            <a:off x="1692275" y="4221163"/>
            <a:ext cx="576263" cy="576262"/>
          </a:xfrm>
          <a:prstGeom prst="smileyFace">
            <a:avLst>
              <a:gd name="adj" fmla="val 4653"/>
            </a:avLst>
          </a:prstGeom>
          <a:solidFill>
            <a:srgbClr val="0000FF"/>
          </a:solidFill>
          <a:ln w="9525">
            <a:solidFill>
              <a:schemeClr val="tx1"/>
            </a:solidFill>
            <a:round/>
            <a:headEnd/>
            <a:tailEnd/>
          </a:ln>
        </p:spPr>
        <p:txBody>
          <a:bodyPr wrap="none" anchor="ctr"/>
          <a:lstStyle/>
          <a:p>
            <a:endParaRPr lang="tr-TR"/>
          </a:p>
        </p:txBody>
      </p:sp>
      <p:sp>
        <p:nvSpPr>
          <p:cNvPr id="30727" name="AutoShape 7"/>
          <p:cNvSpPr>
            <a:spLocks noChangeArrowheads="1"/>
          </p:cNvSpPr>
          <p:nvPr/>
        </p:nvSpPr>
        <p:spPr bwMode="auto">
          <a:xfrm>
            <a:off x="3203575" y="3357563"/>
            <a:ext cx="576263" cy="576262"/>
          </a:xfrm>
          <a:prstGeom prst="smileyFace">
            <a:avLst>
              <a:gd name="adj" fmla="val 4653"/>
            </a:avLst>
          </a:prstGeom>
          <a:solidFill>
            <a:srgbClr val="0000FF"/>
          </a:solidFill>
          <a:ln w="9525">
            <a:solidFill>
              <a:schemeClr val="tx1"/>
            </a:solidFill>
            <a:round/>
            <a:headEnd/>
            <a:tailEnd/>
          </a:ln>
        </p:spPr>
        <p:txBody>
          <a:bodyPr wrap="none" anchor="ctr"/>
          <a:lstStyle/>
          <a:p>
            <a:endParaRPr lang="tr-TR"/>
          </a:p>
        </p:txBody>
      </p:sp>
      <p:sp>
        <p:nvSpPr>
          <p:cNvPr id="30728" name="AutoShape 8"/>
          <p:cNvSpPr>
            <a:spLocks noChangeArrowheads="1"/>
          </p:cNvSpPr>
          <p:nvPr/>
        </p:nvSpPr>
        <p:spPr bwMode="auto">
          <a:xfrm>
            <a:off x="1692275" y="2420938"/>
            <a:ext cx="576263" cy="576262"/>
          </a:xfrm>
          <a:prstGeom prst="smileyFace">
            <a:avLst>
              <a:gd name="adj" fmla="val 4653"/>
            </a:avLst>
          </a:prstGeom>
          <a:solidFill>
            <a:srgbClr val="3366FF"/>
          </a:solidFill>
          <a:ln w="9525">
            <a:solidFill>
              <a:schemeClr val="tx1"/>
            </a:solidFill>
            <a:round/>
            <a:headEnd/>
            <a:tailEnd/>
          </a:ln>
        </p:spPr>
        <p:txBody>
          <a:bodyPr wrap="none" anchor="ctr"/>
          <a:lstStyle/>
          <a:p>
            <a:endParaRPr lang="tr-TR"/>
          </a:p>
        </p:txBody>
      </p:sp>
      <p:sp>
        <p:nvSpPr>
          <p:cNvPr id="30729" name="Text Box 9"/>
          <p:cNvSpPr txBox="1">
            <a:spLocks noChangeArrowheads="1"/>
          </p:cNvSpPr>
          <p:nvPr/>
        </p:nvSpPr>
        <p:spPr bwMode="auto">
          <a:xfrm>
            <a:off x="1116013" y="3429000"/>
            <a:ext cx="2016125" cy="366713"/>
          </a:xfrm>
          <a:prstGeom prst="rect">
            <a:avLst/>
          </a:prstGeom>
          <a:noFill/>
          <a:ln w="9525">
            <a:noFill/>
            <a:miter lim="800000"/>
            <a:headEnd/>
            <a:tailEnd/>
          </a:ln>
        </p:spPr>
        <p:txBody>
          <a:bodyPr>
            <a:spAutoFit/>
          </a:bodyPr>
          <a:lstStyle/>
          <a:p>
            <a:pPr>
              <a:spcBef>
                <a:spcPct val="50000"/>
              </a:spcBef>
            </a:pPr>
            <a:r>
              <a:rPr lang="tr-TR" b="1"/>
              <a:t>Sosyal konuşma</a:t>
            </a:r>
          </a:p>
        </p:txBody>
      </p:sp>
      <p:sp>
        <p:nvSpPr>
          <p:cNvPr id="30730" name="AutoShape 10"/>
          <p:cNvSpPr>
            <a:spLocks noChangeArrowheads="1"/>
          </p:cNvSpPr>
          <p:nvPr/>
        </p:nvSpPr>
        <p:spPr bwMode="auto">
          <a:xfrm>
            <a:off x="6156325" y="2492375"/>
            <a:ext cx="576263" cy="576263"/>
          </a:xfrm>
          <a:prstGeom prst="smileyFace">
            <a:avLst>
              <a:gd name="adj" fmla="val 4653"/>
            </a:avLst>
          </a:prstGeom>
          <a:solidFill>
            <a:schemeClr val="accent1"/>
          </a:solidFill>
          <a:ln w="9525">
            <a:solidFill>
              <a:schemeClr val="tx1"/>
            </a:solidFill>
            <a:round/>
            <a:headEnd/>
            <a:tailEnd/>
          </a:ln>
        </p:spPr>
        <p:txBody>
          <a:bodyPr wrap="none" anchor="ctr"/>
          <a:lstStyle/>
          <a:p>
            <a:endParaRPr lang="tr-TR"/>
          </a:p>
        </p:txBody>
      </p:sp>
      <p:sp>
        <p:nvSpPr>
          <p:cNvPr id="30731" name="Text Box 11"/>
          <p:cNvSpPr txBox="1">
            <a:spLocks noChangeArrowheads="1"/>
          </p:cNvSpPr>
          <p:nvPr/>
        </p:nvSpPr>
        <p:spPr bwMode="auto">
          <a:xfrm>
            <a:off x="5148263" y="3429000"/>
            <a:ext cx="3744912" cy="396875"/>
          </a:xfrm>
          <a:prstGeom prst="rect">
            <a:avLst/>
          </a:prstGeom>
          <a:noFill/>
          <a:ln w="9525">
            <a:noFill/>
            <a:miter lim="800000"/>
            <a:headEnd/>
            <a:tailEnd/>
          </a:ln>
        </p:spPr>
        <p:txBody>
          <a:bodyPr>
            <a:spAutoFit/>
          </a:bodyPr>
          <a:lstStyle/>
          <a:p>
            <a:pPr>
              <a:spcBef>
                <a:spcPct val="50000"/>
              </a:spcBef>
            </a:pPr>
            <a:r>
              <a:rPr lang="tr-TR" sz="2000" b="1"/>
              <a:t>Kendine yönelik konuşma</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sz="quarter" idx="1"/>
          </p:nvPr>
        </p:nvSpPr>
        <p:spPr>
          <a:xfrm>
            <a:off x="684213" y="476250"/>
            <a:ext cx="7772400" cy="5473700"/>
          </a:xfrm>
        </p:spPr>
        <p:txBody>
          <a:bodyPr/>
          <a:lstStyle/>
          <a:p>
            <a:pPr eaLnBrk="1" hangingPunct="1"/>
            <a:endParaRPr lang="tr-TR" b="1" smtClean="0"/>
          </a:p>
          <a:p>
            <a:pPr eaLnBrk="1" hangingPunct="1"/>
            <a:r>
              <a:rPr lang="tr-TR" b="1" smtClean="0"/>
              <a:t>Vygotsky konuşmanın köklerinin bebekliğin ilk dönemlerinde bile sosyal olduğuna inanır.</a:t>
            </a:r>
          </a:p>
          <a:p>
            <a:pPr eaLnBrk="1" hangingPunct="1">
              <a:buFont typeface="Wingdings" pitchFamily="2" charset="2"/>
              <a:buNone/>
            </a:pPr>
            <a:r>
              <a:rPr lang="tr-TR" b="1" smtClean="0"/>
              <a:t>       </a:t>
            </a:r>
          </a:p>
          <a:p>
            <a:pPr eaLnBrk="1" hangingPunct="1"/>
            <a:r>
              <a:rPr lang="tr-TR" b="1" smtClean="0"/>
              <a:t>Çocukların bebeklik dönemlerine </a:t>
            </a:r>
            <a:r>
              <a:rPr lang="tr-TR" b="1" smtClean="0">
                <a:solidFill>
                  <a:srgbClr val="6699FF"/>
                </a:solidFill>
              </a:rPr>
              <a:t>“dil öncesi düşünce” ve “düşünce öncesi konuşma”</a:t>
            </a:r>
            <a:r>
              <a:rPr lang="tr-TR" b="1" smtClean="0"/>
              <a:t> adını verir. Bunun nedeni dilin sadece iletişim için kullanıldığına inanır.</a:t>
            </a:r>
          </a:p>
        </p:txBody>
      </p:sp>
      <p:sp>
        <p:nvSpPr>
          <p:cNvPr id="31746" name="5 Slayt Numarası Yer Tutucusu"/>
          <p:cNvSpPr>
            <a:spLocks noGrp="1"/>
          </p:cNvSpPr>
          <p:nvPr>
            <p:ph type="sldNum" sz="quarter" idx="15"/>
          </p:nvPr>
        </p:nvSpPr>
        <p:spPr>
          <a:noFill/>
        </p:spPr>
        <p:txBody>
          <a:bodyPr/>
          <a:lstStyle/>
          <a:p>
            <a:pPr lvl="1"/>
            <a:fld id="{CB863B46-B18E-4A6D-8FB5-DAA5DD9CD187}" type="slidenum">
              <a:rPr lang="tr-TR" smtClean="0"/>
              <a:pPr lvl="1"/>
              <a:t>4</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type="body" sz="half" idx="1"/>
          </p:nvPr>
        </p:nvSpPr>
        <p:spPr>
          <a:xfrm>
            <a:off x="0" y="0"/>
            <a:ext cx="8358214" cy="6096000"/>
          </a:xfrm>
        </p:spPr>
        <p:txBody>
          <a:bodyPr>
            <a:normAutofit/>
          </a:bodyPr>
          <a:lstStyle/>
          <a:p>
            <a:pPr eaLnBrk="1" hangingPunct="1"/>
            <a:endParaRPr lang="tr-TR" sz="2800" b="1" dirty="0" smtClean="0"/>
          </a:p>
          <a:p>
            <a:pPr eaLnBrk="1" hangingPunct="1"/>
            <a:endParaRPr lang="tr-TR" sz="2800" b="1" dirty="0" smtClean="0"/>
          </a:p>
          <a:p>
            <a:pPr eaLnBrk="1" hangingPunct="1"/>
            <a:r>
              <a:rPr lang="tr-TR" sz="2800" b="1" dirty="0" smtClean="0"/>
              <a:t>2-3 yaşlarında düşünme ve konuşma birleşir. Konuşma düşünme için kullanıldığından entelektüel bir hale gelir. Yani çocuklar konuşurken düşünebilmeye başlarlar. Bundan sonra da </a:t>
            </a:r>
            <a:r>
              <a:rPr lang="tr-TR" sz="2800" b="1" dirty="0" smtClean="0">
                <a:solidFill>
                  <a:srgbClr val="6699FF"/>
                </a:solidFill>
              </a:rPr>
              <a:t>kendine yönelik konuşma</a:t>
            </a:r>
            <a:r>
              <a:rPr lang="tr-TR" sz="2800" b="1" dirty="0" smtClean="0"/>
              <a:t> başlar.</a:t>
            </a:r>
          </a:p>
        </p:txBody>
      </p:sp>
      <p:sp>
        <p:nvSpPr>
          <p:cNvPr id="32770" name="6 Slayt Numarası Yer Tutucusu"/>
          <p:cNvSpPr>
            <a:spLocks noGrp="1"/>
          </p:cNvSpPr>
          <p:nvPr>
            <p:ph type="sldNum" sz="quarter" idx="12"/>
          </p:nvPr>
        </p:nvSpPr>
        <p:spPr>
          <a:noFill/>
        </p:spPr>
        <p:txBody>
          <a:bodyPr/>
          <a:lstStyle/>
          <a:p>
            <a:pPr lvl="1"/>
            <a:fld id="{7BA1E925-4300-4178-A78C-6DA9505D5ACC}" type="slidenum">
              <a:rPr lang="tr-TR" smtClean="0"/>
              <a:pPr lvl="1"/>
              <a:t>5</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Diagram 5"/>
          <p:cNvGraphicFramePr>
            <a:graphicFrameLocks/>
          </p:cNvGraphicFramePr>
          <p:nvPr>
            <p:ph type="dgm" idx="1"/>
          </p:nvPr>
        </p:nvGraphicFramePr>
        <p:xfrm>
          <a:off x="755650" y="1125538"/>
          <a:ext cx="7699375" cy="4970462"/>
        </p:xfrm>
        <a:graphic>
          <a:graphicData uri="http://schemas.openxmlformats.org/drawingml/2006/compatibility">
            <com:legacyDrawing xmlns:com="http://schemas.openxmlformats.org/drawingml/2006/compatibility" spid="_x0000_s1026"/>
          </a:graphicData>
        </a:graphic>
      </p:graphicFrame>
      <p:sp>
        <p:nvSpPr>
          <p:cNvPr id="2059" name="5 Slayt Numarası Yer Tutucusu"/>
          <p:cNvSpPr>
            <a:spLocks noGrp="1"/>
          </p:cNvSpPr>
          <p:nvPr>
            <p:ph type="sldNum" sz="quarter" idx="12"/>
          </p:nvPr>
        </p:nvSpPr>
        <p:spPr>
          <a:noFill/>
        </p:spPr>
        <p:txBody>
          <a:bodyPr/>
          <a:lstStyle/>
          <a:p>
            <a:pPr lvl="1"/>
            <a:fld id="{4CC18DF3-E8B0-416C-A29B-E143FF1FA59E}" type="slidenum">
              <a:rPr lang="tr-TR" smtClean="0"/>
              <a:pPr lvl="1"/>
              <a:t>6</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Diagram 5"/>
          <p:cNvGraphicFramePr>
            <a:graphicFrameLocks noGrp="1"/>
          </p:cNvGraphicFramePr>
          <p:nvPr>
            <p:ph type="dgm" idx="1"/>
          </p:nvPr>
        </p:nvGraphicFramePr>
        <p:xfrm>
          <a:off x="684213" y="1052513"/>
          <a:ext cx="7772400" cy="4611687"/>
        </p:xfrm>
        <a:graphic>
          <a:graphicData uri="http://schemas.openxmlformats.org/drawingml/2006/compatibility">
            <com:legacyDrawing xmlns:com="http://schemas.openxmlformats.org/drawingml/2006/compatibility" spid="_x0000_s2050"/>
          </a:graphicData>
        </a:graphic>
      </p:graphicFrame>
      <p:sp>
        <p:nvSpPr>
          <p:cNvPr id="3080" name="5 Slayt Numarası Yer Tutucusu"/>
          <p:cNvSpPr>
            <a:spLocks noGrp="1"/>
          </p:cNvSpPr>
          <p:nvPr>
            <p:ph type="sldNum" sz="quarter" idx="12"/>
          </p:nvPr>
        </p:nvSpPr>
        <p:spPr>
          <a:noFill/>
        </p:spPr>
        <p:txBody>
          <a:bodyPr/>
          <a:lstStyle/>
          <a:p>
            <a:pPr lvl="1"/>
            <a:fld id="{E46B9D46-1A64-4CF6-8456-693836A89315}" type="slidenum">
              <a:rPr lang="tr-TR" smtClean="0"/>
              <a:pPr lvl="1"/>
              <a:t>7</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sz="quarter" idx="1"/>
          </p:nvPr>
        </p:nvSpPr>
        <p:spPr>
          <a:xfrm>
            <a:off x="682625" y="1268413"/>
            <a:ext cx="7772400" cy="4827587"/>
          </a:xfrm>
        </p:spPr>
        <p:txBody>
          <a:bodyPr/>
          <a:lstStyle/>
          <a:p>
            <a:pPr eaLnBrk="1" hangingPunct="1"/>
            <a:r>
              <a:rPr lang="tr-TR" b="1" smtClean="0"/>
              <a:t>İçsel konuşma tamamen kişinin kendine özgüdür ve işitilemez.</a:t>
            </a:r>
          </a:p>
          <a:p>
            <a:pPr eaLnBrk="1" hangingPunct="1"/>
            <a:endParaRPr lang="tr-TR" b="1" smtClean="0"/>
          </a:p>
          <a:p>
            <a:pPr eaLnBrk="1" hangingPunct="1"/>
            <a:r>
              <a:rPr lang="tr-TR" b="1" smtClean="0"/>
              <a:t>Yetişkinlerdeki içsel konuşma küçük çocukların kendine yönelik konuşmasına benzerdir; çünkü yalıtılmıştır, dilbilgisine uymaz ve kişinin kendisi için mantıklıdır. </a:t>
            </a:r>
          </a:p>
        </p:txBody>
      </p:sp>
      <p:sp>
        <p:nvSpPr>
          <p:cNvPr id="33794" name="5 Slayt Numarası Yer Tutucusu"/>
          <p:cNvSpPr>
            <a:spLocks noGrp="1"/>
          </p:cNvSpPr>
          <p:nvPr>
            <p:ph type="sldNum" sz="quarter" idx="15"/>
          </p:nvPr>
        </p:nvSpPr>
        <p:spPr>
          <a:noFill/>
        </p:spPr>
        <p:txBody>
          <a:bodyPr/>
          <a:lstStyle/>
          <a:p>
            <a:pPr lvl="1"/>
            <a:fld id="{D57F9B06-8828-495A-83E2-892C4E87B67C}" type="slidenum">
              <a:rPr lang="tr-TR" smtClean="0"/>
              <a:pPr lvl="1"/>
              <a:t>8</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sz="quarter" idx="1"/>
          </p:nvPr>
        </p:nvSpPr>
        <p:spPr>
          <a:xfrm>
            <a:off x="684213" y="549275"/>
            <a:ext cx="7772400" cy="5688013"/>
          </a:xfrm>
        </p:spPr>
        <p:txBody>
          <a:bodyPr/>
          <a:lstStyle/>
          <a:p>
            <a:pPr eaLnBrk="1" hangingPunct="1"/>
            <a:r>
              <a:rPr lang="tr-TR" b="1" smtClean="0"/>
              <a:t>Vygotsky, çocukların dilin anlamını (anlambilimi) nasıl geliştirdiklerini de incelemiştir. </a:t>
            </a:r>
          </a:p>
          <a:p>
            <a:pPr eaLnBrk="1" hangingPunct="1"/>
            <a:endParaRPr lang="tr-TR" b="1" smtClean="0"/>
          </a:p>
          <a:p>
            <a:pPr eaLnBrk="1" hangingPunct="1"/>
            <a:r>
              <a:rPr lang="tr-TR" b="1" smtClean="0"/>
              <a:t>Ona göre anlam, yetişkinin demek istediği ile çocuğun yetişkinin ne demek istediğine dair yorumunun örtüşmesidir. </a:t>
            </a:r>
          </a:p>
          <a:p>
            <a:pPr eaLnBrk="1" hangingPunct="1"/>
            <a:endParaRPr lang="tr-TR" b="1" smtClean="0"/>
          </a:p>
          <a:p>
            <a:pPr eaLnBrk="1" hangingPunct="1"/>
            <a:r>
              <a:rPr lang="tr-TR" b="1" smtClean="0"/>
              <a:t>Çocuklar büyüdükçe sözcüklerin anlamını yetişkinlerin kullandıkları gibi anlayıp kullanmaya başlarlar</a:t>
            </a:r>
            <a:r>
              <a:rPr lang="tr-TR" smtClean="0"/>
              <a:t>.</a:t>
            </a:r>
          </a:p>
        </p:txBody>
      </p:sp>
      <p:sp>
        <p:nvSpPr>
          <p:cNvPr id="34818" name="5 Slayt Numarası Yer Tutucusu"/>
          <p:cNvSpPr>
            <a:spLocks noGrp="1"/>
          </p:cNvSpPr>
          <p:nvPr>
            <p:ph type="sldNum" sz="quarter" idx="15"/>
          </p:nvPr>
        </p:nvSpPr>
        <p:spPr>
          <a:noFill/>
        </p:spPr>
        <p:txBody>
          <a:bodyPr/>
          <a:lstStyle/>
          <a:p>
            <a:pPr lvl="1"/>
            <a:fld id="{F15EB68C-B631-4D22-94CB-53620A026477}" type="slidenum">
              <a:rPr lang="tr-TR" smtClean="0"/>
              <a:pPr lvl="1"/>
              <a:t>9</a:t>
            </a:fld>
            <a:endParaRPr lang="tr-TR" smtClean="0">
              <a:latin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730</Words>
  <PresentationFormat>Ekran Gösterisi (4:3)</PresentationFormat>
  <Paragraphs>131</Paragraphs>
  <Slides>22</Slides>
  <Notes>0</Notes>
  <HiddenSlides>0</HiddenSlides>
  <MMClips>0</MMClips>
  <ScaleCrop>false</ScaleCrop>
  <HeadingPairs>
    <vt:vector size="4" baseType="variant">
      <vt:variant>
        <vt:lpstr>Tema</vt:lpstr>
      </vt:variant>
      <vt:variant>
        <vt:i4>1</vt:i4>
      </vt:variant>
      <vt:variant>
        <vt:lpstr>Slayt Başlıkları</vt:lpstr>
      </vt:variant>
      <vt:variant>
        <vt:i4>22</vt:i4>
      </vt:variant>
    </vt:vector>
  </HeadingPairs>
  <TitlesOfParts>
    <vt:vector size="23" baseType="lpstr">
      <vt:lpstr>Cumba</vt:lpstr>
      <vt:lpstr>DİL GELİŞİMİ KURAMLARI - II</vt:lpstr>
      <vt:lpstr>Vygotsky’e Göre Dilin Kullanımı</vt:lpstr>
      <vt:lpstr>Vygotsky anlayışında konuşmanın iki farklı işlevi vardır.  </vt:lpstr>
      <vt:lpstr>Slayt 4</vt:lpstr>
      <vt:lpstr>Slayt 5</vt:lpstr>
      <vt:lpstr>Slayt 6</vt:lpstr>
      <vt:lpstr>Slayt 7</vt:lpstr>
      <vt:lpstr>Slayt 8</vt:lpstr>
      <vt:lpstr>Slayt 9</vt:lpstr>
      <vt:lpstr>Slayt 10</vt:lpstr>
      <vt:lpstr>Vygotsky yaklaşımına göre çocuklarda dil gelişimini desteklemek için;</vt:lpstr>
      <vt:lpstr>BİLGİYİ İŞLEME KURAMINA GÖRE DİL</vt:lpstr>
      <vt:lpstr>Slayt 13</vt:lpstr>
      <vt:lpstr>Slayt 14</vt:lpstr>
      <vt:lpstr>Slayt 15</vt:lpstr>
      <vt:lpstr>Slayt 16</vt:lpstr>
      <vt:lpstr>Slayt 17</vt:lpstr>
      <vt:lpstr>Önoluşumcu Görüş </vt:lpstr>
      <vt:lpstr>Slayt 19</vt:lpstr>
      <vt:lpstr>Slayt 20</vt:lpstr>
      <vt:lpstr>Slayt 21</vt:lpstr>
      <vt:lpstr>Slayt 22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GELİŞİMİ KURAMLARI - II</dc:title>
  <dc:creator>Windows 7</dc:creator>
  <cp:lastModifiedBy>Windows 7</cp:lastModifiedBy>
  <cp:revision>1</cp:revision>
  <dcterms:created xsi:type="dcterms:W3CDTF">2018-03-10T06:49:23Z</dcterms:created>
  <dcterms:modified xsi:type="dcterms:W3CDTF">2018-03-10T06:51:19Z</dcterms:modified>
</cp:coreProperties>
</file>