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4"/>
  </p:notesMasterIdLst>
  <p:sldIdLst>
    <p:sldId id="1092" r:id="rId4"/>
    <p:sldId id="1084" r:id="rId5"/>
    <p:sldId id="1085" r:id="rId6"/>
    <p:sldId id="1086" r:id="rId7"/>
    <p:sldId id="1087" r:id="rId8"/>
    <p:sldId id="1088" r:id="rId9"/>
    <p:sldId id="1089" r:id="rId10"/>
    <p:sldId id="1090" r:id="rId11"/>
    <p:sldId id="1091" r:id="rId12"/>
    <p:sldId id="1093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63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692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9169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– Doç. Dr. Yeşim TANRIVERMİŞ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3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2700" dirty="0" smtClean="0"/>
              <a:t>KAYNAKLAR</a:t>
            </a:r>
            <a:endParaRPr sz="2700" dirty="0"/>
          </a:p>
        </p:txBody>
      </p:sp>
      <p:sp>
        <p:nvSpPr>
          <p:cNvPr id="4" name="object 4"/>
          <p:cNvSpPr txBox="1"/>
          <p:nvPr/>
        </p:nvSpPr>
        <p:spPr>
          <a:xfrm>
            <a:off x="434341" y="2218372"/>
            <a:ext cx="7795260" cy="25621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İktisada Giriş: Prensipler ve Politika, İlker Parasız, Ezgi Kitabevi Yayınları, Bursa, 2003.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ABC’si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İlker Parasız, Ezgi Kitabevi Yayınları, Bursa, 2004.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Bilimine Giriş, Gülden Ülgen, Der Yayınları, İstanbul, 2002.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Biliminin Temelleri, Halil Seyidoğlu,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Güzem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Yayınları, İstanbul, 2006.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İktisat, Zeynel Dinler, Ekin Kitapevi Yayınları, Bursa, 2007.</a:t>
            </a:r>
          </a:p>
          <a:p>
            <a:pPr marL="9525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tabLst>
                <a:tab pos="215265" algn="l"/>
              </a:tabLst>
            </a:pP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266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7938" y="1405508"/>
            <a:ext cx="2440305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ESNEKLİKLER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515171"/>
            <a:ext cx="6876574" cy="124457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b="1" spc="-23" dirty="0">
                <a:solidFill>
                  <a:srgbClr val="2F2F2F"/>
                </a:solidFill>
                <a:latin typeface="Arial"/>
                <a:cs typeface="Arial"/>
              </a:rPr>
              <a:t>Talebin </a:t>
            </a:r>
            <a:r>
              <a:rPr b="1" spc="-8" dirty="0">
                <a:solidFill>
                  <a:srgbClr val="2F2F2F"/>
                </a:solidFill>
                <a:latin typeface="Arial"/>
                <a:cs typeface="Arial"/>
              </a:rPr>
              <a:t>Fiyat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Elastikiyeti</a:t>
            </a:r>
            <a:r>
              <a:rPr b="1" spc="3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(Esnekliği)</a:t>
            </a:r>
            <a:endParaRPr>
              <a:latin typeface="Arial"/>
              <a:cs typeface="Arial"/>
            </a:endParaRPr>
          </a:p>
          <a:p>
            <a:pPr>
              <a:spcBef>
                <a:spcPts val="4"/>
              </a:spcBef>
            </a:pPr>
            <a:endParaRPr sz="2625">
              <a:latin typeface="Times New Roman"/>
              <a:cs typeface="Times New Roman"/>
            </a:endParaRPr>
          </a:p>
          <a:p>
            <a:pPr marL="215265" marR="3810" indent="-205740">
              <a:spcBef>
                <a:spcPts val="4"/>
              </a:spcBef>
              <a:buClr>
                <a:srgbClr val="000000"/>
              </a:buClr>
              <a:buFont typeface="Wingdings"/>
              <a:buChar char=""/>
              <a:tabLst>
                <a:tab pos="215265" algn="l"/>
                <a:tab pos="1037749" algn="l"/>
                <a:tab pos="1556861" algn="l"/>
                <a:tab pos="2609850" algn="l"/>
                <a:tab pos="2961799" algn="l"/>
                <a:tab pos="3810000" algn="l"/>
                <a:tab pos="4404360" algn="l"/>
                <a:tab pos="5114449" algn="l"/>
                <a:tab pos="6255544" algn="l"/>
              </a:tabLst>
            </a:pPr>
            <a:r>
              <a:rPr spc="-203" dirty="0">
                <a:solidFill>
                  <a:srgbClr val="2F2F2F"/>
                </a:solidFill>
                <a:latin typeface="Arial"/>
                <a:cs typeface="Arial"/>
              </a:rPr>
              <a:t>T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eb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in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fi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y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at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esnekl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ğ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,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maldan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talep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e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dil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mikt</a:t>
            </a:r>
            <a:r>
              <a:rPr spc="8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rdaki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yü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zd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değişmesinin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 malın fiyatındaki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yüzde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değişmeye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oranına</a:t>
            </a:r>
            <a:r>
              <a:rPr spc="13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eşittir.</a:t>
            </a:r>
            <a:endParaRPr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25764" y="4195763"/>
            <a:ext cx="527209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dirty="0">
                <a:solidFill>
                  <a:srgbClr val="2F2F2F"/>
                </a:solidFill>
                <a:latin typeface="Cambria Math"/>
                <a:cs typeface="Cambria Math"/>
              </a:rPr>
              <a:t>𝒆𝒅</a:t>
            </a:r>
            <a:r>
              <a:rPr spc="41" dirty="0">
                <a:solidFill>
                  <a:srgbClr val="2F2F2F"/>
                </a:solidFill>
                <a:latin typeface="Cambria Math"/>
                <a:cs typeface="Cambria Math"/>
              </a:rPr>
              <a:t> </a:t>
            </a:r>
            <a:r>
              <a:rPr dirty="0">
                <a:solidFill>
                  <a:srgbClr val="2F2F2F"/>
                </a:solidFill>
                <a:latin typeface="Cambria Math"/>
                <a:cs typeface="Cambria Math"/>
              </a:rPr>
              <a:t>=</a:t>
            </a:r>
            <a:endParaRPr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05456" y="4368451"/>
            <a:ext cx="4473893" cy="0"/>
          </a:xfrm>
          <a:custGeom>
            <a:avLst/>
            <a:gdLst/>
            <a:ahLst/>
            <a:cxnLst/>
            <a:rect l="l" t="t" r="r" b="b"/>
            <a:pathLst>
              <a:path w="5965190">
                <a:moveTo>
                  <a:pt x="0" y="0"/>
                </a:moveTo>
                <a:lnTo>
                  <a:pt x="5964936" y="0"/>
                </a:lnTo>
              </a:path>
            </a:pathLst>
          </a:custGeom>
          <a:ln w="19812">
            <a:solidFill>
              <a:srgbClr val="2F2F2F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7" name="object 7"/>
          <p:cNvSpPr txBox="1"/>
          <p:nvPr/>
        </p:nvSpPr>
        <p:spPr>
          <a:xfrm>
            <a:off x="2496121" y="4023170"/>
            <a:ext cx="4493419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dirty="0">
                <a:solidFill>
                  <a:srgbClr val="2F2F2F"/>
                </a:solidFill>
                <a:latin typeface="Cambria Math"/>
                <a:cs typeface="Cambria Math"/>
              </a:rPr>
              <a:t>𝑻𝒂𝒍𝒆𝒑 𝑬𝒅𝒊𝒍𝒆𝒏 </a:t>
            </a:r>
            <a:r>
              <a:rPr spc="-4" dirty="0">
                <a:solidFill>
                  <a:srgbClr val="2F2F2F"/>
                </a:solidFill>
                <a:latin typeface="Cambria Math"/>
                <a:cs typeface="Cambria Math"/>
              </a:rPr>
              <a:t>𝑴𝒊𝒌𝒕𝒂𝒓𝒅𝒂𝒌𝒊 𝒀ü𝒛𝒅𝒆</a:t>
            </a:r>
            <a:r>
              <a:rPr spc="-45" dirty="0">
                <a:solidFill>
                  <a:srgbClr val="2F2F2F"/>
                </a:solidFill>
                <a:latin typeface="Cambria Math"/>
                <a:cs typeface="Cambria Math"/>
              </a:rPr>
              <a:t> </a:t>
            </a:r>
            <a:r>
              <a:rPr spc="-8" dirty="0">
                <a:solidFill>
                  <a:srgbClr val="2F2F2F"/>
                </a:solidFill>
                <a:latin typeface="Cambria Math"/>
                <a:cs typeface="Cambria Math"/>
              </a:rPr>
              <a:t>𝑫𝒆ğ𝒊ş𝒎𝒆</a:t>
            </a:r>
            <a:endParaRPr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52515" y="4348925"/>
            <a:ext cx="2780347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4" dirty="0">
                <a:solidFill>
                  <a:srgbClr val="2F2F2F"/>
                </a:solidFill>
                <a:latin typeface="Cambria Math"/>
                <a:cs typeface="Cambria Math"/>
              </a:rPr>
              <a:t>𝑭𝒊𝒚𝒂𝒕𝒕𝒂𝒌𝒊 𝒀ü𝒛𝒅𝒆</a:t>
            </a:r>
            <a:r>
              <a:rPr spc="-26" dirty="0">
                <a:solidFill>
                  <a:srgbClr val="2F2F2F"/>
                </a:solidFill>
                <a:latin typeface="Cambria Math"/>
                <a:cs typeface="Cambria Math"/>
              </a:rPr>
              <a:t> </a:t>
            </a:r>
            <a:r>
              <a:rPr spc="-4" dirty="0">
                <a:solidFill>
                  <a:srgbClr val="2F2F2F"/>
                </a:solidFill>
                <a:latin typeface="Cambria Math"/>
                <a:cs typeface="Cambria Math"/>
              </a:rPr>
              <a:t>𝑫𝒆ğ𝒊ş𝒎𝒆</a:t>
            </a:r>
            <a:endParaRPr>
              <a:latin typeface="Cambria Math"/>
              <a:cs typeface="Cambria Math"/>
            </a:endParaRPr>
          </a:p>
        </p:txBody>
      </p:sp>
    </p:spTree>
    <p:extLst>
      <p:ext uri="{BB962C8B-B14F-4D97-AF65-F5344CB8AC3E}">
        <p14:creationId xmlns:p14="http://schemas.microsoft.com/office/powerpoint/2010/main" val="3786223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7938" y="1405508"/>
            <a:ext cx="2440305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ESNEKLİKLER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00315" y="2515171"/>
            <a:ext cx="6916103" cy="8406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34315" marR="22860" indent="-205740" algn="just">
              <a:spcBef>
                <a:spcPts val="75"/>
              </a:spcBef>
              <a:buClr>
                <a:srgbClr val="000000"/>
              </a:buClr>
              <a:buFont typeface="Wingdings"/>
              <a:buChar char=""/>
              <a:tabLst>
                <a:tab pos="234315" algn="l"/>
              </a:tabLst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Esnek talep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hallerinde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talep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edilen miktardaki yüzde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değişmenin 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fiyattaki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yüzde değişmeden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büyüktür.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 durumda talebin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esnekliği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birden büyük olur: e</a:t>
            </a:r>
            <a:r>
              <a:rPr spc="-5" baseline="-20833" dirty="0">
                <a:solidFill>
                  <a:srgbClr val="2F2F2F"/>
                </a:solidFill>
                <a:latin typeface="Arial"/>
                <a:cs typeface="Arial"/>
              </a:rPr>
              <a:t>d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&gt;</a:t>
            </a:r>
            <a:r>
              <a:rPr spc="-9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1.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44954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7938" y="1405508"/>
            <a:ext cx="2440305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ESNEKLİKLER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00315" y="2515171"/>
            <a:ext cx="6916103" cy="12048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34315" marR="22860" indent="-205740" algn="just">
              <a:lnSpc>
                <a:spcPct val="150000"/>
              </a:lnSpc>
              <a:spcBef>
                <a:spcPts val="75"/>
              </a:spcBef>
              <a:buClr>
                <a:srgbClr val="000000"/>
              </a:buClr>
              <a:buFont typeface="Wingdings"/>
              <a:buChar char=""/>
              <a:tabLst>
                <a:tab pos="234315" algn="l"/>
              </a:tabLst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Esnek olmayan talep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hallerinde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talep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edilen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miktardaki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yüzde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değişmenin fiyattaki yüzde değişmeden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küçük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olması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halidir.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Bu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durumda talebin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esnekliği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birden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küçük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olmaktadır: e</a:t>
            </a:r>
            <a:r>
              <a:rPr spc="-5" baseline="-20833" dirty="0">
                <a:solidFill>
                  <a:srgbClr val="2F2F2F"/>
                </a:solidFill>
                <a:latin typeface="Arial"/>
                <a:cs typeface="Arial"/>
              </a:rPr>
              <a:t>d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&lt;</a:t>
            </a:r>
            <a:r>
              <a:rPr spc="-5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1.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4050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7938" y="1405508"/>
            <a:ext cx="2440305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ESNEKLİKLER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515171"/>
            <a:ext cx="6875621" cy="789319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 algn="just">
              <a:lnSpc>
                <a:spcPct val="150000"/>
              </a:lnSpc>
              <a:spcBef>
                <a:spcPts val="75"/>
              </a:spcBef>
              <a:buClr>
                <a:srgbClr val="00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Birim esnek halinde ise talep miktarındaki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yüzde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değişim ile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değişimi birbirine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eşittir.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 durumda esneklik 1’e</a:t>
            </a:r>
            <a:r>
              <a:rPr spc="10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eşittir.</a:t>
            </a:r>
            <a:endParaRPr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28701" y="3704368"/>
            <a:ext cx="482441" cy="0"/>
          </a:xfrm>
          <a:custGeom>
            <a:avLst/>
            <a:gdLst/>
            <a:ahLst/>
            <a:cxnLst/>
            <a:rect l="l" t="t" r="r" b="b"/>
            <a:pathLst>
              <a:path w="643255">
                <a:moveTo>
                  <a:pt x="0" y="0"/>
                </a:moveTo>
                <a:lnTo>
                  <a:pt x="643127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 txBox="1"/>
          <p:nvPr/>
        </p:nvSpPr>
        <p:spPr>
          <a:xfrm>
            <a:off x="1019365" y="3459481"/>
            <a:ext cx="496253" cy="21166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13" dirty="0">
                <a:latin typeface="Cambria Math"/>
                <a:cs typeface="Cambria Math"/>
              </a:rPr>
              <a:t>%</a:t>
            </a:r>
            <a:r>
              <a:rPr sz="1313" spc="68" dirty="0">
                <a:latin typeface="Cambria Math"/>
                <a:cs typeface="Cambria Math"/>
              </a:rPr>
              <a:t>𝛥𝑄𝑑</a:t>
            </a:r>
            <a:endParaRPr sz="1313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77658" y="3708655"/>
            <a:ext cx="380524" cy="21166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13" dirty="0">
                <a:latin typeface="Cambria Math"/>
                <a:cs typeface="Cambria Math"/>
              </a:rPr>
              <a:t>%</a:t>
            </a:r>
            <a:r>
              <a:rPr sz="1313" spc="38" dirty="0">
                <a:latin typeface="Cambria Math"/>
                <a:cs typeface="Cambria Math"/>
              </a:rPr>
              <a:t>𝛥</a:t>
            </a:r>
            <a:r>
              <a:rPr sz="1313" spc="53" dirty="0">
                <a:latin typeface="Cambria Math"/>
                <a:cs typeface="Cambria Math"/>
              </a:rPr>
              <a:t>𝑃</a:t>
            </a:r>
            <a:endParaRPr sz="1313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808225" y="3704368"/>
            <a:ext cx="96203" cy="0"/>
          </a:xfrm>
          <a:custGeom>
            <a:avLst/>
            <a:gdLst/>
            <a:ahLst/>
            <a:cxnLst/>
            <a:rect l="l" t="t" r="r" b="b"/>
            <a:pathLst>
              <a:path w="128269">
                <a:moveTo>
                  <a:pt x="0" y="0"/>
                </a:moveTo>
                <a:lnTo>
                  <a:pt x="128016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9" name="object 9"/>
          <p:cNvSpPr txBox="1"/>
          <p:nvPr/>
        </p:nvSpPr>
        <p:spPr>
          <a:xfrm>
            <a:off x="1798892" y="3459481"/>
            <a:ext cx="115729" cy="21166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13" spc="30" dirty="0">
                <a:latin typeface="Cambria Math"/>
                <a:cs typeface="Cambria Math"/>
              </a:rPr>
              <a:t>1</a:t>
            </a:r>
            <a:endParaRPr sz="1313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98892" y="3708655"/>
            <a:ext cx="115729" cy="21166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13" spc="30" dirty="0">
                <a:latin typeface="Cambria Math"/>
                <a:cs typeface="Cambria Math"/>
              </a:rPr>
              <a:t>1</a:t>
            </a:r>
            <a:endParaRPr sz="1313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65720" y="3531490"/>
            <a:ext cx="710089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  <a:tabLst>
                <a:tab pos="402431" algn="l"/>
              </a:tabLst>
            </a:pPr>
            <a:r>
              <a:rPr dirty="0">
                <a:latin typeface="Cambria Math"/>
                <a:cs typeface="Cambria Math"/>
              </a:rPr>
              <a:t>=	</a:t>
            </a:r>
            <a:r>
              <a:rPr spc="-4" dirty="0">
                <a:latin typeface="Cambria Math"/>
                <a:cs typeface="Cambria Math"/>
              </a:rPr>
              <a:t>=</a:t>
            </a:r>
            <a:r>
              <a:rPr spc="-4" dirty="0">
                <a:latin typeface="Arial"/>
                <a:cs typeface="Arial"/>
              </a:rPr>
              <a:t>1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4924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7938" y="1405508"/>
            <a:ext cx="2440305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ESNEKLİKLER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990790" y="2187814"/>
            <a:ext cx="6914198" cy="12048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34315" marR="22860" indent="-205740" algn="just">
              <a:lnSpc>
                <a:spcPct val="150000"/>
              </a:lnSpc>
              <a:spcBef>
                <a:spcPts val="75"/>
              </a:spcBef>
              <a:buClr>
                <a:srgbClr val="000000"/>
              </a:buClr>
              <a:buFont typeface="Wingdings"/>
              <a:buChar char=""/>
              <a:tabLst>
                <a:tab pos="234315" algn="l"/>
              </a:tabLst>
            </a:pPr>
            <a:r>
              <a:rPr spc="-68" dirty="0">
                <a:solidFill>
                  <a:srgbClr val="2F2F2F"/>
                </a:solidFill>
                <a:latin typeface="Arial"/>
                <a:cs typeface="Arial"/>
              </a:rPr>
              <a:t>Tam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esnek olmayan ya da inelastik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hallerde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talep edilen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miktar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ve malın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arasında ilişki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yoktur.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Bur durumda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talep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esnekliği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sıfır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olmaktadır: e</a:t>
            </a:r>
            <a:r>
              <a:rPr spc="-5" baseline="-20833" dirty="0">
                <a:solidFill>
                  <a:srgbClr val="2F2F2F"/>
                </a:solidFill>
                <a:latin typeface="Arial"/>
                <a:cs typeface="Arial"/>
              </a:rPr>
              <a:t>d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=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0</a:t>
            </a:r>
            <a:r>
              <a:rPr spc="-13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23" dirty="0">
                <a:solidFill>
                  <a:srgbClr val="2F2F2F"/>
                </a:solidFill>
                <a:latin typeface="Arial"/>
                <a:cs typeface="Arial"/>
              </a:rPr>
              <a:t>olur.</a:t>
            </a:r>
            <a:endParaRPr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97305" y="3978687"/>
            <a:ext cx="482441" cy="0"/>
          </a:xfrm>
          <a:custGeom>
            <a:avLst/>
            <a:gdLst/>
            <a:ahLst/>
            <a:cxnLst/>
            <a:rect l="l" t="t" r="r" b="b"/>
            <a:pathLst>
              <a:path w="643255">
                <a:moveTo>
                  <a:pt x="0" y="0"/>
                </a:moveTo>
                <a:lnTo>
                  <a:pt x="643127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2077974" y="3978687"/>
            <a:ext cx="365760" cy="0"/>
          </a:xfrm>
          <a:custGeom>
            <a:avLst/>
            <a:gdLst/>
            <a:ahLst/>
            <a:cxnLst/>
            <a:rect l="l" t="t" r="r" b="b"/>
            <a:pathLst>
              <a:path w="487679">
                <a:moveTo>
                  <a:pt x="0" y="0"/>
                </a:moveTo>
                <a:lnTo>
                  <a:pt x="487680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7" name="object 7"/>
          <p:cNvSpPr txBox="1"/>
          <p:nvPr/>
        </p:nvSpPr>
        <p:spPr>
          <a:xfrm>
            <a:off x="990790" y="3621497"/>
            <a:ext cx="1477804" cy="578108"/>
          </a:xfrm>
          <a:prstGeom prst="rect">
            <a:avLst/>
          </a:prstGeom>
        </p:spPr>
        <p:txBody>
          <a:bodyPr vert="horz" wrap="square" lIns="0" tIns="60008" rIns="0" bIns="0" rtlCol="0">
            <a:spAutoFit/>
          </a:bodyPr>
          <a:lstStyle/>
          <a:p>
            <a:pPr marL="306705" indent="-268605">
              <a:spcBef>
                <a:spcPts val="472"/>
              </a:spcBef>
              <a:buSzPct val="137142"/>
              <a:buFont typeface="Wingdings"/>
              <a:buChar char=""/>
              <a:tabLst>
                <a:tab pos="306705" algn="l"/>
                <a:tab pos="1222058" algn="l"/>
              </a:tabLst>
            </a:pPr>
            <a:r>
              <a:rPr sz="1313" spc="30" dirty="0">
                <a:latin typeface="Cambria Math"/>
                <a:cs typeface="Cambria Math"/>
              </a:rPr>
              <a:t>%𝛥𝑄𝑑</a:t>
            </a:r>
            <a:r>
              <a:rPr sz="1313" spc="251" dirty="0">
                <a:latin typeface="Cambria Math"/>
                <a:cs typeface="Cambria Math"/>
              </a:rPr>
              <a:t> </a:t>
            </a:r>
            <a:r>
              <a:rPr sz="2700" baseline="-32407" dirty="0">
                <a:latin typeface="Cambria Math"/>
                <a:cs typeface="Cambria Math"/>
              </a:rPr>
              <a:t>=	</a:t>
            </a:r>
            <a:r>
              <a:rPr sz="1313" spc="34" dirty="0">
                <a:latin typeface="Cambria Math"/>
                <a:cs typeface="Cambria Math"/>
              </a:rPr>
              <a:t>0</a:t>
            </a:r>
            <a:endParaRPr sz="1313">
              <a:latin typeface="Cambria Math"/>
              <a:cs typeface="Cambria Math"/>
            </a:endParaRPr>
          </a:p>
          <a:p>
            <a:pPr marL="364807">
              <a:spcBef>
                <a:spcPts val="293"/>
              </a:spcBef>
              <a:tabLst>
                <a:tab pos="1087279" algn="l"/>
              </a:tabLst>
            </a:pPr>
            <a:r>
              <a:rPr sz="1313" spc="19" dirty="0">
                <a:latin typeface="Cambria Math"/>
                <a:cs typeface="Cambria Math"/>
              </a:rPr>
              <a:t>%𝛥𝑃	</a:t>
            </a:r>
            <a:r>
              <a:rPr sz="1313" spc="15" dirty="0">
                <a:latin typeface="Cambria Math"/>
                <a:cs typeface="Cambria Math"/>
              </a:rPr>
              <a:t>%𝛥𝑃</a:t>
            </a:r>
            <a:endParaRPr sz="1313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97264" y="3805581"/>
            <a:ext cx="316706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8" dirty="0">
                <a:latin typeface="Cambria Math"/>
                <a:cs typeface="Cambria Math"/>
              </a:rPr>
              <a:t>=</a:t>
            </a:r>
            <a:r>
              <a:rPr dirty="0">
                <a:latin typeface="Arial"/>
                <a:cs typeface="Arial"/>
              </a:rPr>
              <a:t>0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0960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7938" y="1405508"/>
            <a:ext cx="2440305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ESNEKLİKLER</a:t>
            </a:r>
            <a:endParaRPr sz="2700"/>
          </a:p>
        </p:txBody>
      </p:sp>
      <p:sp>
        <p:nvSpPr>
          <p:cNvPr id="4" name="object 4"/>
          <p:cNvSpPr/>
          <p:nvPr/>
        </p:nvSpPr>
        <p:spPr>
          <a:xfrm>
            <a:off x="3310127" y="3747802"/>
            <a:ext cx="641508" cy="0"/>
          </a:xfrm>
          <a:custGeom>
            <a:avLst/>
            <a:gdLst/>
            <a:ahLst/>
            <a:cxnLst/>
            <a:rect l="l" t="t" r="r" b="b"/>
            <a:pathLst>
              <a:path w="855345">
                <a:moveTo>
                  <a:pt x="0" y="0"/>
                </a:moveTo>
                <a:lnTo>
                  <a:pt x="854963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4349115" y="3747802"/>
            <a:ext cx="641508" cy="0"/>
          </a:xfrm>
          <a:custGeom>
            <a:avLst/>
            <a:gdLst/>
            <a:ahLst/>
            <a:cxnLst/>
            <a:rect l="l" t="t" r="r" b="b"/>
            <a:pathLst>
              <a:path w="855345">
                <a:moveTo>
                  <a:pt x="0" y="0"/>
                </a:moveTo>
                <a:lnTo>
                  <a:pt x="854964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 txBox="1"/>
          <p:nvPr/>
        </p:nvSpPr>
        <p:spPr>
          <a:xfrm>
            <a:off x="1090516" y="2560891"/>
            <a:ext cx="6895148" cy="153253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24790" marR="13335" indent="-205740" algn="just">
              <a:spcBef>
                <a:spcPts val="75"/>
              </a:spcBef>
              <a:buClr>
                <a:srgbClr val="000000"/>
              </a:buClr>
              <a:buFont typeface="Wingdings"/>
              <a:buChar char=""/>
              <a:tabLst>
                <a:tab pos="224790" algn="l"/>
              </a:tabLst>
            </a:pPr>
            <a:r>
              <a:rPr spc="-68" dirty="0">
                <a:solidFill>
                  <a:srgbClr val="2F2F2F"/>
                </a:solidFill>
                <a:latin typeface="Arial"/>
                <a:cs typeface="Arial"/>
              </a:rPr>
              <a:t>Tam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esneklik durumunda esneklik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sonsuzdur.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maldan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talep  edilen miktarın o malın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fiyatına sonsuz duyarlı olduğu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hallerde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  esneklik türünden</a:t>
            </a:r>
            <a:r>
              <a:rPr spc="2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bahsedilmektedir.</a:t>
            </a:r>
            <a:endParaRPr dirty="0">
              <a:latin typeface="Arial"/>
              <a:cs typeface="Arial"/>
            </a:endParaRPr>
          </a:p>
          <a:p>
            <a:pPr marL="2300764">
              <a:spcBef>
                <a:spcPts val="30"/>
              </a:spcBef>
            </a:pPr>
            <a:r>
              <a:rPr sz="1763" spc="34" dirty="0">
                <a:latin typeface="Cambria Math"/>
                <a:cs typeface="Cambria Math"/>
              </a:rPr>
              <a:t>%𝛥𝑄𝑑 </a:t>
            </a:r>
            <a:r>
              <a:rPr sz="3600" baseline="-32118" dirty="0">
                <a:latin typeface="Cambria Math"/>
                <a:cs typeface="Cambria Math"/>
              </a:rPr>
              <a:t>= </a:t>
            </a:r>
            <a:r>
              <a:rPr sz="1763" spc="34" dirty="0">
                <a:latin typeface="Cambria Math"/>
                <a:cs typeface="Cambria Math"/>
              </a:rPr>
              <a:t>%𝛥𝑄𝑑 </a:t>
            </a:r>
            <a:r>
              <a:rPr sz="3600" baseline="-32118" dirty="0">
                <a:latin typeface="Cambria Math"/>
                <a:cs typeface="Cambria Math"/>
              </a:rPr>
              <a:t>=</a:t>
            </a:r>
            <a:r>
              <a:rPr sz="3600" spc="-33" baseline="-32118" dirty="0">
                <a:latin typeface="Cambria Math"/>
                <a:cs typeface="Cambria Math"/>
              </a:rPr>
              <a:t> </a:t>
            </a:r>
            <a:r>
              <a:rPr sz="3600" baseline="-32118" dirty="0">
                <a:solidFill>
                  <a:srgbClr val="2F2F2F"/>
                </a:solidFill>
                <a:latin typeface="Arial"/>
                <a:cs typeface="Arial"/>
              </a:rPr>
              <a:t>∞</a:t>
            </a:r>
            <a:endParaRPr sz="3600" baseline="-32118" dirty="0">
              <a:latin typeface="Arial"/>
              <a:cs typeface="Arial"/>
            </a:endParaRPr>
          </a:p>
          <a:p>
            <a:pPr marL="2376964">
              <a:spcBef>
                <a:spcPts val="368"/>
              </a:spcBef>
              <a:tabLst>
                <a:tab pos="3595688" algn="l"/>
              </a:tabLst>
            </a:pPr>
            <a:r>
              <a:rPr sz="1763" spc="15" dirty="0">
                <a:latin typeface="Cambria Math"/>
                <a:cs typeface="Cambria Math"/>
              </a:rPr>
              <a:t>%𝛥𝑃	</a:t>
            </a:r>
            <a:r>
              <a:rPr sz="1763" spc="38" dirty="0">
                <a:latin typeface="Cambria Math"/>
                <a:cs typeface="Cambria Math"/>
              </a:rPr>
              <a:t>0</a:t>
            </a:r>
            <a:endParaRPr sz="1763" dirty="0">
              <a:latin typeface="Cambria Math"/>
              <a:cs typeface="Cambria Math"/>
            </a:endParaRPr>
          </a:p>
        </p:txBody>
      </p:sp>
    </p:spTree>
    <p:extLst>
      <p:ext uri="{BB962C8B-B14F-4D97-AF65-F5344CB8AC3E}">
        <p14:creationId xmlns:p14="http://schemas.microsoft.com/office/powerpoint/2010/main" val="1214712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7938" y="1405508"/>
            <a:ext cx="2440305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ESNEKLİKLER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460117"/>
            <a:ext cx="6876574" cy="1588416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9525">
              <a:spcBef>
                <a:spcPts val="506"/>
              </a:spcBef>
            </a:pPr>
            <a:r>
              <a:rPr b="1" spc="-64" dirty="0">
                <a:solidFill>
                  <a:srgbClr val="2F2F2F"/>
                </a:solidFill>
                <a:latin typeface="Arial"/>
                <a:cs typeface="Arial"/>
              </a:rPr>
              <a:t>FİYAT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ESNEKLİĞİNİN</a:t>
            </a:r>
            <a:r>
              <a:rPr b="1" spc="6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ÖLÇÜLMESİ</a:t>
            </a:r>
            <a:endParaRPr dirty="0">
              <a:latin typeface="Arial"/>
              <a:cs typeface="Arial"/>
            </a:endParaRPr>
          </a:p>
          <a:p>
            <a:pPr marL="215265" marR="3810" indent="-205740" algn="just">
              <a:lnSpc>
                <a:spcPct val="150000"/>
              </a:lnSpc>
              <a:spcBef>
                <a:spcPts val="435"/>
              </a:spcBef>
              <a:buClr>
                <a:srgbClr val="000000"/>
              </a:buClr>
              <a:buChar char="•"/>
              <a:tabLst>
                <a:tab pos="215265" algn="l"/>
              </a:tabLst>
            </a:pPr>
            <a:r>
              <a:rPr spc="-30" dirty="0">
                <a:solidFill>
                  <a:srgbClr val="2F2F2F"/>
                </a:solidFill>
                <a:latin typeface="Arial"/>
                <a:cs typeface="Arial"/>
              </a:rPr>
              <a:t>Talebin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esnekliği, talep eğrisi üzerindeki iki nokta arasındaki 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esneklik ölçülmesi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şeklindedir.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 iki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nokta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arasındaki esnekliğe, 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talebin </a:t>
            </a:r>
            <a:r>
              <a:rPr b="1" spc="-11" dirty="0">
                <a:solidFill>
                  <a:srgbClr val="2F2F2F"/>
                </a:solidFill>
                <a:latin typeface="Arial"/>
                <a:cs typeface="Arial"/>
              </a:rPr>
              <a:t>yay </a:t>
            </a:r>
            <a:r>
              <a:rPr b="1" spc="-8" dirty="0">
                <a:solidFill>
                  <a:srgbClr val="2F2F2F"/>
                </a:solidFill>
                <a:latin typeface="Arial"/>
                <a:cs typeface="Arial"/>
              </a:rPr>
              <a:t>fiyat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esnekliği</a:t>
            </a:r>
            <a:r>
              <a:rPr b="1" spc="4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denilmektedir.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8610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7938" y="1405508"/>
            <a:ext cx="2440305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ESNEKLİKLER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2695004" y="2477453"/>
            <a:ext cx="384334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4" dirty="0">
                <a:solidFill>
                  <a:srgbClr val="2F2F2F"/>
                </a:solidFill>
                <a:latin typeface="Cambria Math"/>
                <a:cs typeface="Cambria Math"/>
              </a:rPr>
              <a:t>𝑒𝑑</a:t>
            </a:r>
            <a:r>
              <a:rPr sz="1350" spc="56" dirty="0">
                <a:solidFill>
                  <a:srgbClr val="2F2F2F"/>
                </a:solidFill>
                <a:latin typeface="Cambria Math"/>
                <a:cs typeface="Cambria Math"/>
              </a:rPr>
              <a:t> </a:t>
            </a:r>
            <a:r>
              <a:rPr sz="1350" dirty="0">
                <a:solidFill>
                  <a:srgbClr val="2F2F2F"/>
                </a:solidFill>
                <a:latin typeface="Cambria Math"/>
                <a:cs typeface="Cambria Math"/>
              </a:rPr>
              <a:t>=</a:t>
            </a:r>
            <a:endParaRPr sz="135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16960" y="2608802"/>
            <a:ext cx="3091815" cy="0"/>
          </a:xfrm>
          <a:custGeom>
            <a:avLst/>
            <a:gdLst/>
            <a:ahLst/>
            <a:cxnLst/>
            <a:rect l="l" t="t" r="r" b="b"/>
            <a:pathLst>
              <a:path w="4122420">
                <a:moveTo>
                  <a:pt x="0" y="0"/>
                </a:moveTo>
                <a:lnTo>
                  <a:pt x="4122420" y="0"/>
                </a:lnTo>
              </a:path>
            </a:pathLst>
          </a:custGeom>
          <a:ln w="15239">
            <a:solidFill>
              <a:srgbClr val="2F2F2F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 txBox="1"/>
          <p:nvPr/>
        </p:nvSpPr>
        <p:spPr>
          <a:xfrm>
            <a:off x="3107912" y="2347151"/>
            <a:ext cx="3108008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4" dirty="0">
                <a:solidFill>
                  <a:srgbClr val="2F2F2F"/>
                </a:solidFill>
                <a:latin typeface="Cambria Math"/>
                <a:cs typeface="Cambria Math"/>
              </a:rPr>
              <a:t>𝑇𝑎𝑙𝑒𝑝 𝐸𝑑𝑖𝑙𝑒𝑛 𝑀𝑖𝑘𝑡𝑎𝑟𝑑𝑎𝑘𝑖 </a:t>
            </a:r>
            <a:r>
              <a:rPr sz="1350" dirty="0">
                <a:solidFill>
                  <a:srgbClr val="2F2F2F"/>
                </a:solidFill>
                <a:latin typeface="Cambria Math"/>
                <a:cs typeface="Cambria Math"/>
              </a:rPr>
              <a:t>𝑌ü𝑧𝑑𝑒</a:t>
            </a:r>
            <a:r>
              <a:rPr sz="1350" spc="83" dirty="0">
                <a:solidFill>
                  <a:srgbClr val="2F2F2F"/>
                </a:solidFill>
                <a:latin typeface="Cambria Math"/>
                <a:cs typeface="Cambria Math"/>
              </a:rPr>
              <a:t> </a:t>
            </a:r>
            <a:r>
              <a:rPr sz="1350" spc="-4" dirty="0">
                <a:solidFill>
                  <a:srgbClr val="2F2F2F"/>
                </a:solidFill>
                <a:latin typeface="Cambria Math"/>
                <a:cs typeface="Cambria Math"/>
              </a:rPr>
              <a:t>𝐷𝑒ğ𝑖ş𝑚𝑒</a:t>
            </a:r>
            <a:endParaRPr sz="135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88556" y="2591753"/>
            <a:ext cx="1946910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dirty="0">
                <a:solidFill>
                  <a:srgbClr val="2F2F2F"/>
                </a:solidFill>
                <a:latin typeface="Cambria Math"/>
                <a:cs typeface="Cambria Math"/>
              </a:rPr>
              <a:t>𝐹𝑖𝑦𝑎𝑡𝑡𝑎𝑘𝑖 𝑌ü𝑧𝑑𝑒</a:t>
            </a:r>
            <a:r>
              <a:rPr sz="1350" spc="8" dirty="0">
                <a:solidFill>
                  <a:srgbClr val="2F2F2F"/>
                </a:solidFill>
                <a:latin typeface="Cambria Math"/>
                <a:cs typeface="Cambria Math"/>
              </a:rPr>
              <a:t> </a:t>
            </a:r>
            <a:r>
              <a:rPr sz="1350" spc="-4" dirty="0">
                <a:solidFill>
                  <a:srgbClr val="2F2F2F"/>
                </a:solidFill>
                <a:latin typeface="Cambria Math"/>
                <a:cs typeface="Cambria Math"/>
              </a:rPr>
              <a:t>𝐷𝑒ğ𝑖ş𝑚𝑒</a:t>
            </a:r>
            <a:endParaRPr sz="13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30362" y="3152013"/>
            <a:ext cx="383857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4" dirty="0">
                <a:solidFill>
                  <a:srgbClr val="2F2F2F"/>
                </a:solidFill>
                <a:latin typeface="Cambria Math"/>
                <a:cs typeface="Cambria Math"/>
              </a:rPr>
              <a:t>𝑒𝑑</a:t>
            </a:r>
            <a:r>
              <a:rPr sz="1350" spc="53" dirty="0">
                <a:solidFill>
                  <a:srgbClr val="2F2F2F"/>
                </a:solidFill>
                <a:latin typeface="Cambria Math"/>
                <a:cs typeface="Cambria Math"/>
              </a:rPr>
              <a:t> </a:t>
            </a:r>
            <a:r>
              <a:rPr sz="1350" dirty="0">
                <a:solidFill>
                  <a:srgbClr val="2F2F2F"/>
                </a:solidFill>
                <a:latin typeface="Cambria Math"/>
                <a:cs typeface="Cambria Math"/>
              </a:rPr>
              <a:t>=</a:t>
            </a:r>
            <a:endParaRPr sz="135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552318" y="3283172"/>
            <a:ext cx="4222433" cy="0"/>
          </a:xfrm>
          <a:custGeom>
            <a:avLst/>
            <a:gdLst/>
            <a:ahLst/>
            <a:cxnLst/>
            <a:rect l="l" t="t" r="r" b="b"/>
            <a:pathLst>
              <a:path w="5629909">
                <a:moveTo>
                  <a:pt x="0" y="0"/>
                </a:moveTo>
                <a:lnTo>
                  <a:pt x="5629656" y="0"/>
                </a:lnTo>
              </a:path>
            </a:pathLst>
          </a:custGeom>
          <a:ln w="15240">
            <a:solidFill>
              <a:srgbClr val="2F2F2F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0" name="object 10"/>
          <p:cNvSpPr txBox="1"/>
          <p:nvPr/>
        </p:nvSpPr>
        <p:spPr>
          <a:xfrm>
            <a:off x="2542984" y="3021711"/>
            <a:ext cx="4239578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4" dirty="0">
                <a:solidFill>
                  <a:srgbClr val="2F2F2F"/>
                </a:solidFill>
                <a:latin typeface="Cambria Math"/>
                <a:cs typeface="Cambria Math"/>
              </a:rPr>
              <a:t>𝑇𝑎𝑙𝑒𝑝 𝐸𝑑𝑖𝑙𝑒𝑛 𝑀𝑖𝑘𝑡𝑎𝑟𝑑𝑎𝑘𝑖 𝐷𝑒ğ𝑖ş𝑚𝑒/𝑇𝑎𝑙𝑒𝑝 𝐸𝑑𝑖𝑙𝑒𝑛</a:t>
            </a:r>
            <a:r>
              <a:rPr sz="1350" spc="139" dirty="0">
                <a:solidFill>
                  <a:srgbClr val="2F2F2F"/>
                </a:solidFill>
                <a:latin typeface="Cambria Math"/>
                <a:cs typeface="Cambria Math"/>
              </a:rPr>
              <a:t> </a:t>
            </a:r>
            <a:r>
              <a:rPr sz="1350" dirty="0">
                <a:solidFill>
                  <a:srgbClr val="2F2F2F"/>
                </a:solidFill>
                <a:latin typeface="Cambria Math"/>
                <a:cs typeface="Cambria Math"/>
              </a:rPr>
              <a:t>𝑀𝑖𝑘𝑡𝑎𝑟</a:t>
            </a:r>
            <a:endParaRPr sz="135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88556" y="3266313"/>
            <a:ext cx="1947863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dirty="0">
                <a:solidFill>
                  <a:srgbClr val="2F2F2F"/>
                </a:solidFill>
                <a:latin typeface="Cambria Math"/>
                <a:cs typeface="Cambria Math"/>
              </a:rPr>
              <a:t>𝐹𝑖𝑦𝑎𝑡𝑡𝑎𝑘𝑖</a:t>
            </a:r>
            <a:r>
              <a:rPr sz="1350" spc="-4" dirty="0">
                <a:solidFill>
                  <a:srgbClr val="2F2F2F"/>
                </a:solidFill>
                <a:latin typeface="Cambria Math"/>
                <a:cs typeface="Cambria Math"/>
              </a:rPr>
              <a:t> </a:t>
            </a:r>
            <a:r>
              <a:rPr sz="1350" dirty="0">
                <a:solidFill>
                  <a:srgbClr val="2F2F2F"/>
                </a:solidFill>
                <a:latin typeface="Cambria Math"/>
                <a:cs typeface="Cambria Math"/>
              </a:rPr>
              <a:t>𝐷𝑒ğ𝑖ş𝑚𝑒/𝐹𝑖𝑦𝑎𝑡</a:t>
            </a:r>
            <a:endParaRPr sz="135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951226" y="3956399"/>
            <a:ext cx="361474" cy="0"/>
          </a:xfrm>
          <a:custGeom>
            <a:avLst/>
            <a:gdLst/>
            <a:ahLst/>
            <a:cxnLst/>
            <a:rect l="l" t="t" r="r" b="b"/>
            <a:pathLst>
              <a:path w="481964">
                <a:moveTo>
                  <a:pt x="0" y="0"/>
                </a:moveTo>
                <a:lnTo>
                  <a:pt x="481584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3" name="object 13"/>
          <p:cNvSpPr/>
          <p:nvPr/>
        </p:nvSpPr>
        <p:spPr>
          <a:xfrm>
            <a:off x="3536441" y="3956399"/>
            <a:ext cx="249555" cy="0"/>
          </a:xfrm>
          <a:custGeom>
            <a:avLst/>
            <a:gdLst/>
            <a:ahLst/>
            <a:cxnLst/>
            <a:rect l="l" t="t" r="r" b="b"/>
            <a:pathLst>
              <a:path w="332739">
                <a:moveTo>
                  <a:pt x="0" y="0"/>
                </a:moveTo>
                <a:lnTo>
                  <a:pt x="332232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4" name="object 14"/>
          <p:cNvSpPr/>
          <p:nvPr/>
        </p:nvSpPr>
        <p:spPr>
          <a:xfrm>
            <a:off x="3881628" y="3956399"/>
            <a:ext cx="162401" cy="0"/>
          </a:xfrm>
          <a:custGeom>
            <a:avLst/>
            <a:gdLst/>
            <a:ahLst/>
            <a:cxnLst/>
            <a:rect l="l" t="t" r="r" b="b"/>
            <a:pathLst>
              <a:path w="216535">
                <a:moveTo>
                  <a:pt x="0" y="0"/>
                </a:moveTo>
                <a:lnTo>
                  <a:pt x="216408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5" name="object 15"/>
          <p:cNvSpPr txBox="1"/>
          <p:nvPr/>
        </p:nvSpPr>
        <p:spPr>
          <a:xfrm>
            <a:off x="2698432" y="3924453"/>
            <a:ext cx="1765935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  <a:tabLst>
                <a:tab pos="1692116" algn="l"/>
              </a:tabLst>
            </a:pPr>
            <a:r>
              <a:rPr sz="900" dirty="0">
                <a:latin typeface="Arial"/>
                <a:cs typeface="Arial"/>
              </a:rPr>
              <a:t>d	d</a:t>
            </a:r>
            <a:endParaRPr sz="9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633722" y="3956399"/>
            <a:ext cx="249555" cy="0"/>
          </a:xfrm>
          <a:custGeom>
            <a:avLst/>
            <a:gdLst/>
            <a:ahLst/>
            <a:cxnLst/>
            <a:rect l="l" t="t" r="r" b="b"/>
            <a:pathLst>
              <a:path w="332740">
                <a:moveTo>
                  <a:pt x="0" y="0"/>
                </a:moveTo>
                <a:lnTo>
                  <a:pt x="332231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7" name="object 17"/>
          <p:cNvSpPr txBox="1"/>
          <p:nvPr/>
        </p:nvSpPr>
        <p:spPr>
          <a:xfrm>
            <a:off x="3667982" y="4041457"/>
            <a:ext cx="1170146" cy="110191"/>
          </a:xfrm>
          <a:prstGeom prst="rect">
            <a:avLst/>
          </a:prstGeom>
        </p:spPr>
        <p:txBody>
          <a:bodyPr vert="horz" wrap="square" lIns="0" tIns="11906" rIns="0" bIns="0" rtlCol="0">
            <a:spAutoFit/>
          </a:bodyPr>
          <a:lstStyle/>
          <a:p>
            <a:pPr marL="9525">
              <a:spcBef>
                <a:spcPts val="94"/>
              </a:spcBef>
              <a:tabLst>
                <a:tab pos="1106805" algn="l"/>
              </a:tabLst>
            </a:pPr>
            <a:r>
              <a:rPr sz="638" spc="86" dirty="0">
                <a:latin typeface="Cambria Math"/>
                <a:cs typeface="Cambria Math"/>
              </a:rPr>
              <a:t>𝑑	𝑑</a:t>
            </a:r>
            <a:endParaRPr sz="638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930901" y="3956399"/>
            <a:ext cx="274320" cy="0"/>
          </a:xfrm>
          <a:custGeom>
            <a:avLst/>
            <a:gdLst/>
            <a:ahLst/>
            <a:cxnLst/>
            <a:rect l="l" t="t" r="r" b="b"/>
            <a:pathLst>
              <a:path w="365759">
                <a:moveTo>
                  <a:pt x="0" y="0"/>
                </a:moveTo>
                <a:lnTo>
                  <a:pt x="365759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9" name="object 19"/>
          <p:cNvSpPr txBox="1"/>
          <p:nvPr/>
        </p:nvSpPr>
        <p:spPr>
          <a:xfrm>
            <a:off x="2584513" y="3724428"/>
            <a:ext cx="2552224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8575">
              <a:spcBef>
                <a:spcPts val="75"/>
              </a:spcBef>
              <a:tabLst>
                <a:tab pos="219551" algn="l"/>
                <a:tab pos="1902143" algn="l"/>
                <a:tab pos="2441734" algn="l"/>
              </a:tabLst>
            </a:pPr>
            <a:r>
              <a:rPr sz="2025" baseline="-32407" dirty="0">
                <a:latin typeface="Arial"/>
                <a:cs typeface="Arial"/>
              </a:rPr>
              <a:t>e	= </a:t>
            </a:r>
            <a:r>
              <a:rPr sz="975" spc="34" dirty="0">
                <a:latin typeface="Cambria Math"/>
                <a:cs typeface="Cambria Math"/>
              </a:rPr>
              <a:t>%𝛥𝑄𝑑  </a:t>
            </a:r>
            <a:r>
              <a:rPr sz="2025" baseline="-32407" dirty="0">
                <a:latin typeface="Cambria Math"/>
                <a:cs typeface="Cambria Math"/>
              </a:rPr>
              <a:t>= </a:t>
            </a:r>
            <a:r>
              <a:rPr sz="975" spc="34" dirty="0">
                <a:latin typeface="Cambria Math"/>
                <a:cs typeface="Cambria Math"/>
              </a:rPr>
              <a:t>𝛥𝑄𝑑  </a:t>
            </a:r>
            <a:r>
              <a:rPr sz="2025" spc="28" baseline="-32407" dirty="0">
                <a:latin typeface="Arial"/>
                <a:cs typeface="Arial"/>
              </a:rPr>
              <a:t>/</a:t>
            </a:r>
            <a:r>
              <a:rPr sz="975" spc="19" dirty="0">
                <a:latin typeface="Cambria Math"/>
                <a:cs typeface="Cambria Math"/>
              </a:rPr>
              <a:t>𝛥𝑃</a:t>
            </a:r>
            <a:r>
              <a:rPr sz="975" spc="53" dirty="0">
                <a:latin typeface="Cambria Math"/>
                <a:cs typeface="Cambria Math"/>
              </a:rPr>
              <a:t> </a:t>
            </a:r>
            <a:r>
              <a:rPr sz="2025" i="1" spc="-5" baseline="-32407" dirty="0">
                <a:latin typeface="Arial"/>
                <a:cs typeface="Arial"/>
              </a:rPr>
              <a:t>-&gt;</a:t>
            </a:r>
            <a:r>
              <a:rPr sz="2025" i="1" baseline="-32407" dirty="0">
                <a:latin typeface="Arial"/>
                <a:cs typeface="Arial"/>
              </a:rPr>
              <a:t> </a:t>
            </a:r>
            <a:r>
              <a:rPr sz="2025" baseline="-32407" dirty="0">
                <a:latin typeface="Arial"/>
                <a:cs typeface="Arial"/>
              </a:rPr>
              <a:t>e	= </a:t>
            </a:r>
            <a:r>
              <a:rPr sz="975" spc="38" dirty="0">
                <a:latin typeface="Cambria Math"/>
                <a:cs typeface="Cambria Math"/>
              </a:rPr>
              <a:t>𝛥𝑄𝑑	</a:t>
            </a:r>
            <a:r>
              <a:rPr sz="975" spc="34" dirty="0">
                <a:latin typeface="Cambria Math"/>
                <a:cs typeface="Cambria Math"/>
              </a:rPr>
              <a:t>𝑃</a:t>
            </a:r>
            <a:endParaRPr sz="975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985612" y="3956875"/>
            <a:ext cx="2228374" cy="16158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525">
              <a:spcBef>
                <a:spcPts val="90"/>
              </a:spcBef>
              <a:tabLst>
                <a:tab pos="603409" algn="l"/>
                <a:tab pos="937260" algn="l"/>
                <a:tab pos="1701165" algn="l"/>
                <a:tab pos="1945481" algn="l"/>
              </a:tabLst>
            </a:pPr>
            <a:r>
              <a:rPr sz="975" spc="34" dirty="0">
                <a:latin typeface="Cambria Math"/>
                <a:cs typeface="Cambria Math"/>
              </a:rPr>
              <a:t>%𝛥𝑃	</a:t>
            </a:r>
            <a:r>
              <a:rPr sz="975" spc="45" dirty="0">
                <a:latin typeface="Cambria Math"/>
                <a:cs typeface="Cambria Math"/>
              </a:rPr>
              <a:t>𝑄	</a:t>
            </a:r>
            <a:r>
              <a:rPr sz="975" spc="75" dirty="0">
                <a:latin typeface="Cambria Math"/>
                <a:cs typeface="Cambria Math"/>
              </a:rPr>
              <a:t>P	</a:t>
            </a:r>
            <a:r>
              <a:rPr sz="975" spc="45" dirty="0">
                <a:latin typeface="Cambria Math"/>
                <a:cs typeface="Cambria Math"/>
              </a:rPr>
              <a:t>𝑄	</a:t>
            </a:r>
            <a:r>
              <a:rPr sz="975" spc="34" dirty="0">
                <a:latin typeface="Cambria Math"/>
                <a:cs typeface="Cambria Math"/>
              </a:rPr>
              <a:t>%𝛥𝑃</a:t>
            </a:r>
            <a:endParaRPr sz="975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542692" y="3924453"/>
            <a:ext cx="89059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b="1" dirty="0">
                <a:latin typeface="Arial"/>
                <a:cs typeface="Arial"/>
              </a:rPr>
              <a:t>d</a:t>
            </a:r>
            <a:endParaRPr sz="9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801867" y="3956399"/>
            <a:ext cx="257175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3" name="object 23"/>
          <p:cNvSpPr txBox="1"/>
          <p:nvPr/>
        </p:nvSpPr>
        <p:spPr>
          <a:xfrm>
            <a:off x="5224177" y="3825012"/>
            <a:ext cx="865346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8575">
              <a:spcBef>
                <a:spcPts val="75"/>
              </a:spcBef>
              <a:tabLst>
                <a:tab pos="430530" algn="l"/>
              </a:tabLst>
            </a:pPr>
            <a:r>
              <a:rPr sz="1350" i="1" spc="-4" dirty="0">
                <a:latin typeface="Arial"/>
                <a:cs typeface="Arial"/>
              </a:rPr>
              <a:t>-&gt; </a:t>
            </a:r>
            <a:r>
              <a:rPr sz="1350" b="1" dirty="0">
                <a:latin typeface="Arial"/>
                <a:cs typeface="Arial"/>
              </a:rPr>
              <a:t>e	=</a:t>
            </a:r>
            <a:r>
              <a:rPr sz="1350" b="1" spc="-45" dirty="0">
                <a:latin typeface="Arial"/>
                <a:cs typeface="Arial"/>
              </a:rPr>
              <a:t> </a:t>
            </a:r>
            <a:r>
              <a:rPr sz="1463" spc="11" baseline="44871" dirty="0">
                <a:latin typeface="Cambria Math"/>
                <a:cs typeface="Cambria Math"/>
              </a:rPr>
              <a:t>𝜟𝑸𝒅</a:t>
            </a:r>
            <a:endParaRPr sz="1463" baseline="44871">
              <a:latin typeface="Cambria Math"/>
              <a:cs typeface="Cambria Math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107048" y="3956399"/>
            <a:ext cx="193358" cy="0"/>
          </a:xfrm>
          <a:custGeom>
            <a:avLst/>
            <a:gdLst/>
            <a:ahLst/>
            <a:cxnLst/>
            <a:rect l="l" t="t" r="r" b="b"/>
            <a:pathLst>
              <a:path w="257809">
                <a:moveTo>
                  <a:pt x="0" y="0"/>
                </a:moveTo>
                <a:lnTo>
                  <a:pt x="257555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5" name="object 25"/>
          <p:cNvSpPr txBox="1"/>
          <p:nvPr/>
        </p:nvSpPr>
        <p:spPr>
          <a:xfrm>
            <a:off x="6151911" y="3770375"/>
            <a:ext cx="105728" cy="16158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525">
              <a:spcBef>
                <a:spcPts val="90"/>
              </a:spcBef>
            </a:pPr>
            <a:r>
              <a:rPr sz="975" spc="15" dirty="0">
                <a:latin typeface="Cambria Math"/>
                <a:cs typeface="Cambria Math"/>
              </a:rPr>
              <a:t>𝑷</a:t>
            </a:r>
            <a:endParaRPr sz="975">
              <a:latin typeface="Cambria Math"/>
              <a:cs typeface="Cambria Math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836444" y="3956875"/>
            <a:ext cx="372904" cy="16158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525">
              <a:spcBef>
                <a:spcPts val="90"/>
              </a:spcBef>
            </a:pPr>
            <a:r>
              <a:rPr sz="975" spc="8" dirty="0">
                <a:latin typeface="Cambria Math"/>
                <a:cs typeface="Cambria Math"/>
              </a:rPr>
              <a:t>𝜟𝑷</a:t>
            </a:r>
            <a:r>
              <a:rPr sz="975" spc="214" dirty="0">
                <a:latin typeface="Cambria Math"/>
                <a:cs typeface="Cambria Math"/>
              </a:rPr>
              <a:t> </a:t>
            </a:r>
            <a:r>
              <a:rPr sz="975" spc="8" dirty="0">
                <a:latin typeface="Cambria Math"/>
                <a:cs typeface="Cambria Math"/>
              </a:rPr>
              <a:t>𝑸</a:t>
            </a:r>
            <a:endParaRPr sz="975">
              <a:latin typeface="Cambria Math"/>
              <a:cs typeface="Cambria Math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190774" y="4041457"/>
            <a:ext cx="72866" cy="110191"/>
          </a:xfrm>
          <a:prstGeom prst="rect">
            <a:avLst/>
          </a:prstGeom>
        </p:spPr>
        <p:txBody>
          <a:bodyPr vert="horz" wrap="square" lIns="0" tIns="11906" rIns="0" bIns="0" rtlCol="0">
            <a:spAutoFit/>
          </a:bodyPr>
          <a:lstStyle/>
          <a:p>
            <a:pPr marL="9525">
              <a:spcBef>
                <a:spcPts val="94"/>
              </a:spcBef>
            </a:pPr>
            <a:r>
              <a:rPr sz="638" spc="19" dirty="0">
                <a:latin typeface="Cambria Math"/>
                <a:cs typeface="Cambria Math"/>
              </a:rPr>
              <a:t>𝒅</a:t>
            </a:r>
            <a:endParaRPr sz="638">
              <a:latin typeface="Cambria Math"/>
              <a:cs typeface="Cambria Math"/>
            </a:endParaRPr>
          </a:p>
        </p:txBody>
      </p:sp>
    </p:spTree>
    <p:extLst>
      <p:ext uri="{BB962C8B-B14F-4D97-AF65-F5344CB8AC3E}">
        <p14:creationId xmlns:p14="http://schemas.microsoft.com/office/powerpoint/2010/main" val="17785496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12474</TotalTime>
  <Words>371</Words>
  <Application>Microsoft Office PowerPoint</Application>
  <PresentationFormat>Ekran Gösterisi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ＭＳ Ｐゴシック</vt:lpstr>
      <vt:lpstr>Arial</vt:lpstr>
      <vt:lpstr>Calibri</vt:lpstr>
      <vt:lpstr>Cambria Math</vt:lpstr>
      <vt:lpstr>Times New Roman</vt:lpstr>
      <vt:lpstr>Wingdings</vt:lpstr>
      <vt:lpstr>ekonomi</vt:lpstr>
      <vt:lpstr>1_Rics</vt:lpstr>
      <vt:lpstr>h.t.</vt:lpstr>
      <vt:lpstr>PowerPoint Sunusu</vt:lpstr>
      <vt:lpstr>ESNEKLİKLER</vt:lpstr>
      <vt:lpstr>ESNEKLİKLER</vt:lpstr>
      <vt:lpstr>ESNEKLİKLER</vt:lpstr>
      <vt:lpstr>ESNEKLİKLER</vt:lpstr>
      <vt:lpstr>ESNEKLİKLER</vt:lpstr>
      <vt:lpstr>ESNEKLİKLER</vt:lpstr>
      <vt:lpstr>ESNEKLİKLER</vt:lpstr>
      <vt:lpstr>ESNEKLİKLER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815</cp:revision>
  <cp:lastPrinted>2016-10-24T07:53:35Z</cp:lastPrinted>
  <dcterms:created xsi:type="dcterms:W3CDTF">2016-09-18T09:35:24Z</dcterms:created>
  <dcterms:modified xsi:type="dcterms:W3CDTF">2020-02-24T11:32:26Z</dcterms:modified>
</cp:coreProperties>
</file>