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3" r:id="rId5"/>
    <p:sldId id="258" r:id="rId6"/>
    <p:sldId id="261" r:id="rId7"/>
    <p:sldId id="264" r:id="rId8"/>
    <p:sldId id="265"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892E1AD-C05B-461B-B2DE-B52155EEDB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3997233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892E1AD-C05B-461B-B2DE-B52155EEDB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1465292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892E1AD-C05B-461B-B2DE-B52155EEDB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24D908-C9D6-4F6D-9A81-B587D17998A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4541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892E1AD-C05B-461B-B2DE-B52155EEDB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33255935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892E1AD-C05B-461B-B2DE-B52155EEDB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24D908-C9D6-4F6D-9A81-B587D17998A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68615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892E1AD-C05B-461B-B2DE-B52155EEDB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35869509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92E1AD-C05B-461B-B2DE-B52155EEDB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4186984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92E1AD-C05B-461B-B2DE-B52155EEDB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1737981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892E1AD-C05B-461B-B2DE-B52155EEDB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2193802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892E1AD-C05B-461B-B2DE-B52155EEDB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3779925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892E1AD-C05B-461B-B2DE-B52155EEDB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2089863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892E1AD-C05B-461B-B2DE-B52155EEDB8B}"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3348134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892E1AD-C05B-461B-B2DE-B52155EEDB8B}"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3714398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92E1AD-C05B-461B-B2DE-B52155EEDB8B}"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2831095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892E1AD-C05B-461B-B2DE-B52155EEDB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425874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892E1AD-C05B-461B-B2DE-B52155EEDB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124D908-C9D6-4F6D-9A81-B587D17998AF}" type="slidenum">
              <a:rPr lang="tr-TR" smtClean="0"/>
              <a:t>‹#›</a:t>
            </a:fld>
            <a:endParaRPr lang="tr-TR"/>
          </a:p>
        </p:txBody>
      </p:sp>
    </p:spTree>
    <p:extLst>
      <p:ext uri="{BB962C8B-B14F-4D97-AF65-F5344CB8AC3E}">
        <p14:creationId xmlns:p14="http://schemas.microsoft.com/office/powerpoint/2010/main" val="355729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lumMod val="75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892E1AD-C05B-461B-B2DE-B52155EEDB8B}"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124D908-C9D6-4F6D-9A81-B587D17998AF}" type="slidenum">
              <a:rPr lang="tr-TR" smtClean="0"/>
              <a:t>‹#›</a:t>
            </a:fld>
            <a:endParaRPr lang="tr-TR"/>
          </a:p>
        </p:txBody>
      </p:sp>
    </p:spTree>
    <p:extLst>
      <p:ext uri="{BB962C8B-B14F-4D97-AF65-F5344CB8AC3E}">
        <p14:creationId xmlns:p14="http://schemas.microsoft.com/office/powerpoint/2010/main" val="8391280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kazanci.com/kho2/ibb/files/tc2577.htm#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kazanci.com/kho2/ibb/files/tc2577.htm#2"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4184073" y="624110"/>
            <a:ext cx="7320539" cy="733635"/>
          </a:xfrm>
        </p:spPr>
        <p:txBody>
          <a:bodyPr>
            <a:normAutofit/>
          </a:bodyPr>
          <a:lstStyle/>
          <a:p>
            <a:r>
              <a:rPr lang="tr-TR" sz="3200" b="1" dirty="0">
                <a:solidFill>
                  <a:schemeClr val="tx1">
                    <a:lumMod val="65000"/>
                    <a:lumOff val="35000"/>
                  </a:schemeClr>
                </a:solidFill>
                <a:latin typeface="Arial" panose="020B0604020202020204" pitchFamily="34" charset="0"/>
                <a:cs typeface="Arial" panose="020B0604020202020204" pitchFamily="34" charset="0"/>
              </a:rPr>
              <a:t>E</a:t>
            </a:r>
            <a:r>
              <a:rPr lang="tr-TR" sz="3200" b="1" dirty="0" smtClean="0">
                <a:solidFill>
                  <a:schemeClr val="tx1">
                    <a:lumMod val="65000"/>
                    <a:lumOff val="35000"/>
                  </a:schemeClr>
                </a:solidFill>
                <a:latin typeface="Arial" panose="020B0604020202020204" pitchFamily="34" charset="0"/>
                <a:cs typeface="Arial" panose="020B0604020202020204" pitchFamily="34" charset="0"/>
              </a:rPr>
              <a:t>hliyet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608463" y="1731818"/>
            <a:ext cx="9896149" cy="4553477"/>
          </a:xfrm>
        </p:spPr>
        <p:txBody>
          <a:bodyPr/>
          <a:lstStyle/>
          <a:p>
            <a:pPr marL="342900" lvl="0" indent="-342900" defTabSz="457200">
              <a:lnSpc>
                <a:spcPct val="100000"/>
              </a:lnSpc>
              <a:buClr>
                <a:srgbClr val="A53010"/>
              </a:buClr>
              <a:buFont typeface="Wingdings 3" charset="2"/>
              <a:buChar char=""/>
            </a:pPr>
            <a:r>
              <a:rPr lang="tr-TR" sz="1800" b="1" dirty="0" smtClean="0">
                <a:solidFill>
                  <a:schemeClr val="tx1">
                    <a:lumMod val="65000"/>
                    <a:lumOff val="35000"/>
                  </a:schemeClr>
                </a:solidFill>
                <a:latin typeface="Arial" panose="020B0604020202020204" pitchFamily="34" charset="0"/>
                <a:cs typeface="Arial" panose="020B0604020202020204" pitchFamily="34" charset="0"/>
              </a:rPr>
              <a:t>Genel Ehliyet Kuralları</a:t>
            </a:r>
            <a:endParaRPr lang="tr-TR" sz="1800" b="1" dirty="0">
              <a:solidFill>
                <a:schemeClr val="tx1">
                  <a:lumMod val="65000"/>
                  <a:lumOff val="35000"/>
                </a:schemeClr>
              </a:solidFill>
              <a:latin typeface="Arial" panose="020B0604020202020204" pitchFamily="34" charset="0"/>
              <a:cs typeface="Arial" panose="020B0604020202020204" pitchFamily="34" charset="0"/>
            </a:endParaRPr>
          </a:p>
          <a:p>
            <a:pPr marL="0" lvl="0" indent="0" algn="just">
              <a:buClr>
                <a:srgbClr val="A53010"/>
              </a:buClr>
              <a:buNone/>
            </a:pPr>
            <a:r>
              <a:rPr lang="tr-TR" sz="1800" b="1" dirty="0">
                <a:solidFill>
                  <a:schemeClr val="tx1">
                    <a:lumMod val="65000"/>
                    <a:lumOff val="35000"/>
                  </a:schemeClr>
                </a:solidFill>
                <a:latin typeface="Arial" panose="020B0604020202020204" pitchFamily="34" charset="0"/>
                <a:cs typeface="Arial" panose="020B0604020202020204" pitchFamily="34" charset="0"/>
              </a:rPr>
              <a:t>İYUK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31/1</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Bu </a:t>
            </a:r>
            <a:r>
              <a:rPr lang="tr-TR" i="1" dirty="0">
                <a:solidFill>
                  <a:schemeClr val="tx1">
                    <a:lumMod val="65000"/>
                    <a:lumOff val="35000"/>
                  </a:schemeClr>
                </a:solidFill>
                <a:latin typeface="Arial" panose="020B0604020202020204" pitchFamily="34" charset="0"/>
                <a:cs typeface="Arial" panose="020B0604020202020204" pitchFamily="34" charset="0"/>
              </a:rPr>
              <a:t>Kanunda hüküm bulunmayan hususlarda; </a:t>
            </a:r>
            <a:r>
              <a:rPr lang="tr-TR" i="1" dirty="0" smtClean="0">
                <a:solidFill>
                  <a:schemeClr val="tx1">
                    <a:lumMod val="65000"/>
                    <a:lumOff val="35000"/>
                  </a:schemeClr>
                </a:solidFill>
                <a:latin typeface="Arial" panose="020B0604020202020204" pitchFamily="34" charset="0"/>
                <a:cs typeface="Arial" panose="020B0604020202020204" pitchFamily="34" charset="0"/>
              </a:rPr>
              <a:t>(…) ehliyet (…)hallerinde Hukuk Usulü Muhakemeleri Kanunu </a:t>
            </a:r>
            <a:r>
              <a:rPr lang="tr-TR" i="1" dirty="0">
                <a:solidFill>
                  <a:schemeClr val="tx1">
                    <a:lumMod val="65000"/>
                    <a:lumOff val="35000"/>
                  </a:schemeClr>
                </a:solidFill>
                <a:latin typeface="Arial" panose="020B0604020202020204" pitchFamily="34" charset="0"/>
                <a:cs typeface="Arial" panose="020B0604020202020204" pitchFamily="34" charset="0"/>
              </a:rPr>
              <a:t>hükümleri </a:t>
            </a:r>
            <a:r>
              <a:rPr lang="tr-TR" i="1" dirty="0" smtClean="0">
                <a:solidFill>
                  <a:schemeClr val="tx1">
                    <a:lumMod val="65000"/>
                    <a:lumOff val="35000"/>
                  </a:schemeClr>
                </a:solidFill>
                <a:latin typeface="Arial" panose="020B0604020202020204" pitchFamily="34" charset="0"/>
                <a:cs typeface="Arial" panose="020B0604020202020204" pitchFamily="34" charset="0"/>
              </a:rPr>
              <a:t>uygulanır.</a:t>
            </a:r>
          </a:p>
          <a:p>
            <a:pPr marL="0" lvl="0" indent="0" algn="just">
              <a:buClr>
                <a:srgbClr val="A53010"/>
              </a:buClr>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Hukuk Muhakemeleri Kanunu Madde 50- </a:t>
            </a:r>
            <a:r>
              <a:rPr lang="tr-TR" i="1" dirty="0" smtClean="0">
                <a:solidFill>
                  <a:schemeClr val="tx1">
                    <a:lumMod val="65000"/>
                    <a:lumOff val="35000"/>
                  </a:schemeClr>
                </a:solidFill>
                <a:latin typeface="Arial" panose="020B0604020202020204" pitchFamily="34" charset="0"/>
                <a:cs typeface="Arial" panose="020B0604020202020204" pitchFamily="34" charset="0"/>
              </a:rPr>
              <a:t>(1) </a:t>
            </a:r>
            <a:r>
              <a:rPr lang="tr-TR" i="1" dirty="0">
                <a:solidFill>
                  <a:schemeClr val="tx1">
                    <a:lumMod val="65000"/>
                    <a:lumOff val="35000"/>
                  </a:schemeClr>
                </a:solidFill>
                <a:latin typeface="Arial" panose="020B0604020202020204" pitchFamily="34" charset="0"/>
                <a:cs typeface="Arial" panose="020B0604020202020204" pitchFamily="34" charset="0"/>
              </a:rPr>
              <a:t>Medenî haklardan yararlanma ehliyetine sahip olan, davada </a:t>
            </a:r>
            <a:r>
              <a:rPr lang="tr-TR" i="1" dirty="0" smtClean="0">
                <a:solidFill>
                  <a:schemeClr val="tx1">
                    <a:lumMod val="65000"/>
                    <a:lumOff val="35000"/>
                  </a:schemeClr>
                </a:solidFill>
                <a:latin typeface="Arial" panose="020B0604020202020204" pitchFamily="34" charset="0"/>
                <a:cs typeface="Arial" panose="020B0604020202020204" pitchFamily="34" charset="0"/>
              </a:rPr>
              <a:t>taraf ehliyetine </a:t>
            </a:r>
            <a:r>
              <a:rPr lang="tr-TR" i="1" dirty="0">
                <a:solidFill>
                  <a:schemeClr val="tx1">
                    <a:lumMod val="65000"/>
                    <a:lumOff val="35000"/>
                  </a:schemeClr>
                </a:solidFill>
                <a:latin typeface="Arial" panose="020B0604020202020204" pitchFamily="34" charset="0"/>
                <a:cs typeface="Arial" panose="020B0604020202020204" pitchFamily="34" charset="0"/>
              </a:rPr>
              <a:t>de sahiptir.</a:t>
            </a:r>
          </a:p>
          <a:p>
            <a:pPr marL="0" lvl="0" indent="0" algn="just">
              <a:buClr>
                <a:srgbClr val="A53010"/>
              </a:buClr>
              <a:buNone/>
            </a:pPr>
            <a:r>
              <a:rPr lang="tr-TR" b="1" dirty="0">
                <a:solidFill>
                  <a:schemeClr val="tx1">
                    <a:lumMod val="65000"/>
                    <a:lumOff val="35000"/>
                  </a:schemeClr>
                </a:solidFill>
                <a:latin typeface="Arial" panose="020B0604020202020204" pitchFamily="34" charset="0"/>
                <a:cs typeface="Arial" panose="020B0604020202020204" pitchFamily="34" charset="0"/>
              </a:rPr>
              <a:t>Hukuk Muhakemeleri Kanunu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51- </a:t>
            </a:r>
            <a:r>
              <a:rPr lang="tr-TR" i="1" dirty="0">
                <a:solidFill>
                  <a:schemeClr val="tx1">
                    <a:lumMod val="65000"/>
                    <a:lumOff val="35000"/>
                  </a:schemeClr>
                </a:solidFill>
                <a:latin typeface="Arial" panose="020B0604020202020204" pitchFamily="34" charset="0"/>
                <a:cs typeface="Arial" panose="020B0604020202020204" pitchFamily="34" charset="0"/>
              </a:rPr>
              <a:t>(1) Dava ehliyeti, medenî hakları kullanma ehliyetine göre belirlenir.</a:t>
            </a:r>
          </a:p>
        </p:txBody>
      </p:sp>
    </p:spTree>
    <p:extLst>
      <p:ext uri="{BB962C8B-B14F-4D97-AF65-F5344CB8AC3E}">
        <p14:creationId xmlns:p14="http://schemas.microsoft.com/office/powerpoint/2010/main" val="1905299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5" y="748801"/>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İptal Davalarında Ehliyet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94282" y="1797084"/>
            <a:ext cx="10410330" cy="5282588"/>
          </a:xfrm>
        </p:spPr>
        <p:txBody>
          <a:bodyPr>
            <a:normAutofit fontScale="92500" lnSpcReduction="2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2 - </a:t>
            </a:r>
            <a:r>
              <a:rPr lang="tr-TR" i="1" dirty="0" smtClean="0">
                <a:solidFill>
                  <a:schemeClr val="tx1">
                    <a:lumMod val="65000"/>
                    <a:lumOff val="35000"/>
                  </a:schemeClr>
                </a:solidFill>
                <a:latin typeface="Arial" panose="020B0604020202020204" pitchFamily="34" charset="0"/>
                <a:cs typeface="Arial" panose="020B0604020202020204" pitchFamily="34" charset="0"/>
              </a:rPr>
              <a:t>İdari </a:t>
            </a:r>
            <a:r>
              <a:rPr lang="tr-TR" i="1" dirty="0">
                <a:solidFill>
                  <a:schemeClr val="tx1">
                    <a:lumMod val="65000"/>
                    <a:lumOff val="35000"/>
                  </a:schemeClr>
                </a:solidFill>
                <a:latin typeface="Arial" panose="020B0604020202020204" pitchFamily="34" charset="0"/>
                <a:cs typeface="Arial" panose="020B0604020202020204" pitchFamily="34" charset="0"/>
              </a:rPr>
              <a:t>dava türleri şunlardır: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a)İdarî </a:t>
            </a:r>
            <a:r>
              <a:rPr lang="tr-TR" i="1" dirty="0">
                <a:solidFill>
                  <a:schemeClr val="tx1">
                    <a:lumMod val="65000"/>
                    <a:lumOff val="35000"/>
                  </a:schemeClr>
                </a:solidFill>
                <a:latin typeface="Arial" panose="020B0604020202020204" pitchFamily="34" charset="0"/>
                <a:cs typeface="Arial" panose="020B0604020202020204" pitchFamily="34" charset="0"/>
              </a:rPr>
              <a:t>işlemler hakkında yetki, şekil, sebep, konu </a:t>
            </a:r>
            <a:r>
              <a:rPr lang="tr-TR" i="1" dirty="0" smtClean="0">
                <a:solidFill>
                  <a:schemeClr val="tx1">
                    <a:lumMod val="65000"/>
                    <a:lumOff val="35000"/>
                  </a:schemeClr>
                </a:solidFill>
                <a:latin typeface="Arial" panose="020B0604020202020204" pitchFamily="34" charset="0"/>
                <a:cs typeface="Arial" panose="020B0604020202020204" pitchFamily="34" charset="0"/>
              </a:rPr>
              <a:t>ve maksat </a:t>
            </a:r>
            <a:r>
              <a:rPr lang="tr-TR" i="1" dirty="0">
                <a:solidFill>
                  <a:schemeClr val="tx1">
                    <a:lumMod val="65000"/>
                    <a:lumOff val="35000"/>
                  </a:schemeClr>
                </a:solidFill>
                <a:latin typeface="Arial" panose="020B0604020202020204" pitchFamily="34" charset="0"/>
                <a:cs typeface="Arial" panose="020B0604020202020204" pitchFamily="34" charset="0"/>
              </a:rPr>
              <a:t>yönlerinden biri ile hukuka aykırı </a:t>
            </a:r>
            <a:r>
              <a:rPr lang="tr-TR" i="1" dirty="0" smtClean="0">
                <a:solidFill>
                  <a:schemeClr val="tx1">
                    <a:lumMod val="65000"/>
                    <a:lumOff val="35000"/>
                  </a:schemeClr>
                </a:solidFill>
                <a:latin typeface="Arial" panose="020B0604020202020204" pitchFamily="34" charset="0"/>
                <a:cs typeface="Arial" panose="020B0604020202020204" pitchFamily="34" charset="0"/>
              </a:rPr>
              <a:t>olduklarından </a:t>
            </a:r>
            <a:r>
              <a:rPr lang="tr-TR" i="1" dirty="0">
                <a:solidFill>
                  <a:schemeClr val="tx1">
                    <a:lumMod val="65000"/>
                    <a:lumOff val="35000"/>
                  </a:schemeClr>
                </a:solidFill>
                <a:latin typeface="Arial" panose="020B0604020202020204" pitchFamily="34" charset="0"/>
                <a:cs typeface="Arial" panose="020B0604020202020204" pitchFamily="34" charset="0"/>
              </a:rPr>
              <a:t>dolayı iptalleri için </a:t>
            </a:r>
            <a:r>
              <a:rPr lang="tr-TR" b="1" i="1" dirty="0" smtClean="0">
                <a:solidFill>
                  <a:schemeClr val="tx1">
                    <a:lumMod val="65000"/>
                    <a:lumOff val="35000"/>
                  </a:schemeClr>
                </a:solidFill>
                <a:latin typeface="Arial" panose="020B0604020202020204" pitchFamily="34" charset="0"/>
                <a:cs typeface="Arial" panose="020B0604020202020204" pitchFamily="34" charset="0"/>
              </a:rPr>
              <a:t>menfaatler ihlâl edilenler </a:t>
            </a:r>
            <a:r>
              <a:rPr lang="tr-TR" b="1" i="1" dirty="0">
                <a:solidFill>
                  <a:schemeClr val="tx1">
                    <a:lumMod val="65000"/>
                    <a:lumOff val="35000"/>
                  </a:schemeClr>
                </a:solidFill>
                <a:latin typeface="Arial" panose="020B0604020202020204" pitchFamily="34" charset="0"/>
                <a:cs typeface="Arial" panose="020B0604020202020204" pitchFamily="34" charset="0"/>
              </a:rPr>
              <a:t>tarafından </a:t>
            </a:r>
            <a:r>
              <a:rPr lang="tr-TR" i="1" dirty="0">
                <a:solidFill>
                  <a:schemeClr val="tx1">
                    <a:lumMod val="65000"/>
                    <a:lumOff val="35000"/>
                  </a:schemeClr>
                </a:solidFill>
                <a:latin typeface="Arial" panose="020B0604020202020204" pitchFamily="34" charset="0"/>
                <a:cs typeface="Arial" panose="020B0604020202020204" pitchFamily="34" charset="0"/>
              </a:rPr>
              <a:t>açılan iptal davaları</a:t>
            </a:r>
            <a:r>
              <a:rPr lang="tr-TR"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lnSpc>
                <a:spcPct val="106000"/>
              </a:lnSpc>
              <a:spcAft>
                <a:spcPts val="800"/>
              </a:spcAft>
              <a:buNone/>
            </a:pPr>
            <a:r>
              <a:rPr lang="tr-TR"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D.11D, E. 2007/6930, K. 2007/7002, T. 25.9.2007): </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Dosyanın incelenmesinden, serbest avukat olarak çalışan davacının, 22.7.2007 tarihinde yapılacak Genel Seçimle yenilenecek Türkiye Büyük Millet Meclisinin halen üyesi olan milletvekillerine 15.7.2007 tarihinde üç aylık dönem için peşin olarak ödenek ve yolluk ödenmesine ilişkin işlemin iptali istemiyle açılan davada; dava konusu işlem ile davacı arasında bir menfaat ilişkisinin bulunmadığı, davacının kişisel bir menfaatinin ihlal edilmediği ve dava konusu işlem ile davacı arasında ciddi ve makul bir menfaat ilgisi bulunmadığı gerekçesiyle 2577 sayılı Yasanın </a:t>
            </a:r>
            <a:r>
              <a:rPr lang="tr-TR"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15/1-b </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maddesi uyarınca davanın ehliyet yönünden reddine karar verildiği anlaşılmıştır.</a:t>
            </a:r>
            <a:endParaRPr lang="tr-TR" sz="1600"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06000"/>
              </a:lnSpc>
              <a:spcAft>
                <a:spcPts val="800"/>
              </a:spcAft>
              <a:buNone/>
            </a:pPr>
            <a:r>
              <a:rPr lang="tr-TR"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Danıştay'ın </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yerleşik içtihatlarında, iptal davalarında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subjektif</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ehliyet ; bu davaların içtihat ve doktrinde belirlenen hukuki nitelikleri dikkate alınarak, idare hukuku alanında tek taraflı irade açıklamasıyla kesin ve yürütülmesi zorunlu nitelikte tesis edilen idari işlemler ile meşru, kişisel ve güncel bir menfaat ilgisi kurulabilenler tarafından iptal davası açılabilme yeteneği olarak kabul edilmiştir. Buna göre iptal davalarında aranan menfaat ilişkisi, davacı ile iptali talep edilen idari işlem arasında kurulacak makul ve gerçek bir ilişkiyi ifade etmektedir. Bu ilişki,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subjektif</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bir hakkın ihlal edilmesi gibi güçlü ve açık bir bağlantıya dayanabileceği gibi, davacının idari işlemle belirli bir çerçeveye girmesine de dayanabilecektir. Bu nedenle, idari yargı yeri tarafından, menfaat ilişkisinin her davada o davaya özgü olarak saptanması gerekmektedir.</a:t>
            </a:r>
            <a:endParaRPr lang="tr-TR" sz="1600"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894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5" y="762655"/>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İptal Davalarında Ehliyet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94282" y="1905000"/>
            <a:ext cx="10410330" cy="5282588"/>
          </a:xfrm>
        </p:spPr>
        <p:txBody>
          <a:bodyPr>
            <a:normAutofit fontScale="85000" lnSpcReduction="10000"/>
          </a:bodyPr>
          <a:lstStyle/>
          <a:p>
            <a:pPr marL="0" indent="0" algn="just">
              <a:lnSpc>
                <a:spcPct val="106000"/>
              </a:lnSpc>
              <a:spcAft>
                <a:spcPts val="800"/>
              </a:spcAft>
              <a:buNone/>
            </a:pPr>
            <a:r>
              <a:rPr lang="tr-TR"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a:t>
            </a:r>
            <a:r>
              <a:rPr lang="tr-TR" b="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D.11D, E. 2007/6930, K. 2007/7002, T. 25.9.2007): </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Bu nedenle, 2577 sayılı Yasanın </a:t>
            </a:r>
            <a:r>
              <a:rPr lang="tr-TR" i="1" u="sng"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hlinkClick r:id="rId2" tooltip="İlgili maddeyi görmek için tıklayınız"/>
              </a:rPr>
              <a:t>2</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maddesinde iptal davaları için öngörülen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subjektif</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ehliyet koşulunun, Anayasanın 125. maddesinin 1. fıkrasına uygun olarak yorumlanarak saptanması ve idari işlemlerin hukuka uygunluğunun iptal davası yoluyla denetlenmesini engellemeyecek biçimde anlaşılması, hukuk devletinin yapılandırılması ve sürdürülmesi ilkesinin sağlanmasına uygun düşecektir. Başka bir ifade ile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subjektif</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ehliyetin, 125. maddenin 2. fıkrasında belirlenen ve yargı denetimi dışında tutulan işlemler dışında, yargı kısıntısı yaratacak biçimde yorumlanamayacağı açıktır. Aksi halde, dava konusu olayda olduğu gibi, idari işleme karşı bu işlemden yararlananlar tarafından iptal davası açılabileceğinin kabul edilmesi halinde, açılacak iptal davasında menfaat ihlali koşulu oluşmayacağından, bu davalarda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subjektif</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ehliyet nedeniyle idari işlemin hukuki denetim dışında kalması sonucu doğacaktır. Böylece her iki durumda da,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subjektif</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ehliyet bulunmadığının kabul edilmesi nedeniyle idari işlemlerin hukuki denetiminin iptal davaları yoluyla gerçekleştirilmesi mümkün olmayacaktır.</a:t>
            </a:r>
            <a:endPar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06000"/>
              </a:lnSpc>
              <a:spcAft>
                <a:spcPts val="800"/>
              </a:spcAft>
              <a:buNone/>
            </a:pPr>
            <a:r>
              <a:rPr lang="tr-TR" i="1" dirty="0" smtClean="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Buna </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göre, Danıştay'ın yerleşik içtihatları uyarınca, iptal davalarında dava konusu edilen idari işlemler ile davacılar arasında meşru, kişisel ve güncel bir menfaat ilgisi bulunması gerekmekle birlikte,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subjektif</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ehliyet sorunu nedeniyle bir kısım işlemlerin hukuki denetim dışında kalma olasılığının bulunduğu durumlarda, menfaat ihlalinin idari işlemlerin hukuka uygunluğunun iptal davası yoluyla denetlenmesini engellemeyecek biçimde yorumlanması zorunludur.</a:t>
            </a:r>
            <a:endPar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06000"/>
              </a:lnSpc>
              <a:spcAft>
                <a:spcPts val="800"/>
              </a:spcAft>
              <a:buNone/>
            </a:pP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Bu durumda, yukarıda yer verilen açıklamalar da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gözönünde</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tutularak, olayda 15.7.2007 tarihinde milletvekillerine üç aylık dönem için peşin olarak yapılan ödenek ve yolluk ödemelerinin kamu gelirlerinden karşılanan kamu harcaması niteliğinde ve davacının da, vergi mükellefi olmasının </a:t>
            </a:r>
            <a:r>
              <a:rPr lang="tr-TR" i="1" dirty="0" err="1">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subjektif</a:t>
            </a:r>
            <a:r>
              <a:rPr lang="tr-TR"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rPr>
              <a:t> ehliyet koşulunun sağlanması açısından yeterli olduğunun kabulü gerektiğinden, davanın ehliyet yönünden reddine karar veren idare mahkemesi kararında hukuka uyarlık görülmemiştir.</a:t>
            </a:r>
            <a:endParaRPr lang="tr-TR" sz="1600" i="1" dirty="0">
              <a:solidFill>
                <a:schemeClr val="tx1">
                  <a:lumMod val="65000"/>
                  <a:lumOff val="35000"/>
                </a:schemeClr>
              </a:solidFill>
              <a:latin typeface="Arial" panose="020B0604020202020204" pitchFamily="34" charset="0"/>
              <a:ea typeface="Calibri" panose="020F0502020204030204" pitchFamily="34" charset="0"/>
              <a:cs typeface="Arial" panose="020B0604020202020204" pitchFamily="34" charset="0"/>
            </a:endParaRPr>
          </a:p>
          <a:p>
            <a:pPr marL="0" indent="0" algn="just">
              <a:buNone/>
            </a:pPr>
            <a:endParaRPr lang="tr-TR"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39719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5" y="679529"/>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İptal Davalarında Ehliyet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94282" y="1575412"/>
            <a:ext cx="10410330" cy="5282588"/>
          </a:xfrm>
        </p:spPr>
        <p:txBody>
          <a:bodyPr>
            <a:normAutofit fontScale="92500" lnSpcReduction="2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a:t>
            </a:r>
            <a:r>
              <a:rPr lang="tr-TR" b="1" dirty="0">
                <a:solidFill>
                  <a:schemeClr val="tx1">
                    <a:lumMod val="65000"/>
                    <a:lumOff val="35000"/>
                  </a:schemeClr>
                </a:solidFill>
                <a:latin typeface="Arial" panose="020B0604020202020204" pitchFamily="34" charset="0"/>
                <a:cs typeface="Arial" panose="020B0604020202020204" pitchFamily="34" charset="0"/>
              </a:rPr>
              <a:t>D.5D, E. 1994/2507, K. 1995/0, T. 26.1.1995): </a:t>
            </a:r>
            <a:r>
              <a:rPr lang="tr-TR" i="1" dirty="0">
                <a:solidFill>
                  <a:schemeClr val="tx1">
                    <a:lumMod val="65000"/>
                    <a:lumOff val="35000"/>
                  </a:schemeClr>
                </a:solidFill>
                <a:latin typeface="Arial" panose="020B0604020202020204" pitchFamily="34" charset="0"/>
                <a:cs typeface="Arial" panose="020B0604020202020204" pitchFamily="34" charset="0"/>
              </a:rPr>
              <a:t>İptal davasının bugün de kabul edilen klasik teorisine göre bu davalar "menfaati ihlal" edilenler tarafından açılabilir. İptal davasının amacı idarenin hukuka uygun davranmasını sağlamak olduğuna ve bu dava objektif bir nitelik taşıdığına göre hiç bir sınırlama getirmeden yönetilenlerin tümüne iptal davası açma hakkının verilmesi gerektiği savunulabilir. İptal davasının "ön kabul koşulları" arasına böyle bir sınırlama getirmenin ilk nedeni idarede istikran sağlamaktır. Eğer yönetilenlerin tümünün, her türlü idari tasarrufa karşı iptal davası açabileceği kabul edilirse, idarenin tüm işlemleri tüm yönetilenlerin dava tehdidi altında bırakılmış olur ki, böyle bir ortanda idarede ve işlemlerinde istikrar kalmaz; idarenin her tasarrufu şüphe ile karşılanır. İkinci amaç, kuşkusuz iptal davasında ciddiyeti sağlamaktır. Bir davada menfaati ihlal edilenle, dava konusu işlemden hiç etkilenmemiş olanın konuya yaklaşım, sunuşu ve izleyişi gerçekten farklıdır. Öte yandan herkese dava açmak olanağının verilmesi idari yargı yerlerini çok ağır bir yükün altına sokacaktır. Menfaat şartının aranması böyle bir sakıncayı da ortadan kaldırır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(D.6D</a:t>
            </a:r>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b="1" dirty="0" smtClean="0">
                <a:solidFill>
                  <a:schemeClr val="tx1">
                    <a:lumMod val="65000"/>
                    <a:lumOff val="35000"/>
                  </a:schemeClr>
                </a:solidFill>
                <a:latin typeface="Arial" panose="020B0604020202020204" pitchFamily="34" charset="0"/>
                <a:cs typeface="Arial" panose="020B0604020202020204" pitchFamily="34" charset="0"/>
              </a:rPr>
              <a:t>E. 2005/7113,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2006/3928, </a:t>
            </a:r>
            <a:r>
              <a:rPr lang="tr-TR" b="1" dirty="0">
                <a:solidFill>
                  <a:schemeClr val="tx1">
                    <a:lumMod val="65000"/>
                    <a:lumOff val="35000"/>
                  </a:schemeClr>
                </a:solidFill>
                <a:latin typeface="Arial" panose="020B060402020202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cs typeface="Arial" panose="020B0604020202020204" pitchFamily="34" charset="0"/>
              </a:rPr>
              <a:t>19.7.2006):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rPr>
              <a:t>İdarenin </a:t>
            </a:r>
            <a:r>
              <a:rPr lang="tr-TR" i="1" dirty="0">
                <a:solidFill>
                  <a:schemeClr val="tx1">
                    <a:lumMod val="65000"/>
                    <a:lumOff val="35000"/>
                  </a:schemeClr>
                </a:solidFill>
                <a:latin typeface="Arial" panose="020B0604020202020204" pitchFamily="34" charset="0"/>
              </a:rPr>
              <a:t>eylem ve işlemlerinin hukuka uygunluğunun yargısal denetim yoluyla sağlanmasının en etkin araçlarından biri iptal davaları olduğundan, iptal davalarında “menfaat ihlali” olarak tanımlanan sübjektif ehliyet koşulunun kişiye bağlı sübjektif hak ihlallerinin giderilmesinin yanı sıra idari işlemlerin hukuka uygunluğunun denetlenebilmesi kapsamında da belirlenmesi gerekmektedir. Davacı ile iptali istenilen idari işlem arasında kurulabilecek bir ilişki veya ilgi menfaat ihlali koşulunun varlığı için yeterlidir. Bu itibarla yargısal kararlarda menfaat ihlali koşulu, davacının idari işlemle meşru, kişisel ve güncel bir menfaat ilgisinin kurulması gerektiği şeklinde tamamlanmıştır. Ayrıca; bir menfaatin kişisel menfaat sayılabilmesi iptali istenilen işlemin doğrudan doğruya davacı hakkında alınmasını gerektirmemektedir. Çevre, tarihi ve kültürel değerlerin korunması imar uygulamaları gibi kamu yararını ilgilendiren konularda dava açma ehliyetinin bu durum göz önünde bulundurularak geniş yorumlanmak suretiyle saptanacağı, Danıştay içtihatlarıyla kabul edilmiş bulunmaktadır</a:t>
            </a:r>
            <a:r>
              <a:rPr lang="tr-TR" i="1" dirty="0" smtClean="0">
                <a:solidFill>
                  <a:schemeClr val="tx1">
                    <a:lumMod val="65000"/>
                    <a:lumOff val="35000"/>
                  </a:schemeClr>
                </a:solidFill>
                <a:latin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03802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2592925" y="721092"/>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Tam yargı davalarında ehliyet</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277957" y="1498962"/>
            <a:ext cx="10226655" cy="5469875"/>
          </a:xfrm>
        </p:spPr>
        <p:txBody>
          <a:bodyPr>
            <a:normAutofit fontScale="85000" lnSpcReduction="20000"/>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a:t>
            </a:r>
            <a:r>
              <a:rPr lang="tr-TR" b="1" dirty="0" smtClean="0">
                <a:solidFill>
                  <a:schemeClr val="tx1">
                    <a:lumMod val="65000"/>
                    <a:lumOff val="35000"/>
                  </a:schemeClr>
                </a:solidFill>
                <a:latin typeface="Arial" panose="020B0604020202020204" pitchFamily="34" charset="0"/>
                <a:cs typeface="Arial" panose="020B0604020202020204" pitchFamily="34" charset="0"/>
              </a:rPr>
              <a:t>Madde 2- </a:t>
            </a:r>
            <a:r>
              <a:rPr lang="tr-TR" i="1" dirty="0">
                <a:solidFill>
                  <a:schemeClr val="tx1">
                    <a:lumMod val="65000"/>
                    <a:lumOff val="35000"/>
                  </a:schemeClr>
                </a:solidFill>
                <a:latin typeface="Arial" panose="020B0604020202020204" pitchFamily="34" charset="0"/>
                <a:cs typeface="Arial" panose="020B0604020202020204" pitchFamily="34" charset="0"/>
              </a:rPr>
              <a:t>İdari dava türleri şunlardır: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İdari eylem ve işlemlerden dolayı </a:t>
            </a:r>
            <a:r>
              <a:rPr lang="tr-TR" b="1" i="1" dirty="0">
                <a:solidFill>
                  <a:schemeClr val="tx1">
                    <a:lumMod val="65000"/>
                    <a:lumOff val="35000"/>
                  </a:schemeClr>
                </a:solidFill>
                <a:latin typeface="Arial" panose="020B0604020202020204" pitchFamily="34" charset="0"/>
                <a:cs typeface="Arial" panose="020B0604020202020204" pitchFamily="34" charset="0"/>
              </a:rPr>
              <a:t>kişisel hakları doğrudan </a:t>
            </a:r>
            <a:r>
              <a:rPr lang="tr-TR" b="1" i="1" dirty="0" err="1">
                <a:solidFill>
                  <a:schemeClr val="tx1">
                    <a:lumMod val="65000"/>
                    <a:lumOff val="35000"/>
                  </a:schemeClr>
                </a:solidFill>
                <a:latin typeface="Arial" panose="020B0604020202020204" pitchFamily="34" charset="0"/>
                <a:cs typeface="Arial" panose="020B0604020202020204" pitchFamily="34" charset="0"/>
              </a:rPr>
              <a:t>muhtel</a:t>
            </a:r>
            <a:r>
              <a:rPr lang="tr-TR" b="1" i="1" dirty="0">
                <a:solidFill>
                  <a:schemeClr val="tx1">
                    <a:lumMod val="65000"/>
                    <a:lumOff val="35000"/>
                  </a:schemeClr>
                </a:solidFill>
                <a:latin typeface="Arial" panose="020B0604020202020204" pitchFamily="34" charset="0"/>
                <a:cs typeface="Arial" panose="020B0604020202020204" pitchFamily="34" charset="0"/>
              </a:rPr>
              <a:t> olanlar </a:t>
            </a:r>
            <a:r>
              <a:rPr lang="tr-TR" b="1" i="1" dirty="0" smtClean="0">
                <a:solidFill>
                  <a:schemeClr val="tx1">
                    <a:lumMod val="65000"/>
                    <a:lumOff val="35000"/>
                  </a:schemeClr>
                </a:solidFill>
                <a:latin typeface="Arial" panose="020B0604020202020204" pitchFamily="34" charset="0"/>
                <a:cs typeface="Arial" panose="020B0604020202020204" pitchFamily="34" charset="0"/>
              </a:rPr>
              <a:t>tarafından </a:t>
            </a:r>
            <a:r>
              <a:rPr lang="tr-TR" i="1" dirty="0" smtClean="0">
                <a:solidFill>
                  <a:schemeClr val="tx1">
                    <a:lumMod val="65000"/>
                    <a:lumOff val="35000"/>
                  </a:schemeClr>
                </a:solidFill>
                <a:latin typeface="Arial" panose="020B0604020202020204" pitchFamily="34" charset="0"/>
                <a:cs typeface="Arial" panose="020B0604020202020204" pitchFamily="34" charset="0"/>
              </a:rPr>
              <a:t>açılan </a:t>
            </a:r>
            <a:r>
              <a:rPr lang="tr-TR" i="1" dirty="0">
                <a:solidFill>
                  <a:schemeClr val="tx1">
                    <a:lumMod val="65000"/>
                    <a:lumOff val="35000"/>
                  </a:schemeClr>
                </a:solidFill>
                <a:latin typeface="Arial" panose="020B0604020202020204" pitchFamily="34" charset="0"/>
                <a:cs typeface="Arial" panose="020B0604020202020204" pitchFamily="34" charset="0"/>
              </a:rPr>
              <a:t>tam yargı </a:t>
            </a:r>
            <a:r>
              <a:rPr lang="tr-TR" i="1" dirty="0" smtClean="0">
                <a:solidFill>
                  <a:schemeClr val="tx1">
                    <a:lumMod val="65000"/>
                    <a:lumOff val="35000"/>
                  </a:schemeClr>
                </a:solidFill>
                <a:latin typeface="Arial" panose="020B0604020202020204" pitchFamily="34" charset="0"/>
                <a:cs typeface="Arial" panose="020B0604020202020204" pitchFamily="34" charset="0"/>
              </a:rPr>
              <a:t>davaları</a:t>
            </a:r>
          </a:p>
          <a:p>
            <a:pPr marL="0" indent="0" algn="just">
              <a:buNone/>
            </a:pPr>
            <a:r>
              <a:rPr lang="tr-TR" b="1" dirty="0">
                <a:solidFill>
                  <a:schemeClr val="tx1">
                    <a:lumMod val="65000"/>
                    <a:lumOff val="35000"/>
                  </a:schemeClr>
                </a:solidFill>
              </a:rPr>
              <a:t>(D.15D, E. </a:t>
            </a:r>
            <a:r>
              <a:rPr lang="tr-TR" b="1" dirty="0" smtClean="0">
                <a:solidFill>
                  <a:schemeClr val="tx1">
                    <a:lumMod val="65000"/>
                    <a:lumOff val="35000"/>
                  </a:schemeClr>
                </a:solidFill>
              </a:rPr>
              <a:t>2013/3258, </a:t>
            </a:r>
            <a:r>
              <a:rPr lang="tr-TR" b="1" dirty="0">
                <a:solidFill>
                  <a:schemeClr val="tx1">
                    <a:lumMod val="65000"/>
                    <a:lumOff val="35000"/>
                  </a:schemeClr>
                </a:solidFill>
              </a:rPr>
              <a:t>K. </a:t>
            </a:r>
            <a:r>
              <a:rPr lang="tr-TR" b="1" dirty="0" smtClean="0">
                <a:solidFill>
                  <a:schemeClr val="tx1">
                    <a:lumMod val="65000"/>
                    <a:lumOff val="35000"/>
                  </a:schemeClr>
                </a:solidFill>
              </a:rPr>
              <a:t>2014/1371, </a:t>
            </a:r>
            <a:r>
              <a:rPr lang="tr-TR" b="1" dirty="0">
                <a:solidFill>
                  <a:schemeClr val="tx1">
                    <a:lumMod val="65000"/>
                    <a:lumOff val="35000"/>
                  </a:schemeClr>
                </a:solidFill>
              </a:rPr>
              <a:t>T. </a:t>
            </a:r>
            <a:r>
              <a:rPr lang="tr-TR" b="1" dirty="0" smtClean="0">
                <a:solidFill>
                  <a:schemeClr val="tx1">
                    <a:lumMod val="65000"/>
                    <a:lumOff val="35000"/>
                  </a:schemeClr>
                </a:solidFill>
              </a:rPr>
              <a:t>4.3.2014):</a:t>
            </a:r>
            <a:r>
              <a:rPr lang="tr-TR" dirty="0" smtClean="0">
                <a:solidFill>
                  <a:schemeClr val="tx1">
                    <a:lumMod val="65000"/>
                    <a:lumOff val="35000"/>
                  </a:schemeClr>
                </a:solidFill>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a:t>
            </a:r>
            <a:r>
              <a:rPr lang="tr-TR" i="1" dirty="0">
                <a:solidFill>
                  <a:schemeClr val="tx1">
                    <a:lumMod val="65000"/>
                    <a:lumOff val="35000"/>
                  </a:schemeClr>
                </a:solidFill>
                <a:latin typeface="Arial" panose="020B0604020202020204" pitchFamily="34" charset="0"/>
                <a:cs typeface="Arial" panose="020B0604020202020204" pitchFamily="34" charset="0"/>
                <a:hlinkClick r:id="rId2" tooltip="İlgili maddeyi görmek için tıklayınız"/>
              </a:rPr>
              <a:t>2</a:t>
            </a:r>
            <a:r>
              <a:rPr lang="tr-TR" i="1" dirty="0">
                <a:solidFill>
                  <a:schemeClr val="tx1">
                    <a:lumMod val="65000"/>
                    <a:lumOff val="35000"/>
                  </a:schemeClr>
                </a:solidFill>
                <a:latin typeface="Arial" panose="020B0604020202020204" pitchFamily="34" charset="0"/>
                <a:cs typeface="Arial" panose="020B0604020202020204" pitchFamily="34" charset="0"/>
              </a:rPr>
              <a:t>/1-b maddesinde ise, idari eylem ve işlemlerden dolayı kişisel hakları doğrudan </a:t>
            </a:r>
            <a:r>
              <a:rPr lang="tr-TR" i="1" dirty="0" err="1">
                <a:solidFill>
                  <a:schemeClr val="tx1">
                    <a:lumMod val="65000"/>
                    <a:lumOff val="35000"/>
                  </a:schemeClr>
                </a:solidFill>
                <a:latin typeface="Arial" panose="020B0604020202020204" pitchFamily="34" charset="0"/>
                <a:cs typeface="Arial" panose="020B0604020202020204" pitchFamily="34" charset="0"/>
              </a:rPr>
              <a:t>muhtel</a:t>
            </a:r>
            <a:r>
              <a:rPr lang="tr-TR" i="1" dirty="0">
                <a:solidFill>
                  <a:schemeClr val="tx1">
                    <a:lumMod val="65000"/>
                    <a:lumOff val="35000"/>
                  </a:schemeClr>
                </a:solidFill>
                <a:latin typeface="Arial" panose="020B0604020202020204" pitchFamily="34" charset="0"/>
                <a:cs typeface="Arial" panose="020B0604020202020204" pitchFamily="34" charset="0"/>
              </a:rPr>
              <a:t> olanlar tarafından açılan tam yargı davaları, idari dava türleri arasında sayılmıştır.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İdarenin hukuki sorumluluğu, kamusal faaliyetler sonucunda, idare ile yönetilenler arasında yönetilenler zararına bozulan ekonomik dengenin yeniden kurulmasını, idari etkinliklerden dolayı bireylerin uğradığı zararın idarece tazmin edilmesini sağlayan bir hukuksal kurumdur. Bu kurum, kamusal faaliyetler sebebiyle yönetilenlerin malvarlığında ortaya çıkan eksilmelerin ya da çoğalma olanağından yoksunluğun giderilebilmesi, karşılanabilmesi için aranılan koşulları, uygulanması gereken kural ve ilkeleri içine almaktadır.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İdarenin hukuki sorumluluğu, kişilere lütuf ve atıfet duygularıyla belli miktarda para ödenmesini öngören bir prensip olmayıp; demokratik toplum düzeninde biçimlenen idare-birey ilişkisinin doğurduğu hukuki bir sonuçtur. İdari yargı da, bu anlayış doğrultusunda, idare hukukunun ilke ve kurallarını uygulamak suretiyle, idarenin hukuki sorumluluk alanını ve sebeplerini içtihadıyla saptamak zorundadır.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Genel anlamı ile tam yargı davaları, idarenin faaliyetlerinden ötürü, hakları zarara uğrayanlar tarafından idare aleyhine açılan tazminat davalarıdır. Bu tür davalarda mahkeme, hem olayın maddi yönünü, yani zararı doğuran işlem ve eylemleri, hem de bundan çıkabilecek hukuki sonuçları tespit edecektir.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İdari faaliyetten zarar gören kişi, faaliyetin ilişkili olduğu kamu hizmetinden yararlanan durumunda veya faaliyetin içinde, kamu hizmetinin görülmesine katılan bir kişi olabileceği gibi; idari faaliyetle, kamu hizmeti ile hiçbir yönden ilişkisi olmayan 3. bir kişi de olabilir.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İdare kural olarak, yürüttüğü kamu hizmetiyle nedensellik bağı kurulabilen zararları tazminle yükümlü olup; idari eylem ve/veya işlemlerden doğan zararlar, idare hukuku kuralları çerçevesinde, hizmet kusuru veya kusursuz sorumluluk ilkeleri gereği tazmin edilmektedir.</a:t>
            </a: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1921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734947"/>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Kesin ve yürütülmesi gereken </a:t>
            </a:r>
            <a:r>
              <a:rPr lang="tr-TR" sz="3200" b="1" dirty="0" smtClean="0">
                <a:solidFill>
                  <a:schemeClr val="tx1">
                    <a:lumMod val="65000"/>
                    <a:lumOff val="35000"/>
                  </a:schemeClr>
                </a:solidFill>
                <a:latin typeface="Arial" panose="020B0604020202020204" pitchFamily="34" charset="0"/>
                <a:cs typeface="Arial" panose="020B0604020202020204" pitchFamily="34" charset="0"/>
              </a:rPr>
              <a:t>işlem- I</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84420" y="1618937"/>
            <a:ext cx="10620192" cy="4969149"/>
          </a:xfrm>
        </p:spPr>
        <p:txBody>
          <a:bodyPr>
            <a:normAutofit fontScale="85000" lnSpcReduction="2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(D.14D, E. 2014/6661, K. 2017/520, T. 6.2.2017):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Bir </a:t>
            </a:r>
            <a:r>
              <a:rPr lang="tr-TR" i="1" dirty="0">
                <a:solidFill>
                  <a:schemeClr val="tx1">
                    <a:lumMod val="65000"/>
                    <a:lumOff val="35000"/>
                  </a:schemeClr>
                </a:solidFill>
                <a:latin typeface="Arial" panose="020B0604020202020204" pitchFamily="34" charset="0"/>
                <a:cs typeface="Arial" panose="020B0604020202020204" pitchFamily="34" charset="0"/>
              </a:rPr>
              <a:t>idari işlemin iptal davasına konu olabilmesi için kesin ve yürütülmesi zorunlu olması gerekmektedir. Kesin ve yürütülmesi zorunlu işlem, hukuk düzeninde bir sonuç doğuran, başka bir makamın onayına ihtiyaç göstermeyen ve ilgilinin hukukunda değişiklikler meydana getiren işlemdir. Bir idari işlemin kesin ve yürütülebilir hale gelmesi için işlemdeki iradenin </a:t>
            </a:r>
            <a:r>
              <a:rPr lang="tr-TR" i="1" dirty="0" err="1">
                <a:solidFill>
                  <a:schemeClr val="tx1">
                    <a:lumMod val="65000"/>
                    <a:lumOff val="35000"/>
                  </a:schemeClr>
                </a:solidFill>
                <a:latin typeface="Arial" panose="020B0604020202020204" pitchFamily="34" charset="0"/>
                <a:cs typeface="Arial" panose="020B0604020202020204" pitchFamily="34" charset="0"/>
              </a:rPr>
              <a:t>yaptırımsal</a:t>
            </a:r>
            <a:r>
              <a:rPr lang="tr-TR" i="1" dirty="0">
                <a:solidFill>
                  <a:schemeClr val="tx1">
                    <a:lumMod val="65000"/>
                    <a:lumOff val="35000"/>
                  </a:schemeClr>
                </a:solidFill>
                <a:latin typeface="Arial" panose="020B0604020202020204" pitchFamily="34" charset="0"/>
                <a:cs typeface="Arial" panose="020B0604020202020204" pitchFamily="34" charset="0"/>
              </a:rPr>
              <a:t> içeriğe sahip olması yeterli olup, işlemin icrasına henüz başlanmamış olması ya da daha önceden tesis edilen ve kesinleşen bir idari işleme dayanması, </a:t>
            </a:r>
            <a:r>
              <a:rPr lang="tr-TR" i="1" dirty="0" err="1">
                <a:solidFill>
                  <a:schemeClr val="tx1">
                    <a:lumMod val="65000"/>
                    <a:lumOff val="35000"/>
                  </a:schemeClr>
                </a:solidFill>
                <a:latin typeface="Arial" panose="020B0604020202020204" pitchFamily="34" charset="0"/>
                <a:cs typeface="Arial" panose="020B0604020202020204" pitchFamily="34" charset="0"/>
              </a:rPr>
              <a:t>yaptırımsal</a:t>
            </a:r>
            <a:r>
              <a:rPr lang="tr-TR" i="1" dirty="0">
                <a:solidFill>
                  <a:schemeClr val="tx1">
                    <a:lumMod val="65000"/>
                    <a:lumOff val="35000"/>
                  </a:schemeClr>
                </a:solidFill>
                <a:latin typeface="Arial" panose="020B0604020202020204" pitchFamily="34" charset="0"/>
                <a:cs typeface="Arial" panose="020B0604020202020204" pitchFamily="34" charset="0"/>
              </a:rPr>
              <a:t> içeriğe sahip işlemin kesin ve yürütülebilir nitelikte olmadığı anlamına gelmez</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D.12D</a:t>
            </a:r>
            <a:r>
              <a:rPr lang="tr-TR" b="1" dirty="0">
                <a:solidFill>
                  <a:schemeClr val="tx1">
                    <a:lumMod val="65000"/>
                    <a:lumOff val="35000"/>
                  </a:schemeClr>
                </a:solidFill>
                <a:latin typeface="Arial" panose="020B0604020202020204" pitchFamily="34" charset="0"/>
                <a:cs typeface="Arial" panose="020B0604020202020204" pitchFamily="34" charset="0"/>
              </a:rPr>
              <a:t>, E. 2014/6661, K. 2017/520, T. 6.2.2017):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"Dilekçeler üzerine ilk inceleme" başlıklı 14. maddesinde, dilekçelerin, idari davaya konu olacak kesin ve yürütülmesi gereken bir işlem olup olmadığı yönünden de inceleneceği hüküm altına alınmış, "İlk inceleme üzerine verilecek karar" başlıklı 15. maddede ise, bu bende aykırılık durumunda davanın reddine karar verileceği hükme bağlanmıştır.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Disiplin </a:t>
            </a:r>
            <a:r>
              <a:rPr lang="tr-TR" i="1" dirty="0">
                <a:solidFill>
                  <a:schemeClr val="tx1">
                    <a:lumMod val="65000"/>
                    <a:lumOff val="35000"/>
                  </a:schemeClr>
                </a:solidFill>
                <a:latin typeface="Arial" panose="020B0604020202020204" pitchFamily="34" charset="0"/>
                <a:cs typeface="Arial" panose="020B0604020202020204" pitchFamily="34" charset="0"/>
              </a:rPr>
              <a:t>soruşturma raporunun anılan madde kapsamında "kesin ve yürütülmesi gereken bir işlem" niteliğinde olup olmadığının tespit edilebilmesi için "</a:t>
            </a:r>
            <a:r>
              <a:rPr lang="tr-TR" i="1" dirty="0" err="1">
                <a:solidFill>
                  <a:schemeClr val="tx1">
                    <a:lumMod val="65000"/>
                    <a:lumOff val="35000"/>
                  </a:schemeClr>
                </a:solidFill>
                <a:latin typeface="Arial" panose="020B0604020202020204" pitchFamily="34" charset="0"/>
                <a:cs typeface="Arial" panose="020B0604020202020204" pitchFamily="34" charset="0"/>
              </a:rPr>
              <a:t>icrai</a:t>
            </a:r>
            <a:r>
              <a:rPr lang="tr-TR" i="1" dirty="0">
                <a:solidFill>
                  <a:schemeClr val="tx1">
                    <a:lumMod val="65000"/>
                    <a:lumOff val="35000"/>
                  </a:schemeClr>
                </a:solidFill>
                <a:latin typeface="Arial" panose="020B0604020202020204" pitchFamily="34" charset="0"/>
                <a:cs typeface="Arial" panose="020B0604020202020204" pitchFamily="34" charset="0"/>
              </a:rPr>
              <a:t> işlem", "kesin ve nihai işlem" kavramlarının çerçevesinin ortaya konulması gerekmektedir. Zira "kesin ve yürütülmesi gereken" tanımlaması, </a:t>
            </a:r>
            <a:r>
              <a:rPr lang="tr-TR" i="1" dirty="0" err="1">
                <a:solidFill>
                  <a:schemeClr val="tx1">
                    <a:lumMod val="65000"/>
                    <a:lumOff val="35000"/>
                  </a:schemeClr>
                </a:solidFill>
                <a:latin typeface="Arial" panose="020B0604020202020204" pitchFamily="34" charset="0"/>
                <a:cs typeface="Arial" panose="020B0604020202020204" pitchFamily="34" charset="0"/>
              </a:rPr>
              <a:t>icrailik</a:t>
            </a:r>
            <a:r>
              <a:rPr lang="tr-TR" i="1" dirty="0">
                <a:solidFill>
                  <a:schemeClr val="tx1">
                    <a:lumMod val="65000"/>
                    <a:lumOff val="35000"/>
                  </a:schemeClr>
                </a:solidFill>
                <a:latin typeface="Arial" panose="020B0604020202020204" pitchFamily="34" charset="0"/>
                <a:cs typeface="Arial" panose="020B0604020202020204" pitchFamily="34" charset="0"/>
              </a:rPr>
              <a:t> ve kesinlik kavramlarını bir arada içermektedir.</a:t>
            </a:r>
          </a:p>
          <a:p>
            <a:pPr marL="0" indent="0" algn="just">
              <a:buNone/>
            </a:pPr>
            <a:r>
              <a:rPr lang="tr-TR" i="1" dirty="0" err="1" smtClean="0">
                <a:solidFill>
                  <a:schemeClr val="tx1">
                    <a:lumMod val="65000"/>
                    <a:lumOff val="35000"/>
                  </a:schemeClr>
                </a:solidFill>
                <a:latin typeface="Arial" panose="020B0604020202020204" pitchFamily="34" charset="0"/>
                <a:cs typeface="Arial" panose="020B0604020202020204" pitchFamily="34" charset="0"/>
              </a:rPr>
              <a:t>İcrai</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işlem, kamu kudretinin üçüncü kişiler üzerinde ayrıca başka işlemin varlığına gerek olmaksızın, doğrudan doğruya çeşitli hukuki sonuçlar doğurmak suretiyle etkisini gösterdiği işlemler olarak tanımlanmaktadır. </a:t>
            </a:r>
            <a:r>
              <a:rPr lang="tr-TR" i="1" dirty="0" err="1">
                <a:solidFill>
                  <a:schemeClr val="tx1">
                    <a:lumMod val="65000"/>
                    <a:lumOff val="35000"/>
                  </a:schemeClr>
                </a:solidFill>
                <a:latin typeface="Arial" panose="020B0604020202020204" pitchFamily="34" charset="0"/>
                <a:cs typeface="Arial" panose="020B0604020202020204" pitchFamily="34" charset="0"/>
              </a:rPr>
              <a:t>İcrailik</a:t>
            </a:r>
            <a:r>
              <a:rPr lang="tr-TR" i="1" dirty="0">
                <a:solidFill>
                  <a:schemeClr val="tx1">
                    <a:lumMod val="65000"/>
                    <a:lumOff val="35000"/>
                  </a:schemeClr>
                </a:solidFill>
                <a:latin typeface="Arial" panose="020B0604020202020204" pitchFamily="34" charset="0"/>
                <a:cs typeface="Arial" panose="020B0604020202020204" pitchFamily="34" charset="0"/>
              </a:rPr>
              <a:t> kavramından farklı bir anlam taşıyan kesinlik ise, işlemin uygulanmaya hazır, tamam bir işlem olduğunu ifade etmektedir. (Erkut, Celal; İdari İşlemin Kimliği, 2015, s.144,146) Dolayısıyla bir işlemin idari davaya konu olabilmesi için hukuksal sonuç doğuran bir işlem niteliğinde bulunması bir diğer ifadeyle hukuk düzeninde değişiklik meydana getirmesi zorunludur. Bu bağlamda disiplin soruşturması raporu, hukuk düzeninde bir değişiklik meydana getirmemesinin yanı sıra, </a:t>
            </a:r>
            <a:r>
              <a:rPr lang="tr-TR" i="1" dirty="0" err="1">
                <a:solidFill>
                  <a:schemeClr val="tx1">
                    <a:lumMod val="65000"/>
                    <a:lumOff val="35000"/>
                  </a:schemeClr>
                </a:solidFill>
                <a:latin typeface="Arial" panose="020B0604020202020204" pitchFamily="34" charset="0"/>
                <a:cs typeface="Arial" panose="020B0604020202020204" pitchFamily="34" charset="0"/>
              </a:rPr>
              <a:t>icrai</a:t>
            </a:r>
            <a:r>
              <a:rPr lang="tr-TR" i="1" dirty="0">
                <a:solidFill>
                  <a:schemeClr val="tx1">
                    <a:lumMod val="65000"/>
                    <a:lumOff val="35000"/>
                  </a:schemeClr>
                </a:solidFill>
                <a:latin typeface="Arial" panose="020B0604020202020204" pitchFamily="34" charset="0"/>
                <a:cs typeface="Arial" panose="020B0604020202020204" pitchFamily="34" charset="0"/>
              </a:rPr>
              <a:t> ve nihai işlem olan disiplin cezasına dair işlemin hazırlanmasına katkı sunmanın ötesinde ayrı ve bağımsız bir hukuki değeri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İdari davaya konu olması bakımından idari işlemde aranılan özellikleri taşımayan hazırlık niteliğindeki çalışmaların, idarenin iç yapısı ve işleyişiyle ilgili işlemlerin, tavsiye, mütalaa, teklif, düşünce gibi bilgi verici veya hazırlığa esas işlemlerin ve üçüncü kişilerin hukukunu henüz etkilemeyen işlemlerin davaya konu olamayacağı açıktır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2033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592925" y="665674"/>
            <a:ext cx="8911687" cy="1280890"/>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Kesin ve yürütülmesi gereken </a:t>
            </a:r>
            <a:r>
              <a:rPr lang="tr-TR" sz="3200" b="1" dirty="0" smtClean="0">
                <a:solidFill>
                  <a:schemeClr val="tx1">
                    <a:lumMod val="65000"/>
                    <a:lumOff val="35000"/>
                  </a:schemeClr>
                </a:solidFill>
                <a:latin typeface="Arial" panose="020B0604020202020204" pitchFamily="34" charset="0"/>
                <a:cs typeface="Arial" panose="020B0604020202020204" pitchFamily="34" charset="0"/>
              </a:rPr>
              <a:t>işlem - II</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84420" y="1618937"/>
            <a:ext cx="10620192" cy="4969149"/>
          </a:xfrm>
        </p:spPr>
        <p:txBody>
          <a:bodyPr>
            <a:normAutofit fontScale="85000" lnSpcReduction="20000"/>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(D.2D, E. 2005/2684, K. 2007/3695, T. 5.10.2007):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Kanunu'nun 2. maddesiyle tanımlanan iptal davasına, İdarenin tek taraflı beyanıyla kişilerin hukuksal durumlarında değişiklik meydana getiren nitelikte ve yürütülmesi zorunlu işlemin konu edilebileceği tartışmasızdır.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İptali istenen soruşturmacı görevlendirilmesi ve soruşturma raporu düzenlenmesi tek başına hukuki sebepler doğuran, davacının hukuki durumunda değişiklikler yapan idari davaya konu olabilecek kesin ve yürütülebilir işlemler niteliğini taşımadıkları gibi soruşturma raporu bir bütün olup sonucuyla etki doğurduğundan, raporda yer alan bölümleri ayrıca dava konusu yapma olanağı da bulunmadığından, istemin incelenmeksizin reddi gerekli iken uyuşmazlığın esası incelenerek hüküm kurulması yolundaki İdare Mahkemesi kararında hukuka uygunluk bulunmamaktadır.</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Öte yandan, iptali istenen soruşturma raporunun, davacının herhangi bir şekilde menfaatini ihlal eden bir idari işleme dayanak alınması durumunda, bu işlemin idari davaya konu edilebileceği de kuşkusuzdur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D.VDDGK, </a:t>
            </a:r>
            <a:r>
              <a:rPr lang="tr-TR" b="1" dirty="0">
                <a:solidFill>
                  <a:schemeClr val="tx1">
                    <a:lumMod val="65000"/>
                    <a:lumOff val="35000"/>
                  </a:schemeClr>
                </a:solidFill>
                <a:latin typeface="Arial" panose="020B0604020202020204" pitchFamily="34" charset="0"/>
                <a:cs typeface="Arial" panose="020B0604020202020204" pitchFamily="34" charset="0"/>
              </a:rPr>
              <a:t>E. </a:t>
            </a:r>
            <a:r>
              <a:rPr lang="tr-TR" b="1" dirty="0" smtClean="0">
                <a:solidFill>
                  <a:schemeClr val="tx1">
                    <a:lumMod val="65000"/>
                    <a:lumOff val="35000"/>
                  </a:schemeClr>
                </a:solidFill>
                <a:latin typeface="Arial" panose="020B0604020202020204" pitchFamily="34" charset="0"/>
                <a:cs typeface="Arial" panose="020B0604020202020204" pitchFamily="34" charset="0"/>
              </a:rPr>
              <a:t>2002/203,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2002/240, </a:t>
            </a:r>
            <a:r>
              <a:rPr lang="tr-TR" b="1" dirty="0">
                <a:solidFill>
                  <a:schemeClr val="tx1">
                    <a:lumMod val="65000"/>
                    <a:lumOff val="35000"/>
                  </a:schemeClr>
                </a:solidFill>
                <a:latin typeface="Arial" panose="020B060402020202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cs typeface="Arial" panose="020B0604020202020204" pitchFamily="34" charset="0"/>
              </a:rPr>
              <a:t>25.10.2002):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İdare </a:t>
            </a:r>
            <a:r>
              <a:rPr lang="tr-TR" i="1" dirty="0">
                <a:solidFill>
                  <a:schemeClr val="tx1">
                    <a:lumMod val="65000"/>
                    <a:lumOff val="35000"/>
                  </a:schemeClr>
                </a:solidFill>
                <a:latin typeface="Arial" panose="020B0604020202020204" pitchFamily="34" charset="0"/>
                <a:cs typeface="Arial" panose="020B0604020202020204" pitchFamily="34" charset="0"/>
              </a:rPr>
              <a:t>hukuku ilkelerine göre; objektif veya sübjektif hukuki sonuçlar doğurmak üzere, öngörülen idari usul kuralları yerine getirilerek yürürlüğe konulan genel, düzenleyici işlemlerle, kişisel uygulama işlemleri idari davaya konu olabilir. İdari Yargılama Usulü Kanununun 14. maddesinin 3. fıkrasının d bendi de Danıştay'da açılacak davalara konu edilecek idari işlemlerin kesin ve yürütülmesi gereken işlemler olmasını öngörmüştür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Uygulamadaki tereddütlerin giderilmesi amacıyla bildirilen görüşler, tavsiye ve danışma yazıları, kesin ve yürütülmesi gereken işlemler olmadıkları gibi hukuki sonuç doğuracak nitelik taşımadıkları için idari davaya konu olamazlar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(D.4D</a:t>
            </a:r>
            <a:r>
              <a:rPr lang="tr-TR" b="1" dirty="0">
                <a:solidFill>
                  <a:schemeClr val="tx1">
                    <a:lumMod val="65000"/>
                    <a:lumOff val="35000"/>
                  </a:schemeClr>
                </a:solidFill>
                <a:latin typeface="Arial" panose="020B0604020202020204" pitchFamily="34" charset="0"/>
                <a:cs typeface="Arial" panose="020B0604020202020204" pitchFamily="34" charset="0"/>
              </a:rPr>
              <a:t>, E. </a:t>
            </a:r>
            <a:r>
              <a:rPr lang="tr-TR" b="1" dirty="0" smtClean="0">
                <a:solidFill>
                  <a:schemeClr val="tx1">
                    <a:lumMod val="65000"/>
                    <a:lumOff val="35000"/>
                  </a:schemeClr>
                </a:solidFill>
                <a:latin typeface="Arial" panose="020B0604020202020204" pitchFamily="34" charset="0"/>
                <a:cs typeface="Arial" panose="020B0604020202020204" pitchFamily="34" charset="0"/>
              </a:rPr>
              <a:t>1990/4275, </a:t>
            </a:r>
            <a:r>
              <a:rPr lang="tr-TR" b="1" dirty="0">
                <a:solidFill>
                  <a:schemeClr val="tx1">
                    <a:lumMod val="65000"/>
                    <a:lumOff val="35000"/>
                  </a:schemeClr>
                </a:solidFill>
                <a:latin typeface="Arial" panose="020B0604020202020204" pitchFamily="34" charset="0"/>
                <a:cs typeface="Arial" panose="020B0604020202020204" pitchFamily="34" charset="0"/>
              </a:rPr>
              <a:t>K. </a:t>
            </a:r>
            <a:r>
              <a:rPr lang="tr-TR" b="1" dirty="0" smtClean="0">
                <a:solidFill>
                  <a:schemeClr val="tx1">
                    <a:lumMod val="65000"/>
                    <a:lumOff val="35000"/>
                  </a:schemeClr>
                </a:solidFill>
                <a:latin typeface="Arial" panose="020B0604020202020204" pitchFamily="34" charset="0"/>
                <a:cs typeface="Arial" panose="020B0604020202020204" pitchFamily="34" charset="0"/>
              </a:rPr>
              <a:t>1993/2446, </a:t>
            </a:r>
            <a:r>
              <a:rPr lang="tr-TR" b="1" dirty="0">
                <a:solidFill>
                  <a:schemeClr val="tx1">
                    <a:lumMod val="65000"/>
                    <a:lumOff val="35000"/>
                  </a:schemeClr>
                </a:solidFill>
                <a:latin typeface="Arial" panose="020B0604020202020204" pitchFamily="34" charset="0"/>
                <a:cs typeface="Arial" panose="020B0604020202020204" pitchFamily="34" charset="0"/>
              </a:rPr>
              <a:t>T. </a:t>
            </a:r>
            <a:r>
              <a:rPr lang="tr-TR" b="1" dirty="0" smtClean="0">
                <a:solidFill>
                  <a:schemeClr val="tx1">
                    <a:lumMod val="65000"/>
                    <a:lumOff val="35000"/>
                  </a:schemeClr>
                </a:solidFill>
                <a:latin typeface="Arial" panose="020B0604020202020204" pitchFamily="34" charset="0"/>
                <a:cs typeface="Arial" panose="020B0604020202020204" pitchFamily="34" charset="0"/>
              </a:rPr>
              <a:t>21.5.1993):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İdare </a:t>
            </a:r>
            <a:r>
              <a:rPr lang="tr-TR" i="1" dirty="0">
                <a:solidFill>
                  <a:schemeClr val="tx1">
                    <a:lumMod val="65000"/>
                    <a:lumOff val="35000"/>
                  </a:schemeClr>
                </a:solidFill>
                <a:latin typeface="Arial" panose="020B0604020202020204" pitchFamily="34" charset="0"/>
                <a:cs typeface="Arial" panose="020B0604020202020204" pitchFamily="34" charset="0"/>
              </a:rPr>
              <a:t>tarafından bir kamu hizmetinin yürütülmesi dolayısıyla gerek kendiliğinden, gerekse istem üzerine tesis edilen kesin ve yürütülmesi zorunlu işlemlere karşı iptal davası açılabileceği açıktır. Bir idari işlemin kesin ve yürütülmesi zorunlu sayılabilmesi, hukuk düzeninde varlık kazanabilmesi için gerekli prosedürün son aşamasını geçirmiş bulunmasına, başka bir idari makamın onayına ihtiyaç göstermeksizin hukuk düzeninde değişiklikler meydana getirebilmesine, diğer bir ifadeyle idare edilenlerin hukukunu şu ya da bu yönde etkileyebilmesine bağlıdır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586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50834" y="822413"/>
            <a:ext cx="9565643" cy="1280890"/>
          </a:xfrm>
        </p:spPr>
        <p:txBody>
          <a:bodyPr>
            <a:normAutofit/>
          </a:bodyPr>
          <a:lstStyle/>
          <a:p>
            <a:r>
              <a:rPr lang="tr-TR" sz="2400" b="1" dirty="0" smtClean="0">
                <a:solidFill>
                  <a:schemeClr val="tx1">
                    <a:lumMod val="65000"/>
                    <a:lumOff val="35000"/>
                  </a:schemeClr>
                </a:solidFill>
                <a:latin typeface="Arial" panose="020B0604020202020204" pitchFamily="34" charset="0"/>
                <a:cs typeface="Arial" panose="020B0604020202020204" pitchFamily="34" charset="0"/>
              </a:rPr>
              <a:t>Ehliyet ve kesin ve yürütülmesi gereken işlem </a:t>
            </a:r>
            <a:r>
              <a:rPr lang="tr-TR" sz="2400" b="1" dirty="0">
                <a:solidFill>
                  <a:schemeClr val="tx1">
                    <a:lumMod val="65000"/>
                    <a:lumOff val="35000"/>
                  </a:schemeClr>
                </a:solidFill>
                <a:latin typeface="Arial" panose="020B0604020202020204" pitchFamily="34" charset="0"/>
                <a:cs typeface="Arial" panose="020B0604020202020204" pitchFamily="34" charset="0"/>
              </a:rPr>
              <a:t>k</a:t>
            </a:r>
            <a:r>
              <a:rPr lang="tr-TR" sz="2400" b="1" dirty="0" smtClean="0">
                <a:solidFill>
                  <a:schemeClr val="tx1">
                    <a:lumMod val="65000"/>
                    <a:lumOff val="35000"/>
                  </a:schemeClr>
                </a:solidFill>
                <a:latin typeface="Arial" panose="020B0604020202020204" pitchFamily="34" charset="0"/>
                <a:cs typeface="Arial" panose="020B0604020202020204" pitchFamily="34" charset="0"/>
              </a:rPr>
              <a:t>uralına aykırılık </a:t>
            </a:r>
            <a:endParaRPr lang="tr-TR" sz="24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1299990" y="1983036"/>
            <a:ext cx="10204622" cy="4605050"/>
          </a:xfrm>
        </p:spPr>
        <p:txBody>
          <a:bodyPr>
            <a:normAutofit/>
          </a:bodyPr>
          <a:lstStyle/>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15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1. (Değişik: 5/4/1990 - 3622/6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Danıştay veya idare ve vergi mahkemelerince yukarıdaki maddenin 3 üncü fıkrasında yazılı hususlarda kanuna aykırılık görülürse, 14 üncü maddenin;</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 3/c, 3/d ve 3/e bentlerinde yazılı hallerde </a:t>
            </a:r>
            <a:r>
              <a:rPr lang="tr-TR" b="1" i="1" dirty="0">
                <a:solidFill>
                  <a:schemeClr val="tx1">
                    <a:lumMod val="65000"/>
                    <a:lumOff val="35000"/>
                  </a:schemeClr>
                </a:solidFill>
                <a:latin typeface="Arial" panose="020B0604020202020204" pitchFamily="34" charset="0"/>
                <a:cs typeface="Arial" panose="020B0604020202020204" pitchFamily="34" charset="0"/>
              </a:rPr>
              <a:t>davanın reddine</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Karar verilir.</a:t>
            </a: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974307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300</TotalTime>
  <Words>1132</Words>
  <Application>Microsoft Office PowerPoint</Application>
  <PresentationFormat>Geniş ekran</PresentationFormat>
  <Paragraphs>43</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Calibri</vt:lpstr>
      <vt:lpstr>Century Gothic</vt:lpstr>
      <vt:lpstr>Wingdings 3</vt:lpstr>
      <vt:lpstr>Duman</vt:lpstr>
      <vt:lpstr>Ehliyet</vt:lpstr>
      <vt:lpstr>İptal Davalarında Ehliyet</vt:lpstr>
      <vt:lpstr>İptal Davalarında Ehliyet</vt:lpstr>
      <vt:lpstr>İptal Davalarında Ehliyet</vt:lpstr>
      <vt:lpstr>Tam yargı davalarında ehliyet</vt:lpstr>
      <vt:lpstr>Kesin ve yürütülmesi gereken işlem- I</vt:lpstr>
      <vt:lpstr>Kesin ve yürütülmesi gereken işlem - II</vt:lpstr>
      <vt:lpstr>Ehliyet ve kesin ve yürütülmesi gereken işlem kuralına aykırılık </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Ehliyet</dc:title>
  <dc:creator>betül damar</dc:creator>
  <cp:lastModifiedBy>betül damar</cp:lastModifiedBy>
  <cp:revision>15</cp:revision>
  <dcterms:created xsi:type="dcterms:W3CDTF">2017-11-16T12:07:15Z</dcterms:created>
  <dcterms:modified xsi:type="dcterms:W3CDTF">2017-12-03T08:19:49Z</dcterms:modified>
</cp:coreProperties>
</file>