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0"/>
  </p:notesMasterIdLst>
  <p:sldIdLst>
    <p:sldId id="256" r:id="rId2"/>
    <p:sldId id="259" r:id="rId3"/>
    <p:sldId id="302" r:id="rId4"/>
    <p:sldId id="332" r:id="rId5"/>
    <p:sldId id="303" r:id="rId6"/>
    <p:sldId id="322" r:id="rId7"/>
    <p:sldId id="318" r:id="rId8"/>
    <p:sldId id="319" r:id="rId9"/>
    <p:sldId id="327" r:id="rId10"/>
    <p:sldId id="325" r:id="rId11"/>
    <p:sldId id="328" r:id="rId12"/>
    <p:sldId id="329" r:id="rId13"/>
    <p:sldId id="320" r:id="rId14"/>
    <p:sldId id="323" r:id="rId15"/>
    <p:sldId id="304" r:id="rId16"/>
    <p:sldId id="305" r:id="rId17"/>
    <p:sldId id="333" r:id="rId18"/>
    <p:sldId id="334" r:id="rId19"/>
    <p:sldId id="301" r:id="rId20"/>
    <p:sldId id="306" r:id="rId21"/>
    <p:sldId id="307" r:id="rId22"/>
    <p:sldId id="308" r:id="rId23"/>
    <p:sldId id="309" r:id="rId24"/>
    <p:sldId id="310" r:id="rId25"/>
    <p:sldId id="343" r:id="rId26"/>
    <p:sldId id="344" r:id="rId27"/>
    <p:sldId id="340" r:id="rId28"/>
    <p:sldId id="342" r:id="rId29"/>
    <p:sldId id="314" r:id="rId30"/>
    <p:sldId id="315" r:id="rId31"/>
    <p:sldId id="316" r:id="rId32"/>
    <p:sldId id="317" r:id="rId33"/>
    <p:sldId id="335" r:id="rId34"/>
    <p:sldId id="336" r:id="rId35"/>
    <p:sldId id="312" r:id="rId36"/>
    <p:sldId id="311" r:id="rId37"/>
    <p:sldId id="313" r:id="rId38"/>
    <p:sldId id="321" r:id="rId39"/>
  </p:sldIdLst>
  <p:sldSz cx="9144000" cy="5143500" type="screen16x9"/>
  <p:notesSz cx="6858000" cy="9144000"/>
  <p:embeddedFontLst>
    <p:embeddedFont>
      <p:font typeface="Montserrat" panose="020B0604020202020204" charset="-94"/>
      <p:regular r:id="rId41"/>
      <p:bold r:id="rId42"/>
      <p:italic r:id="rId43"/>
      <p:boldItalic r:id="rId44"/>
    </p:embeddedFont>
    <p:embeddedFont>
      <p:font typeface="Montserrat Light" panose="020B0604020202020204" charset="-94"/>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7065-D792-4A0F-A8B1-AEB272CA1B24}">
  <a:tblStyle styleId="{039C7065-D792-4A0F-A8B1-AEB272CA1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43"/>
  </p:normalViewPr>
  <p:slideViewPr>
    <p:cSldViewPr snapToGrid="0" snapToObjects="1">
      <p:cViewPr varScale="1">
        <p:scale>
          <a:sx n="66" d="100"/>
          <a:sy n="66"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73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extLst>
      <p:ext uri="{BB962C8B-B14F-4D97-AF65-F5344CB8AC3E}">
        <p14:creationId xmlns:p14="http://schemas.microsoft.com/office/powerpoint/2010/main" val="2889722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298937" y="1250605"/>
            <a:ext cx="8283953" cy="246644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a:t>Üstün Yetenekli Çocukların Aileleri</a:t>
            </a:r>
          </a:p>
        </p:txBody>
      </p:sp>
      <p:sp>
        <p:nvSpPr>
          <p:cNvPr id="2" name="Metin kutusu 1">
            <a:extLst>
              <a:ext uri="{FF2B5EF4-FFF2-40B4-BE49-F238E27FC236}">
                <a16:creationId xmlns:a16="http://schemas.microsoft.com/office/drawing/2014/main" id="{0F7167BE-4A10-5145-AA03-8F68FCA78275}"/>
              </a:ext>
            </a:extLst>
          </p:cNvPr>
          <p:cNvSpPr txBox="1"/>
          <p:nvPr/>
        </p:nvSpPr>
        <p:spPr>
          <a:xfrm>
            <a:off x="2432719" y="4088423"/>
            <a:ext cx="2177199" cy="307777"/>
          </a:xfrm>
          <a:prstGeom prst="rect">
            <a:avLst/>
          </a:prstGeom>
          <a:noFill/>
        </p:spPr>
        <p:txBody>
          <a:bodyPr wrap="none" rtlCol="0">
            <a:spAutoFit/>
          </a:bodyPr>
          <a:lstStyle/>
          <a:p>
            <a:r>
              <a:rPr lang="tr-TR" dirty="0">
                <a:solidFill>
                  <a:schemeClr val="bg1"/>
                </a:solidFill>
              </a:rPr>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9F38CA2-87AD-5745-AACC-F88BAA09BD24}"/>
              </a:ext>
            </a:extLst>
          </p:cNvPr>
          <p:cNvSpPr>
            <a:spLocks noGrp="1"/>
          </p:cNvSpPr>
          <p:nvPr>
            <p:ph type="body" idx="1"/>
          </p:nvPr>
        </p:nvSpPr>
        <p:spPr>
          <a:xfrm>
            <a:off x="485008" y="1008572"/>
            <a:ext cx="8173984" cy="3126355"/>
          </a:xfrm>
        </p:spPr>
        <p:txBody>
          <a:bodyPr/>
          <a:lstStyle/>
          <a:p>
            <a:pPr algn="just"/>
            <a:r>
              <a:rPr lang="tr-TR" dirty="0">
                <a:latin typeface="Calibri" panose="020F0502020204030204" pitchFamily="34" charset="0"/>
                <a:cs typeface="Calibri" panose="020F0502020204030204" pitchFamily="34" charset="0"/>
              </a:rPr>
              <a:t>Üstün yetenekli çocuğa sahip ebeveynler, tipik gelişen çocuklara göre daha fazla eğitime gereksinim duymaktadırlar.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Tipik gelişim gösteren ve üstün yetenekli çocukların ebeveynleri kıyaslandığında üstün yetenekli çocukların ebeveynleri oyun, okuma, şarkı ve gezi gibi etkinliklere daha fazla zaman harcadıkları görülmektedir.</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DCF0C794-7AAC-104D-89FD-A2F8790FD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29476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355A82F-D177-C241-BF2C-9BCF07909BDA}"/>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Anne babaların, üstün yetenekli çocuklarının potansiyellerini en uygu şekilde sergileyebilmeleri için oldukça önemli sorumlulukları vardır.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Çocuklarını anlayabilmek, gözlemlemek ve doğru bir şekilde yönlendirmek için çaba göstermeleri gerekmektedir. </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F02FDFD-D18C-BA41-BC21-678B1DB6AA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21915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98C44AC-DEE1-3B49-823E-330C0035A77E}"/>
              </a:ext>
            </a:extLst>
          </p:cNvPr>
          <p:cNvSpPr>
            <a:spLocks noGrp="1"/>
          </p:cNvSpPr>
          <p:nvPr>
            <p:ph type="body" idx="1"/>
          </p:nvPr>
        </p:nvSpPr>
        <p:spPr>
          <a:xfrm>
            <a:off x="855300" y="1054800"/>
            <a:ext cx="7433400" cy="3415600"/>
          </a:xfrm>
        </p:spPr>
        <p:txBody>
          <a:bodyPr/>
          <a:lstStyle/>
          <a:p>
            <a:pPr algn="just"/>
            <a:r>
              <a:rPr lang="tr-TR" dirty="0">
                <a:latin typeface="Calibri" panose="020F0502020204030204" pitchFamily="34" charset="0"/>
                <a:cs typeface="Calibri" panose="020F0502020204030204" pitchFamily="34" charset="0"/>
              </a:rPr>
              <a:t>Üstün yetenekli çocukların potansiyellerini gösterebilecekleri ve gelişimsel ihtiyaçlarını karşılayacakları bir eğitim programı ve uygun eğitim kurumu bulmaları önemlidir.</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Aileler çocuklarının eğitimsel ihtiyaçlarını karşılayacak uygun program ve okul bulma konusunda da tipik gelişen çocukların ailelerine göre daha fazla kaygı yaşamaktadırlar. </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02DE04C-4493-ED46-AD51-C8F1BF29D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27408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6A471F5-EE5D-4B45-8ACB-702C9AC187C4}"/>
              </a:ext>
            </a:extLst>
          </p:cNvPr>
          <p:cNvSpPr>
            <a:spLocks noGrp="1"/>
          </p:cNvSpPr>
          <p:nvPr>
            <p:ph type="body" idx="1"/>
          </p:nvPr>
        </p:nvSpPr>
        <p:spPr>
          <a:xfrm>
            <a:off x="855300" y="908000"/>
            <a:ext cx="7433400" cy="3575806"/>
          </a:xfrm>
        </p:spPr>
        <p:txBody>
          <a:bodyPr/>
          <a:lstStyle/>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Üstün yetenekli çocukların ebeveynleri çocuklarını desteklemek için sabırlı ve motive olmaları gerekmektedir.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Ebeveynlere en fazla kaygı veren durum, çocuklarının gelişimlerini destekleme konusunda yetersiz kalacaklarına ilişkindir.</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5E52B75-57C5-1B40-AE55-B209D175A6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77233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FF93449-CFC9-C845-AE4B-F14E3F6FCDAB}"/>
              </a:ext>
            </a:extLst>
          </p:cNvPr>
          <p:cNvSpPr>
            <a:spLocks noGrp="1"/>
          </p:cNvSpPr>
          <p:nvPr>
            <p:ph type="body" idx="1"/>
          </p:nvPr>
        </p:nvSpPr>
        <p:spPr>
          <a:xfrm>
            <a:off x="855300" y="1054800"/>
            <a:ext cx="7433400" cy="3033900"/>
          </a:xfrm>
        </p:spPr>
        <p:txBody>
          <a:bodyPr/>
          <a:lstStyle/>
          <a:p>
            <a:pPr marL="533400" lvl="1" indent="0">
              <a:buNone/>
            </a:pPr>
            <a:r>
              <a:rPr lang="tr-TR" dirty="0">
                <a:latin typeface="Calibri" panose="020F0502020204030204" pitchFamily="34" charset="0"/>
                <a:cs typeface="Calibri" panose="020F0502020204030204" pitchFamily="34" charset="0"/>
              </a:rPr>
              <a:t>Üstün yetenekli çocukların ebeveynleri; </a:t>
            </a:r>
          </a:p>
          <a:p>
            <a:pPr lvl="1"/>
            <a:r>
              <a:rPr lang="tr-TR" dirty="0">
                <a:latin typeface="Calibri" panose="020F0502020204030204" pitchFamily="34" charset="0"/>
                <a:cs typeface="Calibri" panose="020F0502020204030204" pitchFamily="34" charset="0"/>
              </a:rPr>
              <a:t>Çocukların sordukları sorular,</a:t>
            </a:r>
          </a:p>
          <a:p>
            <a:pPr lvl="1"/>
            <a:r>
              <a:rPr lang="tr-TR" dirty="0">
                <a:latin typeface="Calibri" panose="020F0502020204030204" pitchFamily="34" charset="0"/>
                <a:cs typeface="Calibri" panose="020F0502020204030204" pitchFamily="34" charset="0"/>
              </a:rPr>
              <a:t>Kişilik özellikleri,</a:t>
            </a:r>
          </a:p>
          <a:p>
            <a:pPr lvl="1"/>
            <a:r>
              <a:rPr lang="tr-TR" dirty="0">
                <a:latin typeface="Calibri" panose="020F0502020204030204" pitchFamily="34" charset="0"/>
                <a:cs typeface="Calibri" panose="020F0502020204030204" pitchFamily="34" charset="0"/>
              </a:rPr>
              <a:t>İletişim becerileri,</a:t>
            </a:r>
          </a:p>
          <a:p>
            <a:pPr lvl="1"/>
            <a:r>
              <a:rPr lang="tr-TR" dirty="0">
                <a:latin typeface="Calibri" panose="020F0502020204030204" pitchFamily="34" charset="0"/>
                <a:cs typeface="Calibri" panose="020F0502020204030204" pitchFamily="34" charset="0"/>
              </a:rPr>
              <a:t>Örgün eğitimleri,</a:t>
            </a:r>
          </a:p>
          <a:p>
            <a:pPr lvl="1"/>
            <a:r>
              <a:rPr lang="tr-TR" dirty="0">
                <a:latin typeface="Calibri" panose="020F0502020204030204" pitchFamily="34" charset="0"/>
                <a:cs typeface="Calibri" panose="020F0502020204030204" pitchFamily="34" charset="0"/>
              </a:rPr>
              <a:t>Eğitsel çalışma alışkanlıkları gibi konularda zorlanmaktadırlar.</a:t>
            </a:r>
          </a:p>
        </p:txBody>
      </p:sp>
      <p:sp>
        <p:nvSpPr>
          <p:cNvPr id="4" name="Slayt Numarası Yer Tutucusu 3">
            <a:extLst>
              <a:ext uri="{FF2B5EF4-FFF2-40B4-BE49-F238E27FC236}">
                <a16:creationId xmlns:a16="http://schemas.microsoft.com/office/drawing/2014/main" id="{73C32D8F-E178-B041-93FA-CCA1C88E9A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38890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899C4CB-8605-D54B-AB9C-9BD692E7824C}"/>
              </a:ext>
            </a:extLst>
          </p:cNvPr>
          <p:cNvSpPr>
            <a:spLocks noGrp="1"/>
          </p:cNvSpPr>
          <p:nvPr>
            <p:ph type="body" idx="1"/>
          </p:nvPr>
        </p:nvSpPr>
        <p:spPr>
          <a:xfrm>
            <a:off x="855300" y="1054799"/>
            <a:ext cx="7901242" cy="3362217"/>
          </a:xfrm>
        </p:spPr>
        <p:txBody>
          <a:bodyPr/>
          <a:lstStyle/>
          <a:p>
            <a:pPr algn="just"/>
            <a:r>
              <a:rPr lang="tr-TR" dirty="0">
                <a:latin typeface="Calibri" panose="020F0502020204030204" pitchFamily="34" charset="0"/>
                <a:cs typeface="Calibri" panose="020F0502020204030204" pitchFamily="34" charset="0"/>
              </a:rPr>
              <a:t>Anne babaların öncelikle üstün yetenekli çocuklarının diğer çocuklardan farklı olmadıklarını düşünmeleri gerekmektedir.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Tipik gelişim gösteren akranları gibi üstün yetenekli çocuklar da sevilmeye, anlayış ve kabul göstermeye ihtiyaç duymaktadırlar. </a:t>
            </a:r>
          </a:p>
        </p:txBody>
      </p:sp>
      <p:sp>
        <p:nvSpPr>
          <p:cNvPr id="4" name="Slayt Numarası Yer Tutucusu 3">
            <a:extLst>
              <a:ext uri="{FF2B5EF4-FFF2-40B4-BE49-F238E27FC236}">
                <a16:creationId xmlns:a16="http://schemas.microsoft.com/office/drawing/2014/main" id="{AD61A1AF-9D2C-9F4C-860C-7F7239FA3F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69463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3F94F4F-1C1F-864E-9332-A90E5FD60147}"/>
              </a:ext>
            </a:extLst>
          </p:cNvPr>
          <p:cNvSpPr>
            <a:spLocks noGrp="1"/>
          </p:cNvSpPr>
          <p:nvPr>
            <p:ph type="body" idx="1"/>
          </p:nvPr>
        </p:nvSpPr>
        <p:spPr>
          <a:xfrm>
            <a:off x="855300" y="1054800"/>
            <a:ext cx="7625284" cy="3439708"/>
          </a:xfrm>
        </p:spPr>
        <p:txBody>
          <a:bodyPr/>
          <a:lstStyle/>
          <a:p>
            <a:pPr algn="just"/>
            <a:r>
              <a:rPr lang="tr-TR" dirty="0">
                <a:latin typeface="Calibri" panose="020F0502020204030204" pitchFamily="34" charset="0"/>
                <a:cs typeface="Calibri" panose="020F0502020204030204" pitchFamily="34" charset="0"/>
              </a:rPr>
              <a:t>Aileler, üstün yetenekliliğin ne demek olduğu ve bu durumda ne yapmaları gerektiğini bilmedikleri için belirli düzeylerde stres yaşamaktadırlar.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Bu nedenle çocuk gelişimi alanındaki uzmanlardan destek almaları ve okula başladıktan sonra okul ile iş birliği içerisinde olmaları gerekmektedir. </a:t>
            </a:r>
          </a:p>
        </p:txBody>
      </p:sp>
      <p:sp>
        <p:nvSpPr>
          <p:cNvPr id="4" name="Slayt Numarası Yer Tutucusu 3">
            <a:extLst>
              <a:ext uri="{FF2B5EF4-FFF2-40B4-BE49-F238E27FC236}">
                <a16:creationId xmlns:a16="http://schemas.microsoft.com/office/drawing/2014/main" id="{0812F1A6-144A-A449-A474-1FB920252A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29575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B735548-964A-D648-904B-0C77F7378728}"/>
              </a:ext>
            </a:extLst>
          </p:cNvPr>
          <p:cNvSpPr>
            <a:spLocks noGrp="1"/>
          </p:cNvSpPr>
          <p:nvPr>
            <p:ph type="body" idx="1"/>
          </p:nvPr>
        </p:nvSpPr>
        <p:spPr>
          <a:xfrm>
            <a:off x="584060" y="911898"/>
            <a:ext cx="7975879" cy="3319704"/>
          </a:xfrm>
        </p:spPr>
        <p:txBody>
          <a:bodyPr/>
          <a:lstStyle/>
          <a:p>
            <a:pPr algn="just"/>
            <a:r>
              <a:rPr lang="tr-TR" dirty="0">
                <a:latin typeface="Calibri" panose="020F0502020204030204" pitchFamily="34" charset="0"/>
                <a:cs typeface="Calibri" panose="020F0502020204030204" pitchFamily="34" charset="0"/>
              </a:rPr>
              <a:t>Karakuş (2010)’un üstün yetenekli çocukların anne babalarının yaşadıkları güçlükleri belirlemek için gerçekleştirdiği çalışmasında;</a:t>
            </a:r>
          </a:p>
          <a:p>
            <a:pPr lvl="1" algn="just"/>
            <a:r>
              <a:rPr lang="tr-TR" dirty="0">
                <a:latin typeface="Calibri" panose="020F0502020204030204" pitchFamily="34" charset="0"/>
                <a:cs typeface="Calibri" panose="020F0502020204030204" pitchFamily="34" charset="0"/>
              </a:rPr>
              <a:t>çocukların çok fazla soru sormasından kaynaklı yaşanan güçlükler, </a:t>
            </a:r>
          </a:p>
          <a:p>
            <a:pPr lvl="1" algn="just"/>
            <a:r>
              <a:rPr lang="tr-TR" dirty="0">
                <a:latin typeface="Calibri" panose="020F0502020204030204" pitchFamily="34" charset="0"/>
                <a:cs typeface="Calibri" panose="020F0502020204030204" pitchFamily="34" charset="0"/>
              </a:rPr>
              <a:t>iletişim becerilerinden kaynaklı güçlükler, </a:t>
            </a:r>
          </a:p>
          <a:p>
            <a:pPr lvl="1" algn="just"/>
            <a:r>
              <a:rPr lang="tr-TR" dirty="0">
                <a:latin typeface="Calibri" panose="020F0502020204030204" pitchFamily="34" charset="0"/>
                <a:cs typeface="Calibri" panose="020F0502020204030204" pitchFamily="34" charset="0"/>
              </a:rPr>
              <a:t>farklı istekleri karşılamadan kaynaklı güçlükler gibi kategorilerde ailelerin güçlük yaşadıkları görülmektedir. </a:t>
            </a:r>
          </a:p>
        </p:txBody>
      </p:sp>
      <p:sp>
        <p:nvSpPr>
          <p:cNvPr id="4" name="Slayt Numarası Yer Tutucusu 3">
            <a:extLst>
              <a:ext uri="{FF2B5EF4-FFF2-40B4-BE49-F238E27FC236}">
                <a16:creationId xmlns:a16="http://schemas.microsoft.com/office/drawing/2014/main" id="{9BBC9D29-9CE3-FB46-B2F9-356CB0EBB0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08362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ACE1B-C0B5-044D-A5BB-568ECFE7E93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D1E7EE31-93A0-7340-8776-64A05052527F}"/>
              </a:ext>
            </a:extLst>
          </p:cNvPr>
          <p:cNvSpPr>
            <a:spLocks noGrp="1"/>
          </p:cNvSpPr>
          <p:nvPr>
            <p:ph type="body" idx="1"/>
          </p:nvPr>
        </p:nvSpPr>
        <p:spPr/>
        <p:txBody>
          <a:bodyPr/>
          <a:lstStyle/>
          <a:p>
            <a:r>
              <a:rPr lang="tr-TR" dirty="0">
                <a:latin typeface="Calibri" panose="020F0502020204030204" pitchFamily="34" charset="0"/>
                <a:cs typeface="Calibri" panose="020F0502020204030204" pitchFamily="34" charset="0"/>
              </a:rPr>
              <a:t>Üstün yetenekli çocuklar içsel özelliklerinden ve merak duygusundan dolayı çok fazla soru sordukları görülmektedir. </a:t>
            </a:r>
          </a:p>
          <a:p>
            <a:r>
              <a:rPr lang="tr-TR" dirty="0">
                <a:latin typeface="Calibri" panose="020F0502020204030204" pitchFamily="34" charset="0"/>
                <a:cs typeface="Calibri" panose="020F0502020204030204" pitchFamily="34" charset="0"/>
              </a:rPr>
              <a:t>Ebeveynler ise bu sorulara her zaman cevap vermekte ve verdikleri cevaplar ile çocuklarını tatmin etmekte zorlanabilmektedir.</a:t>
            </a:r>
          </a:p>
          <a:p>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DA038056-25B6-B74D-9DCB-31B0C83F7A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61003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50EA16-0100-5E47-833E-405B233C4754}"/>
              </a:ext>
            </a:extLst>
          </p:cNvPr>
          <p:cNvSpPr>
            <a:spLocks noGrp="1"/>
          </p:cNvSpPr>
          <p:nvPr>
            <p:ph type="title"/>
          </p:nvPr>
        </p:nvSpPr>
        <p:spPr>
          <a:xfrm>
            <a:off x="123300" y="481303"/>
            <a:ext cx="8897399" cy="396300"/>
          </a:xfrm>
        </p:spPr>
        <p:txBody>
          <a:bodyPr/>
          <a:lstStyle/>
          <a:p>
            <a:r>
              <a:rPr lang="tr-TR" sz="2800" dirty="0"/>
              <a:t>Üstün Yetenekli Çocukların Ailelerine Öneriler</a:t>
            </a:r>
          </a:p>
        </p:txBody>
      </p:sp>
      <p:sp>
        <p:nvSpPr>
          <p:cNvPr id="3" name="Metin Yer Tutucusu 2">
            <a:extLst>
              <a:ext uri="{FF2B5EF4-FFF2-40B4-BE49-F238E27FC236}">
                <a16:creationId xmlns:a16="http://schemas.microsoft.com/office/drawing/2014/main" id="{E8EA28E5-35F5-6741-AFDA-13A3532ACFB8}"/>
              </a:ext>
            </a:extLst>
          </p:cNvPr>
          <p:cNvSpPr>
            <a:spLocks noGrp="1"/>
          </p:cNvSpPr>
          <p:nvPr>
            <p:ph type="body" idx="1"/>
          </p:nvPr>
        </p:nvSpPr>
        <p:spPr>
          <a:xfrm>
            <a:off x="304153" y="1110916"/>
            <a:ext cx="8535692" cy="3638935"/>
          </a:xfrm>
        </p:spPr>
        <p:txBody>
          <a:bodyPr/>
          <a:lstStyle/>
          <a:p>
            <a:pPr algn="just"/>
            <a:r>
              <a:rPr lang="tr-TR" dirty="0">
                <a:latin typeface="Calibri" panose="020F0502020204030204" pitchFamily="34" charset="0"/>
                <a:cs typeface="Calibri" panose="020F0502020204030204" pitchFamily="34" charset="0"/>
              </a:rPr>
              <a:t>Çocuğun üstün yetenekli olduğunu çocuğa söylememeleri önerilmektedir.</a:t>
            </a:r>
          </a:p>
          <a:p>
            <a:pPr algn="just"/>
            <a:r>
              <a:rPr lang="tr-TR" dirty="0">
                <a:latin typeface="Calibri" panose="020F0502020204030204" pitchFamily="34" charset="0"/>
                <a:cs typeface="Calibri" panose="020F0502020204030204" pitchFamily="34" charset="0"/>
              </a:rPr>
              <a:t>Çocuk üstün yetenekli olduğu için akranları ya da kardeşleri ile kıyaslanmamalıdır. </a:t>
            </a:r>
          </a:p>
          <a:p>
            <a:pPr algn="just"/>
            <a:r>
              <a:rPr lang="tr-TR" dirty="0">
                <a:latin typeface="Calibri" panose="020F0502020204030204" pitchFamily="34" charset="0"/>
                <a:cs typeface="Calibri" panose="020F0502020204030204" pitchFamily="34" charset="0"/>
              </a:rPr>
              <a:t>Çocuğun eğer kardeşi varsa kardeşler arası ayrım yapılmamalı ve bütün kardeşlere eşit davranılmalıdır. </a:t>
            </a:r>
          </a:p>
          <a:p>
            <a:pPr algn="just"/>
            <a:r>
              <a:rPr lang="tr-TR" dirty="0">
                <a:latin typeface="Calibri" panose="020F0502020204030204" pitchFamily="34" charset="0"/>
                <a:cs typeface="Calibri" panose="020F0502020204030204" pitchFamily="34" charset="0"/>
              </a:rPr>
              <a:t>Çocuk eğer duygusal problemler yaşarsa mutlaka bir uzmandan (çocuk psikiyatristi, çocuk gelişimci, çocuk psikoloğu) destek alınmalıdır.</a:t>
            </a:r>
          </a:p>
        </p:txBody>
      </p:sp>
      <p:sp>
        <p:nvSpPr>
          <p:cNvPr id="4" name="Slayt Numarası Yer Tutucusu 3">
            <a:extLst>
              <a:ext uri="{FF2B5EF4-FFF2-40B4-BE49-F238E27FC236}">
                <a16:creationId xmlns:a16="http://schemas.microsoft.com/office/drawing/2014/main" id="{F75D363A-F8D9-B348-951E-22FD4D8E2F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57828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2">
                    <a:lumMod val="75000"/>
                  </a:schemeClr>
                </a:solidFill>
              </a:rPr>
              <a:t>1. </a:t>
            </a:r>
            <a:r>
              <a:rPr lang="en" dirty="0" err="1">
                <a:solidFill>
                  <a:schemeClr val="accent2">
                    <a:lumMod val="75000"/>
                  </a:schemeClr>
                </a:solidFill>
              </a:rPr>
              <a:t>Aile</a:t>
            </a:r>
            <a:endParaRPr dirty="0">
              <a:solidFill>
                <a:schemeClr val="accent2">
                  <a:lumMod val="75000"/>
                </a:schemeClr>
              </a:solidFill>
            </a:endParaRPr>
          </a:p>
        </p:txBody>
      </p:sp>
    </p:spTree>
    <p:extLst>
      <p:ext uri="{BB962C8B-B14F-4D97-AF65-F5344CB8AC3E}">
        <p14:creationId xmlns:p14="http://schemas.microsoft.com/office/powerpoint/2010/main" val="110709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B432AA6-CE03-E148-B810-3435BD3E2D5C}"/>
              </a:ext>
            </a:extLst>
          </p:cNvPr>
          <p:cNvSpPr>
            <a:spLocks noGrp="1"/>
          </p:cNvSpPr>
          <p:nvPr>
            <p:ph type="body" idx="1"/>
          </p:nvPr>
        </p:nvSpPr>
        <p:spPr>
          <a:xfrm>
            <a:off x="428978" y="1430147"/>
            <a:ext cx="8600306" cy="3591304"/>
          </a:xfrm>
        </p:spPr>
        <p:txBody>
          <a:bodyPr/>
          <a:lstStyle/>
          <a:p>
            <a:r>
              <a:rPr lang="tr-TR" dirty="0">
                <a:latin typeface="Calibri" panose="020F0502020204030204" pitchFamily="34" charset="0"/>
                <a:cs typeface="Calibri" panose="020F0502020204030204" pitchFamily="34" charset="0"/>
              </a:rPr>
              <a:t>Üstün yetenekli çocukların sevgiye ihtiyaçları olduğu kadar kabullenilmeye, bağımsızlığını kazanmaya, sorumluluk almaya ve her çocuk gibi sınırların olmasına ihtiyaçları vardır. </a:t>
            </a:r>
          </a:p>
          <a:p>
            <a:r>
              <a:rPr lang="tr-TR" dirty="0">
                <a:latin typeface="Calibri" panose="020F0502020204030204" pitchFamily="34" charset="0"/>
                <a:cs typeface="Calibri" panose="020F0502020204030204" pitchFamily="34" charset="0"/>
              </a:rPr>
              <a:t>Anne ve baba ortak tutum sergileyerek çocukları ile ilgili konularda ortak karar almalıdırlar. </a:t>
            </a:r>
          </a:p>
          <a:p>
            <a:r>
              <a:rPr lang="tr-TR" dirty="0">
                <a:latin typeface="Calibri" panose="020F0502020204030204" pitchFamily="34" charset="0"/>
                <a:cs typeface="Calibri" panose="020F0502020204030204" pitchFamily="34" charset="0"/>
              </a:rPr>
              <a:t>Farklı kültürel ve sanatsal alanlar hakkında tartışılmalı ve çocuğun ilgi alanlarında kendisini ifade etmesine olanak sağlanmalıdır.</a:t>
            </a:r>
          </a:p>
        </p:txBody>
      </p:sp>
      <p:sp>
        <p:nvSpPr>
          <p:cNvPr id="4" name="Slayt Numarası Yer Tutucusu 3">
            <a:extLst>
              <a:ext uri="{FF2B5EF4-FFF2-40B4-BE49-F238E27FC236}">
                <a16:creationId xmlns:a16="http://schemas.microsoft.com/office/drawing/2014/main" id="{DC30B35A-4271-944F-BF75-655329AD6E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Başlık 1">
            <a:extLst>
              <a:ext uri="{FF2B5EF4-FFF2-40B4-BE49-F238E27FC236}">
                <a16:creationId xmlns:a16="http://schemas.microsoft.com/office/drawing/2014/main" id="{2B9AE073-8901-C247-97D9-181AC812A84F}"/>
              </a:ext>
            </a:extLst>
          </p:cNvPr>
          <p:cNvSpPr txBox="1">
            <a:spLocks/>
          </p:cNvSpPr>
          <p:nvPr/>
        </p:nvSpPr>
        <p:spPr>
          <a:xfrm>
            <a:off x="246601" y="679453"/>
            <a:ext cx="8897399"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tr-TR" sz="2800" dirty="0"/>
              <a:t>Üstün Yetenekli Çocukların Ailelerine Öneriler</a:t>
            </a:r>
          </a:p>
        </p:txBody>
      </p:sp>
    </p:spTree>
    <p:extLst>
      <p:ext uri="{BB962C8B-B14F-4D97-AF65-F5344CB8AC3E}">
        <p14:creationId xmlns:p14="http://schemas.microsoft.com/office/powerpoint/2010/main" val="191379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A0E2C1E-594B-7143-8798-44075512D7B8}"/>
              </a:ext>
            </a:extLst>
          </p:cNvPr>
          <p:cNvSpPr>
            <a:spLocks noGrp="1"/>
          </p:cNvSpPr>
          <p:nvPr>
            <p:ph type="body" idx="1"/>
          </p:nvPr>
        </p:nvSpPr>
        <p:spPr>
          <a:xfrm>
            <a:off x="327378" y="1430147"/>
            <a:ext cx="8413666" cy="3319704"/>
          </a:xfrm>
        </p:spPr>
        <p:txBody>
          <a:bodyPr/>
          <a:lstStyle/>
          <a:p>
            <a:pPr algn="just"/>
            <a:r>
              <a:rPr lang="tr-TR" dirty="0">
                <a:latin typeface="Calibri" panose="020F0502020204030204" pitchFamily="34" charset="0"/>
                <a:cs typeface="Calibri" panose="020F0502020204030204" pitchFamily="34" charset="0"/>
              </a:rPr>
              <a:t>Üstün yetenekli çocuklar bazı konulara tipik gelişen akranlarına göre önce ilgi duymaktadırlar. </a:t>
            </a:r>
          </a:p>
          <a:p>
            <a:pPr algn="just"/>
            <a:r>
              <a:rPr lang="tr-TR" dirty="0">
                <a:latin typeface="Calibri" panose="020F0502020204030204" pitchFamily="34" charset="0"/>
                <a:cs typeface="Calibri" panose="020F0502020204030204" pitchFamily="34" charset="0"/>
              </a:rPr>
              <a:t>Çocukların merak ettikleri konularda ebeveynlerin çocukları ile birlikte araştırarak çocuğun merak ettiği sorularını cevaplamaları gerekmektedir. </a:t>
            </a:r>
          </a:p>
          <a:p>
            <a:pPr algn="just"/>
            <a:r>
              <a:rPr lang="tr-TR" dirty="0">
                <a:latin typeface="Calibri" panose="020F0502020204030204" pitchFamily="34" charset="0"/>
                <a:cs typeface="Calibri" panose="020F0502020204030204" pitchFamily="34" charset="0"/>
              </a:rPr>
              <a:t>Çocuğun doğru kaynaklardan öğrenmesini sağlamak için kitaplar, ansiklopediler, internet kaynakları, kütüphaneler ve benzer birçok kaynaktan çocuğun bilgiye erişebilmesi için çocuğa olanak sağlanmalıdır.</a:t>
            </a:r>
          </a:p>
        </p:txBody>
      </p:sp>
      <p:sp>
        <p:nvSpPr>
          <p:cNvPr id="4" name="Slayt Numarası Yer Tutucusu 3">
            <a:extLst>
              <a:ext uri="{FF2B5EF4-FFF2-40B4-BE49-F238E27FC236}">
                <a16:creationId xmlns:a16="http://schemas.microsoft.com/office/drawing/2014/main" id="{27675058-0308-6145-9A6C-AAD52B6E1C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Başlık 1">
            <a:extLst>
              <a:ext uri="{FF2B5EF4-FFF2-40B4-BE49-F238E27FC236}">
                <a16:creationId xmlns:a16="http://schemas.microsoft.com/office/drawing/2014/main" id="{E4E6FCC0-4689-5A47-85F6-729DF970D6CD}"/>
              </a:ext>
            </a:extLst>
          </p:cNvPr>
          <p:cNvSpPr txBox="1">
            <a:spLocks/>
          </p:cNvSpPr>
          <p:nvPr/>
        </p:nvSpPr>
        <p:spPr>
          <a:xfrm>
            <a:off x="246601" y="679453"/>
            <a:ext cx="8897399"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tr-TR" sz="2800" dirty="0"/>
              <a:t>Üstün Yetenekli Çocukların Ailelerine Öneriler</a:t>
            </a:r>
          </a:p>
        </p:txBody>
      </p:sp>
    </p:spTree>
    <p:extLst>
      <p:ext uri="{BB962C8B-B14F-4D97-AF65-F5344CB8AC3E}">
        <p14:creationId xmlns:p14="http://schemas.microsoft.com/office/powerpoint/2010/main" val="420115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589AB4A-0EEE-CB45-BACD-3BA5A2EE7B3D}"/>
              </a:ext>
            </a:extLst>
          </p:cNvPr>
          <p:cNvSpPr>
            <a:spLocks noGrp="1"/>
          </p:cNvSpPr>
          <p:nvPr>
            <p:ph type="body" idx="1"/>
          </p:nvPr>
        </p:nvSpPr>
        <p:spPr>
          <a:xfrm>
            <a:off x="613916" y="1430147"/>
            <a:ext cx="7916167" cy="3033900"/>
          </a:xfrm>
        </p:spPr>
        <p:txBody>
          <a:bodyPr/>
          <a:lstStyle/>
          <a:p>
            <a:pPr algn="just"/>
            <a:r>
              <a:rPr lang="tr-TR" dirty="0">
                <a:latin typeface="Calibri" panose="020F0502020204030204" pitchFamily="34" charset="0"/>
                <a:cs typeface="Calibri" panose="020F0502020204030204" pitchFamily="34" charset="0"/>
              </a:rPr>
              <a:t>Çocuğun öğrenmesine olanak tanımak ve merak ettiklerini keşfetmesini sağlamak için müzeler, tarihi yerler, sanat galerileri ve benzeri gibi yerlere ulaşımı sağlanmalıdır. </a:t>
            </a:r>
          </a:p>
          <a:p>
            <a:pPr algn="just"/>
            <a:r>
              <a:rPr lang="tr-TR" dirty="0">
                <a:latin typeface="Calibri" panose="020F0502020204030204" pitchFamily="34" charset="0"/>
                <a:cs typeface="Calibri" panose="020F0502020204030204" pitchFamily="34" charset="0"/>
              </a:rPr>
              <a:t>Anne babalar çocuklarının sordukları soruları ellerinden geldiğince cevaplamalıdırlar. </a:t>
            </a:r>
          </a:p>
          <a:p>
            <a:pPr algn="just"/>
            <a:r>
              <a:rPr lang="tr-TR" dirty="0">
                <a:latin typeface="Calibri" panose="020F0502020204030204" pitchFamily="34" charset="0"/>
                <a:cs typeface="Calibri" panose="020F0502020204030204" pitchFamily="34" charset="0"/>
              </a:rPr>
              <a:t>Eğer bilmedikleri konular olursa çocuklarına bunu açıkça ifade edip birlikte araştırarak bulabilecekleri söylenmelidir. </a:t>
            </a:r>
          </a:p>
        </p:txBody>
      </p:sp>
      <p:sp>
        <p:nvSpPr>
          <p:cNvPr id="4" name="Slayt Numarası Yer Tutucusu 3">
            <a:extLst>
              <a:ext uri="{FF2B5EF4-FFF2-40B4-BE49-F238E27FC236}">
                <a16:creationId xmlns:a16="http://schemas.microsoft.com/office/drawing/2014/main" id="{83BC1C17-70DD-1742-AC92-2C3F6A05C8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Başlık 1">
            <a:extLst>
              <a:ext uri="{FF2B5EF4-FFF2-40B4-BE49-F238E27FC236}">
                <a16:creationId xmlns:a16="http://schemas.microsoft.com/office/drawing/2014/main" id="{53B77BED-B590-A147-816C-729DA27311A1}"/>
              </a:ext>
            </a:extLst>
          </p:cNvPr>
          <p:cNvSpPr txBox="1">
            <a:spLocks/>
          </p:cNvSpPr>
          <p:nvPr/>
        </p:nvSpPr>
        <p:spPr>
          <a:xfrm>
            <a:off x="246601" y="679453"/>
            <a:ext cx="8897399"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tr-TR" sz="2800" dirty="0"/>
              <a:t>Üstün Yetenekli Çocukların Ailelerine Öneriler</a:t>
            </a:r>
          </a:p>
        </p:txBody>
      </p:sp>
    </p:spTree>
    <p:extLst>
      <p:ext uri="{BB962C8B-B14F-4D97-AF65-F5344CB8AC3E}">
        <p14:creationId xmlns:p14="http://schemas.microsoft.com/office/powerpoint/2010/main" val="280245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EADAC21-C226-2043-8EBD-6BD1D6E654A5}"/>
              </a:ext>
            </a:extLst>
          </p:cNvPr>
          <p:cNvSpPr>
            <a:spLocks noGrp="1"/>
          </p:cNvSpPr>
          <p:nvPr>
            <p:ph type="body" idx="1"/>
          </p:nvPr>
        </p:nvSpPr>
        <p:spPr>
          <a:xfrm>
            <a:off x="246601" y="1075753"/>
            <a:ext cx="8535691" cy="3936514"/>
          </a:xfrm>
        </p:spPr>
        <p:txBody>
          <a:bodyPr/>
          <a:lstStyle/>
          <a:p>
            <a:pPr algn="just"/>
            <a:r>
              <a:rPr lang="tr-TR" dirty="0">
                <a:latin typeface="Calibri" panose="020F0502020204030204" pitchFamily="34" charset="0"/>
                <a:cs typeface="Calibri" panose="020F0502020204030204" pitchFamily="34" charset="0"/>
              </a:rPr>
              <a:t>Çocuğun ilgi alanları farklı alanlarda olabilir. </a:t>
            </a:r>
          </a:p>
          <a:p>
            <a:pPr algn="just"/>
            <a:r>
              <a:rPr lang="tr-TR" dirty="0">
                <a:latin typeface="Calibri" panose="020F0502020204030204" pitchFamily="34" charset="0"/>
                <a:cs typeface="Calibri" panose="020F0502020204030204" pitchFamily="34" charset="0"/>
              </a:rPr>
              <a:t>Anne babalar çocuklarının belirli konulara odaklanması için çocuklarını desteklemelidirler.</a:t>
            </a:r>
          </a:p>
          <a:p>
            <a:pPr algn="just"/>
            <a:r>
              <a:rPr lang="tr-TR" dirty="0">
                <a:latin typeface="Calibri" panose="020F0502020204030204" pitchFamily="34" charset="0"/>
                <a:cs typeface="Calibri" panose="020F0502020204030204" pitchFamily="34" charset="0"/>
              </a:rPr>
              <a:t>Çocuğun yaşamı belirli ilgi alanlarına odaklanacak şekilde yönlendirilmemelidir. </a:t>
            </a:r>
          </a:p>
          <a:p>
            <a:pPr algn="just"/>
            <a:r>
              <a:rPr lang="tr-TR" dirty="0">
                <a:latin typeface="Calibri" panose="020F0502020204030204" pitchFamily="34" charset="0"/>
                <a:cs typeface="Calibri" panose="020F0502020204030204" pitchFamily="34" charset="0"/>
              </a:rPr>
              <a:t>Oyun oynamak, televizyon izlemek, arkadaşları ile oynaması  gibi farklı etkinliklere de zaman ayırmalıdırlar.</a:t>
            </a:r>
          </a:p>
          <a:p>
            <a:pPr algn="just"/>
            <a:r>
              <a:rPr lang="tr-TR" dirty="0">
                <a:latin typeface="Calibri" panose="020F0502020204030204" pitchFamily="34" charset="0"/>
                <a:cs typeface="Calibri" panose="020F0502020204030204" pitchFamily="34" charset="0"/>
              </a:rPr>
              <a:t>Çocuğun hayal gücü çok geniş olduğu için onun hayalleri konusunda dalga geçilmemelidir. </a:t>
            </a:r>
          </a:p>
          <a:p>
            <a:pPr algn="just"/>
            <a:r>
              <a:rPr lang="tr-TR" dirty="0">
                <a:latin typeface="Calibri" panose="020F0502020204030204" pitchFamily="34" charset="0"/>
                <a:cs typeface="Calibri" panose="020F0502020204030204" pitchFamily="34" charset="0"/>
              </a:rPr>
              <a:t>Anlattıklarına ve düşüncelerime saygı duyularak dinlenmelidir.</a:t>
            </a:r>
          </a:p>
        </p:txBody>
      </p:sp>
      <p:sp>
        <p:nvSpPr>
          <p:cNvPr id="4" name="Slayt Numarası Yer Tutucusu 3">
            <a:extLst>
              <a:ext uri="{FF2B5EF4-FFF2-40B4-BE49-F238E27FC236}">
                <a16:creationId xmlns:a16="http://schemas.microsoft.com/office/drawing/2014/main" id="{A3D26767-4BD9-A949-86A6-92A3DB1EA4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Başlık 1">
            <a:extLst>
              <a:ext uri="{FF2B5EF4-FFF2-40B4-BE49-F238E27FC236}">
                <a16:creationId xmlns:a16="http://schemas.microsoft.com/office/drawing/2014/main" id="{B1512DD1-FBD5-9F40-A03B-455829D67164}"/>
              </a:ext>
            </a:extLst>
          </p:cNvPr>
          <p:cNvSpPr txBox="1">
            <a:spLocks/>
          </p:cNvSpPr>
          <p:nvPr/>
        </p:nvSpPr>
        <p:spPr>
          <a:xfrm>
            <a:off x="246601" y="679453"/>
            <a:ext cx="8897399"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tr-TR" sz="2800" dirty="0"/>
              <a:t>Üstün Yetenekli Çocukların Ailelerine Öneriler</a:t>
            </a:r>
          </a:p>
        </p:txBody>
      </p:sp>
    </p:spTree>
    <p:extLst>
      <p:ext uri="{BB962C8B-B14F-4D97-AF65-F5344CB8AC3E}">
        <p14:creationId xmlns:p14="http://schemas.microsoft.com/office/powerpoint/2010/main" val="255552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0F331A0-21C8-1741-BD8C-C892E3CFC365}"/>
              </a:ext>
            </a:extLst>
          </p:cNvPr>
          <p:cNvSpPr>
            <a:spLocks noGrp="1"/>
          </p:cNvSpPr>
          <p:nvPr>
            <p:ph type="body" idx="1"/>
          </p:nvPr>
        </p:nvSpPr>
        <p:spPr>
          <a:xfrm>
            <a:off x="596983" y="1430147"/>
            <a:ext cx="7950033" cy="3033900"/>
          </a:xfrm>
        </p:spPr>
        <p:txBody>
          <a:bodyPr/>
          <a:lstStyle/>
          <a:p>
            <a:pPr algn="just"/>
            <a:r>
              <a:rPr lang="tr-TR" dirty="0">
                <a:latin typeface="Calibri" panose="020F0502020204030204" pitchFamily="34" charset="0"/>
                <a:cs typeface="Calibri" panose="020F0502020204030204" pitchFamily="34" charset="0"/>
              </a:rPr>
              <a:t>Anne babanın yetersiz kaldığı konularda çocuk ilgili etkinliklere veya konuya hakim </a:t>
            </a:r>
            <a:r>
              <a:rPr lang="tr-TR" dirty="0" err="1">
                <a:latin typeface="Calibri" panose="020F0502020204030204" pitchFamily="34" charset="0"/>
                <a:cs typeface="Calibri" panose="020F0502020204030204" pitchFamily="34" charset="0"/>
              </a:rPr>
              <a:t>mentörlere</a:t>
            </a:r>
            <a:r>
              <a:rPr lang="tr-TR" dirty="0">
                <a:latin typeface="Calibri" panose="020F0502020204030204" pitchFamily="34" charset="0"/>
                <a:cs typeface="Calibri" panose="020F0502020204030204" pitchFamily="34" charset="0"/>
              </a:rPr>
              <a:t> yönlendirilmelidir. </a:t>
            </a:r>
          </a:p>
          <a:p>
            <a:pPr algn="just"/>
            <a:r>
              <a:rPr lang="tr-TR" dirty="0">
                <a:latin typeface="Calibri" panose="020F0502020204030204" pitchFamily="34" charset="0"/>
                <a:cs typeface="Calibri" panose="020F0502020204030204" pitchFamily="34" charset="0"/>
              </a:rPr>
              <a:t>Çocuğun sosyal gelişimini desteklemenin de akademik becerilerinin yanı sıra önemli olduğu unutulmamalıdır. </a:t>
            </a:r>
          </a:p>
          <a:p>
            <a:pPr algn="just"/>
            <a:r>
              <a:rPr lang="tr-TR" dirty="0">
                <a:latin typeface="Calibri" panose="020F0502020204030204" pitchFamily="34" charset="0"/>
                <a:cs typeface="Calibri" panose="020F0502020204030204" pitchFamily="34" charset="0"/>
              </a:rPr>
              <a:t>Gereken tüm konularda profesyonel destek alınarak süreç takip edilmelidir.</a:t>
            </a:r>
          </a:p>
        </p:txBody>
      </p:sp>
      <p:sp>
        <p:nvSpPr>
          <p:cNvPr id="4" name="Slayt Numarası Yer Tutucusu 3">
            <a:extLst>
              <a:ext uri="{FF2B5EF4-FFF2-40B4-BE49-F238E27FC236}">
                <a16:creationId xmlns:a16="http://schemas.microsoft.com/office/drawing/2014/main" id="{C46BF720-EFE8-354A-9B19-8E989C726B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5" name="Başlık 1">
            <a:extLst>
              <a:ext uri="{FF2B5EF4-FFF2-40B4-BE49-F238E27FC236}">
                <a16:creationId xmlns:a16="http://schemas.microsoft.com/office/drawing/2014/main" id="{E3343D2A-07A4-6943-AA46-18DF10161F02}"/>
              </a:ext>
            </a:extLst>
          </p:cNvPr>
          <p:cNvSpPr txBox="1">
            <a:spLocks/>
          </p:cNvSpPr>
          <p:nvPr/>
        </p:nvSpPr>
        <p:spPr>
          <a:xfrm>
            <a:off x="246601" y="679453"/>
            <a:ext cx="8897399"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tr-TR" sz="2800" dirty="0"/>
              <a:t>Üstün Yetenekli Çocukların Ailelerine Öneriler</a:t>
            </a:r>
          </a:p>
        </p:txBody>
      </p:sp>
    </p:spTree>
    <p:extLst>
      <p:ext uri="{BB962C8B-B14F-4D97-AF65-F5344CB8AC3E}">
        <p14:creationId xmlns:p14="http://schemas.microsoft.com/office/powerpoint/2010/main" val="341601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FAE942-034C-A44B-848C-FA5987D57257}"/>
              </a:ext>
            </a:extLst>
          </p:cNvPr>
          <p:cNvSpPr>
            <a:spLocks noGrp="1"/>
          </p:cNvSpPr>
          <p:nvPr>
            <p:ph type="title"/>
          </p:nvPr>
        </p:nvSpPr>
        <p:spPr/>
        <p:txBody>
          <a:bodyPr/>
          <a:lstStyle/>
          <a:p>
            <a:pPr lvl="0">
              <a:lnSpc>
                <a:spcPct val="100000"/>
              </a:lnSpc>
            </a:pPr>
            <a:r>
              <a:rPr lang="tr-TR" sz="2800" dirty="0">
                <a:latin typeface="Calibri" panose="020F0502020204030204" pitchFamily="34" charset="0"/>
                <a:cs typeface="Calibri" panose="020F0502020204030204" pitchFamily="34" charset="0"/>
                <a:sym typeface="Arial"/>
              </a:rPr>
              <a:t>Üstün Yetenekli Çocukların Ailelerine Öneriler</a:t>
            </a: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id="{0310A298-8278-0649-B4B1-0E4F554F2E8D}"/>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Ebeveynlerin çocuklarının yetenekleri konusunda eğitsel bir görevi yoktur. Ebeveynler sadece çocuklarının ilgi alanlarını keşfedip çocuklarını olumlu bir şekilde yönlendirmelidirler. </a:t>
            </a:r>
          </a:p>
          <a:p>
            <a:pPr algn="just"/>
            <a:r>
              <a:rPr lang="tr-TR" dirty="0">
                <a:latin typeface="Calibri" panose="020F0502020204030204" pitchFamily="34" charset="0"/>
                <a:cs typeface="Calibri" panose="020F0502020204030204" pitchFamily="34" charset="0"/>
              </a:rPr>
              <a:t>Çocuklarına zenginleştirişmiş etkinlikler sunarken ebeveynler maddi eğitim olanaklarından ziyade nesne ve kişiler ile etkileşim, anlamlı ve kritik olaylar, yaşantılar noktasında destek sunabilirler. </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985CF72D-FDDF-FE47-A747-5C7B5B7FCB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125142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3B839-8B77-0645-854F-F83A954347E5}"/>
              </a:ext>
            </a:extLst>
          </p:cNvPr>
          <p:cNvSpPr>
            <a:spLocks noGrp="1"/>
          </p:cNvSpPr>
          <p:nvPr>
            <p:ph type="title"/>
          </p:nvPr>
        </p:nvSpPr>
        <p:spPr>
          <a:xfrm>
            <a:off x="618150" y="859199"/>
            <a:ext cx="7907700" cy="393600"/>
          </a:xfrm>
        </p:spPr>
        <p:txBody>
          <a:bodyPr/>
          <a:lstStyle/>
          <a:p>
            <a:r>
              <a:rPr lang="tr-TR" sz="3200" dirty="0">
                <a:latin typeface="Calibri" panose="020F0502020204030204" pitchFamily="34" charset="0"/>
                <a:cs typeface="Calibri" panose="020F0502020204030204" pitchFamily="34" charset="0"/>
                <a:sym typeface="Arial"/>
              </a:rPr>
              <a:t>Üstün Yetenekli Çocukların Ailelerine Öneriler</a:t>
            </a:r>
            <a:endParaRPr lang="tr-TR" dirty="0"/>
          </a:p>
        </p:txBody>
      </p:sp>
      <p:sp>
        <p:nvSpPr>
          <p:cNvPr id="3" name="Metin Yer Tutucusu 2">
            <a:extLst>
              <a:ext uri="{FF2B5EF4-FFF2-40B4-BE49-F238E27FC236}">
                <a16:creationId xmlns:a16="http://schemas.microsoft.com/office/drawing/2014/main" id="{993A5E62-5E6B-E64A-AE3E-087AE38F1C07}"/>
              </a:ext>
            </a:extLst>
          </p:cNvPr>
          <p:cNvSpPr>
            <a:spLocks noGrp="1"/>
          </p:cNvSpPr>
          <p:nvPr>
            <p:ph type="body" idx="1"/>
          </p:nvPr>
        </p:nvSpPr>
        <p:spPr>
          <a:xfrm>
            <a:off x="572884" y="1917699"/>
            <a:ext cx="7907700" cy="2832151"/>
          </a:xfrm>
        </p:spPr>
        <p:txBody>
          <a:bodyPr/>
          <a:lstStyle/>
          <a:p>
            <a:pPr algn="just"/>
            <a:r>
              <a:rPr lang="tr-TR" dirty="0">
                <a:latin typeface="Calibri" panose="020F0502020204030204" pitchFamily="34" charset="0"/>
                <a:cs typeface="Calibri" panose="020F0502020204030204" pitchFamily="34" charset="0"/>
              </a:rPr>
              <a:t>Üstün yetenekli çocukların potansiyelini üst noktaya çıkarmak için ailelerin yapabilecekleri:</a:t>
            </a:r>
          </a:p>
          <a:p>
            <a:pPr algn="just"/>
            <a:r>
              <a:rPr lang="tr-TR" dirty="0">
                <a:latin typeface="Calibri" panose="020F0502020204030204" pitchFamily="34" charset="0"/>
                <a:cs typeface="Calibri" panose="020F0502020204030204" pitchFamily="34" charset="0"/>
              </a:rPr>
              <a:t>Çocuklarını birey olarak görmek, birlikte etkinlikler yapmak, düşünmeden hareket etmelerini engellemek, anlayarak ve empati kurarak diğerlerini dinlemek, esnek olmak, düşünceleri hakkında gözlem yapmak, yeni durumlara eski bilgileri uyarlamak ve yaratıcı olmaktır. </a:t>
            </a:r>
          </a:p>
        </p:txBody>
      </p:sp>
      <p:sp>
        <p:nvSpPr>
          <p:cNvPr id="4" name="Slayt Numarası Yer Tutucusu 3">
            <a:extLst>
              <a:ext uri="{FF2B5EF4-FFF2-40B4-BE49-F238E27FC236}">
                <a16:creationId xmlns:a16="http://schemas.microsoft.com/office/drawing/2014/main" id="{610C7958-8D28-1B4B-B8EF-AB3201C4AA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028" name="Picture 4" descr="page11image60606720">
            <a:extLst>
              <a:ext uri="{FF2B5EF4-FFF2-40B4-BE49-F238E27FC236}">
                <a16:creationId xmlns:a16="http://schemas.microsoft.com/office/drawing/2014/main" id="{985B4BB4-4BDF-814B-AFC7-668577460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7938"/>
            <a:ext cx="4330700" cy="1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0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5923D7-CA45-9A4D-9C57-4BC33C6A29A4}"/>
              </a:ext>
            </a:extLst>
          </p:cNvPr>
          <p:cNvSpPr>
            <a:spLocks noGrp="1"/>
          </p:cNvSpPr>
          <p:nvPr>
            <p:ph type="title"/>
          </p:nvPr>
        </p:nvSpPr>
        <p:spPr>
          <a:xfrm>
            <a:off x="855300" y="650485"/>
            <a:ext cx="7940357" cy="779662"/>
          </a:xfrm>
        </p:spPr>
        <p:txBody>
          <a:bodyPr/>
          <a:lstStyle/>
          <a:p>
            <a:r>
              <a:rPr lang="tr-TR" sz="2800" dirty="0"/>
              <a:t>Üstün yetenekli çocukların başarısızlık yaşamasında durumunda; </a:t>
            </a:r>
          </a:p>
        </p:txBody>
      </p:sp>
      <p:sp>
        <p:nvSpPr>
          <p:cNvPr id="3" name="Metin Yer Tutucusu 2">
            <a:extLst>
              <a:ext uri="{FF2B5EF4-FFF2-40B4-BE49-F238E27FC236}">
                <a16:creationId xmlns:a16="http://schemas.microsoft.com/office/drawing/2014/main" id="{64A47941-A6C5-F744-B309-9AE07D374AC7}"/>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Ebeveynler, çocuklarının akademik olarak başarılı olduğu alanları ve yüksek potansiyelli olduğu alanları iyi analiz etmelidirler. </a:t>
            </a:r>
          </a:p>
          <a:p>
            <a:pPr algn="just"/>
            <a:r>
              <a:rPr lang="tr-TR" dirty="0">
                <a:latin typeface="Calibri" panose="020F0502020204030204" pitchFamily="34" charset="0"/>
                <a:cs typeface="Calibri" panose="020F0502020204030204" pitchFamily="34" charset="0"/>
              </a:rPr>
              <a:t>Çocuğun öğretmeni ve okul personeli ile iletişim halinde olarak işbirliği yapmaları ve bu başarısızlık altında yatan etmenlerin belirlenmesi gerekmektedir. </a:t>
            </a:r>
          </a:p>
          <a:p>
            <a:pPr algn="just"/>
            <a:endParaRPr lang="tr-TR" dirty="0">
              <a:latin typeface="Calibri" panose="020F0502020204030204" pitchFamily="34"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AFE11DF8-37A8-2E4B-8991-E97D3DDDA6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12782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DCC14-9278-2540-BC6E-25D227801DAB}"/>
              </a:ext>
            </a:extLst>
          </p:cNvPr>
          <p:cNvSpPr>
            <a:spLocks noGrp="1"/>
          </p:cNvSpPr>
          <p:nvPr>
            <p:ph type="title"/>
          </p:nvPr>
        </p:nvSpPr>
        <p:spPr>
          <a:xfrm>
            <a:off x="715962" y="365279"/>
            <a:ext cx="8062277" cy="840414"/>
          </a:xfrm>
        </p:spPr>
        <p:txBody>
          <a:bodyPr/>
          <a:lstStyle/>
          <a:p>
            <a:r>
              <a:rPr lang="tr-TR" sz="3200" dirty="0"/>
              <a:t>Üstün yetenekli çocukların başarısızlık yaşamasında durumunda; </a:t>
            </a:r>
            <a:endParaRPr lang="tr-TR" dirty="0"/>
          </a:p>
        </p:txBody>
      </p:sp>
      <p:sp>
        <p:nvSpPr>
          <p:cNvPr id="3" name="Metin Yer Tutucusu 2">
            <a:extLst>
              <a:ext uri="{FF2B5EF4-FFF2-40B4-BE49-F238E27FC236}">
                <a16:creationId xmlns:a16="http://schemas.microsoft.com/office/drawing/2014/main" id="{9FE53E54-62CD-7C4E-827D-CE13F7C4E977}"/>
              </a:ext>
            </a:extLst>
          </p:cNvPr>
          <p:cNvSpPr>
            <a:spLocks noGrp="1"/>
          </p:cNvSpPr>
          <p:nvPr>
            <p:ph type="body" idx="1"/>
          </p:nvPr>
        </p:nvSpPr>
        <p:spPr>
          <a:xfrm>
            <a:off x="855300" y="1460822"/>
            <a:ext cx="7433400" cy="3033900"/>
          </a:xfrm>
        </p:spPr>
        <p:txBody>
          <a:bodyPr/>
          <a:lstStyle/>
          <a:p>
            <a:pPr algn="just"/>
            <a:r>
              <a:rPr lang="tr-TR" dirty="0">
                <a:latin typeface="Calibri" panose="020F0502020204030204" pitchFamily="34" charset="0"/>
                <a:cs typeface="Calibri" panose="020F0502020204030204" pitchFamily="34" charset="0"/>
              </a:rPr>
              <a:t>Çocukların performanslarını açıkça gösterebilecekleri alanlar yaratılarak evdeki ödev baskısı azaltılmalıdır. </a:t>
            </a:r>
          </a:p>
          <a:p>
            <a:pPr algn="just"/>
            <a:r>
              <a:rPr lang="tr-TR" dirty="0">
                <a:latin typeface="Calibri" panose="020F0502020204030204" pitchFamily="34" charset="0"/>
                <a:cs typeface="Calibri" panose="020F0502020204030204" pitchFamily="34" charset="0"/>
              </a:rPr>
              <a:t>Çocuğa faydasının olmayacağı düşünülen diğer görevlerden muaf tutulması sağlanmalıdır. </a:t>
            </a:r>
          </a:p>
          <a:p>
            <a:pPr algn="just"/>
            <a:r>
              <a:rPr lang="tr-TR" dirty="0">
                <a:latin typeface="Calibri" panose="020F0502020204030204" pitchFamily="34" charset="0"/>
                <a:cs typeface="Calibri" panose="020F0502020204030204" pitchFamily="34" charset="0"/>
              </a:rPr>
              <a:t>Ebeveynler çocuğu günlük tutması için teşvik edebilirler. Böylece çocuklar duygu ve düşüncelerini günlüklerine aktararak stresini boşaltması sağlanmış olunabilir. </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E25131A3-E639-C54D-9BB7-D4E3FF21E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44131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046E5C-5531-ED43-B26A-6DAA7CB73279}"/>
              </a:ext>
            </a:extLst>
          </p:cNvPr>
          <p:cNvSpPr>
            <a:spLocks noGrp="1"/>
          </p:cNvSpPr>
          <p:nvPr>
            <p:ph type="title"/>
          </p:nvPr>
        </p:nvSpPr>
        <p:spPr>
          <a:xfrm>
            <a:off x="427650" y="451150"/>
            <a:ext cx="8288700" cy="775100"/>
          </a:xfrm>
        </p:spPr>
        <p:txBody>
          <a:bodyPr/>
          <a:lstStyle/>
          <a:p>
            <a:r>
              <a:rPr lang="tr-TR" sz="2800" dirty="0"/>
              <a:t>Ebeveynlerin Çocuklarına Zenginleştirilmiş Ortam sunmak</a:t>
            </a:r>
          </a:p>
        </p:txBody>
      </p:sp>
      <p:sp>
        <p:nvSpPr>
          <p:cNvPr id="3" name="Metin Yer Tutucusu 2">
            <a:extLst>
              <a:ext uri="{FF2B5EF4-FFF2-40B4-BE49-F238E27FC236}">
                <a16:creationId xmlns:a16="http://schemas.microsoft.com/office/drawing/2014/main" id="{7E07EE66-A75E-4648-94C2-BF8435584A78}"/>
              </a:ext>
            </a:extLst>
          </p:cNvPr>
          <p:cNvSpPr>
            <a:spLocks noGrp="1"/>
          </p:cNvSpPr>
          <p:nvPr>
            <p:ph type="body" idx="1"/>
          </p:nvPr>
        </p:nvSpPr>
        <p:spPr>
          <a:xfrm>
            <a:off x="855300" y="1430147"/>
            <a:ext cx="7988254" cy="3319704"/>
          </a:xfrm>
        </p:spPr>
        <p:txBody>
          <a:bodyPr/>
          <a:lstStyle/>
          <a:p>
            <a:r>
              <a:rPr lang="tr-TR" dirty="0">
                <a:latin typeface="Calibri" panose="020F0502020204030204" pitchFamily="34" charset="0"/>
                <a:cs typeface="Calibri" panose="020F0502020204030204" pitchFamily="34" charset="0"/>
              </a:rPr>
              <a:t>Çocuğa uyaranlarla dolu zengin bir çevre sunulmalıdır. </a:t>
            </a:r>
          </a:p>
          <a:p>
            <a:r>
              <a:rPr lang="tr-TR" dirty="0">
                <a:latin typeface="Calibri" panose="020F0502020204030204" pitchFamily="34" charset="0"/>
                <a:cs typeface="Calibri" panose="020F0502020204030204" pitchFamily="34" charset="0"/>
              </a:rPr>
              <a:t>Müze, tiyatro, sanat galerisi ve botanik bahçeler gibi farklı öğrenme ortamlarını ziyaret edilmelidir.</a:t>
            </a:r>
          </a:p>
          <a:p>
            <a:r>
              <a:rPr lang="tr-TR" dirty="0">
                <a:latin typeface="Calibri" panose="020F0502020204030204" pitchFamily="34" charset="0"/>
                <a:cs typeface="Calibri" panose="020F0502020204030204" pitchFamily="34" charset="0"/>
              </a:rPr>
              <a:t>Kitap okunarak çocuk ile tartışılmalı ya da kitabı yarıda bırakıp öykünün devamını çocuğun getirmesi istenmelidir. </a:t>
            </a:r>
          </a:p>
          <a:p>
            <a:r>
              <a:rPr lang="tr-TR" dirty="0">
                <a:latin typeface="Calibri" panose="020F0502020204030204" pitchFamily="34" charset="0"/>
                <a:cs typeface="Calibri" panose="020F0502020204030204" pitchFamily="34" charset="0"/>
              </a:rPr>
              <a:t>Çocuk farklı konular hakkındaki düşüncelerini ifade etmesi için teşvik edilmelidir. </a:t>
            </a:r>
          </a:p>
          <a:p>
            <a:r>
              <a:rPr lang="tr-TR" dirty="0">
                <a:latin typeface="Calibri" panose="020F0502020204030204" pitchFamily="34" charset="0"/>
                <a:cs typeface="Calibri" panose="020F0502020204030204" pitchFamily="34" charset="0"/>
              </a:rPr>
              <a:t>Yaparak ve deneyerek öğrenmesi sağlanmalıdır. </a:t>
            </a:r>
          </a:p>
        </p:txBody>
      </p:sp>
      <p:sp>
        <p:nvSpPr>
          <p:cNvPr id="4" name="Slayt Numarası Yer Tutucusu 3">
            <a:extLst>
              <a:ext uri="{FF2B5EF4-FFF2-40B4-BE49-F238E27FC236}">
                <a16:creationId xmlns:a16="http://schemas.microsoft.com/office/drawing/2014/main" id="{78557784-AB07-084B-9CC8-2BE14C5F1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54365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8E9A082-EF78-854E-8260-C38B60A78194}"/>
              </a:ext>
            </a:extLst>
          </p:cNvPr>
          <p:cNvSpPr>
            <a:spLocks noGrp="1"/>
          </p:cNvSpPr>
          <p:nvPr>
            <p:ph type="body" idx="1"/>
          </p:nvPr>
        </p:nvSpPr>
        <p:spPr>
          <a:xfrm>
            <a:off x="580050" y="886528"/>
            <a:ext cx="7983900" cy="3370444"/>
          </a:xfrm>
        </p:spPr>
        <p:txBody>
          <a:bodyPr/>
          <a:lstStyle/>
          <a:p>
            <a:pPr algn="just"/>
            <a:r>
              <a:rPr lang="tr-TR" dirty="0">
                <a:latin typeface="Calibri" panose="020F0502020204030204" pitchFamily="34" charset="0"/>
                <a:cs typeface="Calibri" panose="020F0502020204030204" pitchFamily="34" charset="0"/>
              </a:rPr>
              <a:t>Gelişimi normalin atında ya da üstüne olan özel eğitim hizmetlerinden yararlanması gereken bireyler özel gereksinimli olarak tanımlanmaktadır.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Üstün yetenekli çocuklar da özel gereksinimli bireyler arasında yer aldıkları için ebeveynlerin yaşadıkları diğer özel gereksinimli çocuklar ile benzer olabilmektedir. </a:t>
            </a:r>
          </a:p>
        </p:txBody>
      </p:sp>
      <p:sp>
        <p:nvSpPr>
          <p:cNvPr id="4" name="Slayt Numarası Yer Tutucusu 3">
            <a:extLst>
              <a:ext uri="{FF2B5EF4-FFF2-40B4-BE49-F238E27FC236}">
                <a16:creationId xmlns:a16="http://schemas.microsoft.com/office/drawing/2014/main" id="{4C8AF693-B554-5546-AD6C-0FAF7184D5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66159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046E5C-5531-ED43-B26A-6DAA7CB73279}"/>
              </a:ext>
            </a:extLst>
          </p:cNvPr>
          <p:cNvSpPr>
            <a:spLocks noGrp="1"/>
          </p:cNvSpPr>
          <p:nvPr>
            <p:ph type="title"/>
          </p:nvPr>
        </p:nvSpPr>
        <p:spPr>
          <a:xfrm>
            <a:off x="427650" y="451150"/>
            <a:ext cx="8288700" cy="775100"/>
          </a:xfrm>
        </p:spPr>
        <p:txBody>
          <a:bodyPr/>
          <a:lstStyle/>
          <a:p>
            <a:r>
              <a:rPr lang="tr-TR" sz="2800" dirty="0"/>
              <a:t>Ebeveynlerin Çocuklarına Zenginleştirilmiş Ortam sunmak</a:t>
            </a:r>
          </a:p>
        </p:txBody>
      </p:sp>
      <p:sp>
        <p:nvSpPr>
          <p:cNvPr id="3" name="Metin Yer Tutucusu 2">
            <a:extLst>
              <a:ext uri="{FF2B5EF4-FFF2-40B4-BE49-F238E27FC236}">
                <a16:creationId xmlns:a16="http://schemas.microsoft.com/office/drawing/2014/main" id="{7E07EE66-A75E-4648-94C2-BF8435584A78}"/>
              </a:ext>
            </a:extLst>
          </p:cNvPr>
          <p:cNvSpPr>
            <a:spLocks noGrp="1"/>
          </p:cNvSpPr>
          <p:nvPr>
            <p:ph type="body" idx="1"/>
          </p:nvPr>
        </p:nvSpPr>
        <p:spPr>
          <a:xfrm>
            <a:off x="855300" y="1430147"/>
            <a:ext cx="7988254" cy="3319704"/>
          </a:xfrm>
        </p:spPr>
        <p:txBody>
          <a:bodyPr/>
          <a:lstStyle/>
          <a:p>
            <a:r>
              <a:rPr lang="tr-TR" dirty="0">
                <a:latin typeface="Calibri" panose="020F0502020204030204" pitchFamily="34" charset="0"/>
                <a:cs typeface="Calibri" panose="020F0502020204030204" pitchFamily="34" charset="0"/>
              </a:rPr>
              <a:t>Örnek alabileceği yetişkinler ile görüşmesi için ortam hazırlanmalıdır. </a:t>
            </a:r>
          </a:p>
          <a:p>
            <a:r>
              <a:rPr lang="tr-TR" dirty="0">
                <a:latin typeface="Calibri" panose="020F0502020204030204" pitchFamily="34" charset="0"/>
                <a:cs typeface="Calibri" panose="020F0502020204030204" pitchFamily="34" charset="0"/>
              </a:rPr>
              <a:t>Çocuğun model alacağı bir </a:t>
            </a:r>
            <a:r>
              <a:rPr lang="tr-TR" dirty="0" err="1">
                <a:latin typeface="Calibri" panose="020F0502020204030204" pitchFamily="34" charset="0"/>
                <a:cs typeface="Calibri" panose="020F0502020204030204" pitchFamily="34" charset="0"/>
              </a:rPr>
              <a:t>mentör</a:t>
            </a:r>
            <a:r>
              <a:rPr lang="tr-TR" dirty="0">
                <a:latin typeface="Calibri" panose="020F0502020204030204" pitchFamily="34" charset="0"/>
                <a:cs typeface="Calibri" panose="020F0502020204030204" pitchFamily="34" charset="0"/>
              </a:rPr>
              <a:t> ile bir araya gelmesi sağlanmalıdır.</a:t>
            </a:r>
          </a:p>
          <a:p>
            <a:r>
              <a:rPr lang="tr-TR" dirty="0">
                <a:latin typeface="Calibri" panose="020F0502020204030204" pitchFamily="34" charset="0"/>
                <a:cs typeface="Calibri" panose="020F0502020204030204" pitchFamily="34" charset="0"/>
              </a:rPr>
              <a:t>Yaşına uygun sorumluluklar verilmelidir. </a:t>
            </a:r>
          </a:p>
          <a:p>
            <a:r>
              <a:rPr lang="tr-TR" dirty="0">
                <a:latin typeface="Calibri" panose="020F0502020204030204" pitchFamily="34" charset="0"/>
                <a:cs typeface="Calibri" panose="020F0502020204030204" pitchFamily="34" charset="0"/>
              </a:rPr>
              <a:t>Çocuğun sosyal gelişimini destekleyici ortamlar sunulmalıdır.</a:t>
            </a:r>
          </a:p>
          <a:p>
            <a:r>
              <a:rPr lang="tr-TR" dirty="0">
                <a:latin typeface="Calibri" panose="020F0502020204030204" pitchFamily="34" charset="0"/>
                <a:cs typeface="Calibri" panose="020F0502020204030204" pitchFamily="34" charset="0"/>
              </a:rPr>
              <a:t>Zihinsel başarısı sürekli dile getirilmemelidir. </a:t>
            </a:r>
          </a:p>
          <a:p>
            <a:r>
              <a:rPr lang="tr-TR" dirty="0">
                <a:latin typeface="Calibri" panose="020F0502020204030204" pitchFamily="34" charset="0"/>
                <a:cs typeface="Calibri" panose="020F0502020204030204" pitchFamily="34" charset="0"/>
              </a:rPr>
              <a:t>Zenginleştirilmiş etkinlikler ve farklı hobiler için fırsatlar yaratılmalıdır.</a:t>
            </a:r>
          </a:p>
        </p:txBody>
      </p:sp>
      <p:sp>
        <p:nvSpPr>
          <p:cNvPr id="4" name="Slayt Numarası Yer Tutucusu 3">
            <a:extLst>
              <a:ext uri="{FF2B5EF4-FFF2-40B4-BE49-F238E27FC236}">
                <a16:creationId xmlns:a16="http://schemas.microsoft.com/office/drawing/2014/main" id="{78557784-AB07-084B-9CC8-2BE14C5F1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72437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FD4279-7E96-E54C-BD82-B83BB7C96DDE}"/>
              </a:ext>
            </a:extLst>
          </p:cNvPr>
          <p:cNvSpPr>
            <a:spLocks noGrp="1"/>
          </p:cNvSpPr>
          <p:nvPr>
            <p:ph type="title"/>
          </p:nvPr>
        </p:nvSpPr>
        <p:spPr>
          <a:xfrm>
            <a:off x="855299" y="836000"/>
            <a:ext cx="8027443" cy="396300"/>
          </a:xfrm>
        </p:spPr>
        <p:txBody>
          <a:bodyPr/>
          <a:lstStyle/>
          <a:p>
            <a:r>
              <a:rPr lang="tr-TR" dirty="0"/>
              <a:t>Ebeveynlerin Dikkat Etmesi Gerekenler</a:t>
            </a:r>
          </a:p>
        </p:txBody>
      </p:sp>
      <p:sp>
        <p:nvSpPr>
          <p:cNvPr id="3" name="Metin Yer Tutucusu 2">
            <a:extLst>
              <a:ext uri="{FF2B5EF4-FFF2-40B4-BE49-F238E27FC236}">
                <a16:creationId xmlns:a16="http://schemas.microsoft.com/office/drawing/2014/main" id="{052B8E49-9F10-964E-AE1D-3F10903C9D51}"/>
              </a:ext>
            </a:extLst>
          </p:cNvPr>
          <p:cNvSpPr>
            <a:spLocks noGrp="1"/>
          </p:cNvSpPr>
          <p:nvPr>
            <p:ph type="body" idx="1"/>
          </p:nvPr>
        </p:nvSpPr>
        <p:spPr>
          <a:xfrm>
            <a:off x="855300" y="1430147"/>
            <a:ext cx="7625284" cy="3319704"/>
          </a:xfrm>
        </p:spPr>
        <p:txBody>
          <a:bodyPr/>
          <a:lstStyle/>
          <a:p>
            <a:r>
              <a:rPr lang="tr-TR" dirty="0">
                <a:latin typeface="Calibri" panose="020F0502020204030204" pitchFamily="34" charset="0"/>
                <a:cs typeface="Calibri" panose="020F0502020204030204" pitchFamily="34" charset="0"/>
              </a:rPr>
              <a:t>Ebeveynlerin çocuklarını anlamaya çalışmaları gerekmektedir.</a:t>
            </a:r>
          </a:p>
          <a:p>
            <a:r>
              <a:rPr lang="tr-TR" dirty="0">
                <a:latin typeface="Calibri" panose="020F0502020204030204" pitchFamily="34" charset="0"/>
                <a:cs typeface="Calibri" panose="020F0502020204030204" pitchFamily="34" charset="0"/>
              </a:rPr>
              <a:t>Ebeveynler çocuklarının gelişimleri hakkında profesyonel destek almalıdırlar. </a:t>
            </a:r>
          </a:p>
          <a:p>
            <a:r>
              <a:rPr lang="tr-TR" dirty="0">
                <a:latin typeface="Calibri" panose="020F0502020204030204" pitchFamily="34" charset="0"/>
                <a:cs typeface="Calibri" panose="020F0502020204030204" pitchFamily="34" charset="0"/>
              </a:rPr>
              <a:t>Çocuklarının sosyal gelişimlerine önem vererek destek sağlamalıdırlar. </a:t>
            </a:r>
          </a:p>
          <a:p>
            <a:r>
              <a:rPr lang="tr-TR" dirty="0">
                <a:latin typeface="Calibri" panose="020F0502020204030204" pitchFamily="34" charset="0"/>
                <a:cs typeface="Calibri" panose="020F0502020204030204" pitchFamily="34" charset="0"/>
              </a:rPr>
              <a:t>Bütün aile bireyleri ile etkileşimlerinin kuvvetli olması sağlanmalıdır.</a:t>
            </a:r>
          </a:p>
          <a:p>
            <a:r>
              <a:rPr lang="tr-TR" dirty="0">
                <a:latin typeface="Calibri" panose="020F0502020204030204" pitchFamily="34" charset="0"/>
                <a:cs typeface="Calibri" panose="020F0502020204030204" pitchFamily="34" charset="0"/>
              </a:rPr>
              <a:t>Kardeşleri ve akranları ile kıyaslanmamalıdır.</a:t>
            </a:r>
          </a:p>
        </p:txBody>
      </p:sp>
      <p:sp>
        <p:nvSpPr>
          <p:cNvPr id="4" name="Slayt Numarası Yer Tutucusu 3">
            <a:extLst>
              <a:ext uri="{FF2B5EF4-FFF2-40B4-BE49-F238E27FC236}">
                <a16:creationId xmlns:a16="http://schemas.microsoft.com/office/drawing/2014/main" id="{B268EF33-B5D0-7A47-BED9-B3F350986D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806204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4DE3C8-07A1-7D44-A21D-0903139AC366}"/>
              </a:ext>
            </a:extLst>
          </p:cNvPr>
          <p:cNvSpPr>
            <a:spLocks noGrp="1"/>
          </p:cNvSpPr>
          <p:nvPr>
            <p:ph type="title"/>
          </p:nvPr>
        </p:nvSpPr>
        <p:spPr>
          <a:xfrm>
            <a:off x="855300" y="836000"/>
            <a:ext cx="8173984" cy="396300"/>
          </a:xfrm>
        </p:spPr>
        <p:txBody>
          <a:bodyPr/>
          <a:lstStyle/>
          <a:p>
            <a:r>
              <a:rPr lang="tr-TR" dirty="0"/>
              <a:t>Ebeveynlerin Dikkat Etmesi Gerekenler</a:t>
            </a:r>
          </a:p>
        </p:txBody>
      </p:sp>
      <p:sp>
        <p:nvSpPr>
          <p:cNvPr id="3" name="Metin Yer Tutucusu 2">
            <a:extLst>
              <a:ext uri="{FF2B5EF4-FFF2-40B4-BE49-F238E27FC236}">
                <a16:creationId xmlns:a16="http://schemas.microsoft.com/office/drawing/2014/main" id="{620C44F3-5554-1241-A980-9B774C9A3362}"/>
              </a:ext>
            </a:extLst>
          </p:cNvPr>
          <p:cNvSpPr>
            <a:spLocks noGrp="1"/>
          </p:cNvSpPr>
          <p:nvPr>
            <p:ph type="body" idx="1"/>
          </p:nvPr>
        </p:nvSpPr>
        <p:spPr>
          <a:xfrm>
            <a:off x="855300" y="1715951"/>
            <a:ext cx="7433400" cy="3033900"/>
          </a:xfrm>
        </p:spPr>
        <p:txBody>
          <a:bodyPr/>
          <a:lstStyle/>
          <a:p>
            <a:r>
              <a:rPr lang="tr-TR" dirty="0">
                <a:latin typeface="Calibri" panose="020F0502020204030204" pitchFamily="34" charset="0"/>
                <a:cs typeface="Calibri" panose="020F0502020204030204" pitchFamily="34" charset="0"/>
              </a:rPr>
              <a:t>Merak edip sorduğu sorulara karşı sabırla cevap verilmelidir.</a:t>
            </a:r>
          </a:p>
          <a:p>
            <a:r>
              <a:rPr lang="tr-TR" dirty="0">
                <a:latin typeface="Calibri" panose="020F0502020204030204" pitchFamily="34" charset="0"/>
                <a:cs typeface="Calibri" panose="020F0502020204030204" pitchFamily="34" charset="0"/>
              </a:rPr>
              <a:t>Ev içi sorumluluklar verilip sorumluluklarına uyması sağlanmalıdır.</a:t>
            </a:r>
          </a:p>
          <a:p>
            <a:r>
              <a:rPr lang="tr-TR" dirty="0">
                <a:latin typeface="Calibri" panose="020F0502020204030204" pitchFamily="34" charset="0"/>
                <a:cs typeface="Calibri" panose="020F0502020204030204" pitchFamily="34" charset="0"/>
              </a:rPr>
              <a:t>Başarıları çok abartılı ya da umursamaz karşılanmamalıdır. </a:t>
            </a:r>
          </a:p>
          <a:p>
            <a:r>
              <a:rPr lang="tr-TR" dirty="0">
                <a:latin typeface="Calibri" panose="020F0502020204030204" pitchFamily="34" charset="0"/>
                <a:cs typeface="Calibri" panose="020F0502020204030204" pitchFamily="34" charset="0"/>
              </a:rPr>
              <a:t>İlgi alanlarını keşfetmesi için ortam hazırlanmalıdır.</a:t>
            </a:r>
          </a:p>
          <a:p>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DCAF775D-7382-9E4E-9BF5-120DBF3D71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57653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C6B2A2-AD20-DF4D-B340-A6C3C16DCC42}"/>
              </a:ext>
            </a:extLst>
          </p:cNvPr>
          <p:cNvSpPr>
            <a:spLocks noGrp="1"/>
          </p:cNvSpPr>
          <p:nvPr>
            <p:ph type="ctrTitle"/>
          </p:nvPr>
        </p:nvSpPr>
        <p:spPr/>
        <p:txBody>
          <a:bodyPr/>
          <a:lstStyle/>
          <a:p>
            <a:r>
              <a:rPr lang="tr-TR" dirty="0"/>
              <a:t>2. Kardeş ilişkileri</a:t>
            </a:r>
          </a:p>
        </p:txBody>
      </p:sp>
      <p:sp>
        <p:nvSpPr>
          <p:cNvPr id="3" name="Alt Başlık 2">
            <a:extLst>
              <a:ext uri="{FF2B5EF4-FFF2-40B4-BE49-F238E27FC236}">
                <a16:creationId xmlns:a16="http://schemas.microsoft.com/office/drawing/2014/main" id="{02599799-5175-EE48-83EF-137967DF8C1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09345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E15FE8-DAD8-E646-B319-2B8561B4C5C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93F12096-C7DC-1C4C-94EC-DAFD73A9D583}"/>
              </a:ext>
            </a:extLst>
          </p:cNvPr>
          <p:cNvSpPr>
            <a:spLocks noGrp="1"/>
          </p:cNvSpPr>
          <p:nvPr>
            <p:ph type="body" idx="1"/>
          </p:nvPr>
        </p:nvSpPr>
        <p:spPr>
          <a:xfrm>
            <a:off x="601821" y="1421438"/>
            <a:ext cx="7940357" cy="3394402"/>
          </a:xfrm>
        </p:spPr>
        <p:txBody>
          <a:bodyPr/>
          <a:lstStyle/>
          <a:p>
            <a:pPr algn="just"/>
            <a:r>
              <a:rPr lang="tr-TR" dirty="0">
                <a:latin typeface="Calibri" panose="020F0502020204030204" pitchFamily="34" charset="0"/>
                <a:cs typeface="Calibri" panose="020F0502020204030204" pitchFamily="34" charset="0"/>
              </a:rPr>
              <a:t>Kardeş ilişkilerinin oluşmasında ebeveynlerin tutumları oldukça önemlidir.</a:t>
            </a:r>
          </a:p>
          <a:p>
            <a:pPr algn="just"/>
            <a:r>
              <a:rPr lang="tr-TR" dirty="0">
                <a:latin typeface="Calibri" panose="020F0502020204030204" pitchFamily="34" charset="0"/>
                <a:cs typeface="Calibri" panose="020F0502020204030204" pitchFamily="34" charset="0"/>
              </a:rPr>
              <a:t>Yeni bir kardeşi olacağını öğrenen çocuk kendisine daha az zaman ayrıldığı gerekçesi ile ihmal edildiğini düşünerek öfkeli davranışlar sergileyebilir. </a:t>
            </a:r>
          </a:p>
          <a:p>
            <a:pPr algn="just"/>
            <a:r>
              <a:rPr lang="tr-TR" dirty="0">
                <a:latin typeface="Calibri" panose="020F0502020204030204" pitchFamily="34" charset="0"/>
                <a:cs typeface="Calibri" panose="020F0502020204030204" pitchFamily="34" charset="0"/>
              </a:rPr>
              <a:t>Bunun yanı sıra kardeşler çocukların birbirlerinden öğrenmesi ve paylaşma gibi sosyal becerilerin kazanmasında da önemlidir. </a:t>
            </a:r>
          </a:p>
        </p:txBody>
      </p:sp>
      <p:sp>
        <p:nvSpPr>
          <p:cNvPr id="4" name="Slayt Numarası Yer Tutucusu 3">
            <a:extLst>
              <a:ext uri="{FF2B5EF4-FFF2-40B4-BE49-F238E27FC236}">
                <a16:creationId xmlns:a16="http://schemas.microsoft.com/office/drawing/2014/main" id="{30BB435F-5C95-2940-B81E-A0A8955E7F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7815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53B42AE-F192-374A-9A19-D6A949F007A3}"/>
              </a:ext>
            </a:extLst>
          </p:cNvPr>
          <p:cNvSpPr>
            <a:spLocks noGrp="1"/>
          </p:cNvSpPr>
          <p:nvPr>
            <p:ph type="body" idx="1"/>
          </p:nvPr>
        </p:nvSpPr>
        <p:spPr>
          <a:xfrm>
            <a:off x="349272" y="1365015"/>
            <a:ext cx="8445455" cy="3015074"/>
          </a:xfrm>
        </p:spPr>
        <p:txBody>
          <a:bodyPr/>
          <a:lstStyle/>
          <a:p>
            <a:pPr algn="just"/>
            <a:r>
              <a:rPr lang="tr-TR" dirty="0">
                <a:latin typeface="Calibri" panose="020F0502020204030204" pitchFamily="34" charset="0"/>
                <a:cs typeface="Calibri" panose="020F0502020204030204" pitchFamily="34" charset="0"/>
              </a:rPr>
              <a:t>Üstün yetenekli olmak ve tipik gelişen bir kardeş olmak ebeveynlerin tutumuna bağlı olarak bazı çatışmaları beraberinde getirebilmektedir. </a:t>
            </a:r>
          </a:p>
          <a:p>
            <a:pPr algn="just"/>
            <a:r>
              <a:rPr lang="tr-TR" dirty="0">
                <a:latin typeface="Calibri" panose="020F0502020204030204" pitchFamily="34" charset="0"/>
                <a:cs typeface="Calibri" panose="020F0502020204030204" pitchFamily="34" charset="0"/>
              </a:rPr>
              <a:t>Bu nedenle de ebeveynlerin tutumları oldukça önemlidir. </a:t>
            </a:r>
          </a:p>
          <a:p>
            <a:pPr algn="just"/>
            <a:r>
              <a:rPr lang="tr-TR" dirty="0">
                <a:latin typeface="Calibri" panose="020F0502020204030204" pitchFamily="34" charset="0"/>
                <a:cs typeface="Calibri" panose="020F0502020204030204" pitchFamily="34" charset="0"/>
              </a:rPr>
              <a:t>Eğer ebeveynler bu durumu göz ardı ederlerse iki kardeş de duygusal olarak zarar görebilir.</a:t>
            </a:r>
          </a:p>
          <a:p>
            <a:pPr algn="just"/>
            <a:r>
              <a:rPr lang="tr-TR" dirty="0">
                <a:latin typeface="Calibri" panose="020F0502020204030204" pitchFamily="34" charset="0"/>
                <a:cs typeface="Calibri" panose="020F0502020204030204" pitchFamily="34" charset="0"/>
              </a:rPr>
              <a:t>Ebeveynler tarafsız olması, tipik gelişen kardeşin de iyi yaptığı şeylerin ödüllendirilmesi ve ayrım yapmamaları önerilmektedir.</a:t>
            </a:r>
          </a:p>
        </p:txBody>
      </p:sp>
      <p:sp>
        <p:nvSpPr>
          <p:cNvPr id="4" name="Slayt Numarası Yer Tutucusu 3">
            <a:extLst>
              <a:ext uri="{FF2B5EF4-FFF2-40B4-BE49-F238E27FC236}">
                <a16:creationId xmlns:a16="http://schemas.microsoft.com/office/drawing/2014/main" id="{D3C8269F-9A9A-9047-B578-B2E0BAB06D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Başlık 1">
            <a:extLst>
              <a:ext uri="{FF2B5EF4-FFF2-40B4-BE49-F238E27FC236}">
                <a16:creationId xmlns:a16="http://schemas.microsoft.com/office/drawing/2014/main" id="{D96ED66C-292D-C14A-AE99-D59D9E7D237B}"/>
              </a:ext>
            </a:extLst>
          </p:cNvPr>
          <p:cNvSpPr>
            <a:spLocks noGrp="1"/>
          </p:cNvSpPr>
          <p:nvPr>
            <p:ph type="title"/>
          </p:nvPr>
        </p:nvSpPr>
        <p:spPr>
          <a:xfrm>
            <a:off x="815506" y="467115"/>
            <a:ext cx="7433400" cy="396300"/>
          </a:xfrm>
        </p:spPr>
        <p:txBody>
          <a:bodyPr/>
          <a:lstStyle/>
          <a:p>
            <a:r>
              <a:rPr lang="tr-TR" dirty="0"/>
              <a:t>Aile içinde üstün yetenekli çocuk</a:t>
            </a:r>
          </a:p>
        </p:txBody>
      </p:sp>
    </p:spTree>
    <p:extLst>
      <p:ext uri="{BB962C8B-B14F-4D97-AF65-F5344CB8AC3E}">
        <p14:creationId xmlns:p14="http://schemas.microsoft.com/office/powerpoint/2010/main" val="400639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E8DA2-AC33-8245-8F86-2B85CA56B2C0}"/>
              </a:ext>
            </a:extLst>
          </p:cNvPr>
          <p:cNvSpPr>
            <a:spLocks noGrp="1"/>
          </p:cNvSpPr>
          <p:nvPr>
            <p:ph type="title"/>
          </p:nvPr>
        </p:nvSpPr>
        <p:spPr/>
        <p:txBody>
          <a:bodyPr/>
          <a:lstStyle/>
          <a:p>
            <a:r>
              <a:rPr lang="tr-TR" dirty="0"/>
              <a:t>Aile içinde üstün yetenekli çocuk</a:t>
            </a:r>
          </a:p>
        </p:txBody>
      </p:sp>
      <p:sp>
        <p:nvSpPr>
          <p:cNvPr id="3" name="Metin Yer Tutucusu 2">
            <a:extLst>
              <a:ext uri="{FF2B5EF4-FFF2-40B4-BE49-F238E27FC236}">
                <a16:creationId xmlns:a16="http://schemas.microsoft.com/office/drawing/2014/main" id="{7F0EF478-AFE1-7848-9B34-DBA96E1906B0}"/>
              </a:ext>
            </a:extLst>
          </p:cNvPr>
          <p:cNvSpPr>
            <a:spLocks noGrp="1"/>
          </p:cNvSpPr>
          <p:nvPr>
            <p:ph type="body" idx="1"/>
          </p:nvPr>
        </p:nvSpPr>
        <p:spPr>
          <a:xfrm>
            <a:off x="655003" y="1430147"/>
            <a:ext cx="8027443" cy="3319704"/>
          </a:xfrm>
        </p:spPr>
        <p:txBody>
          <a:bodyPr/>
          <a:lstStyle/>
          <a:p>
            <a:pPr algn="just"/>
            <a:r>
              <a:rPr lang="tr-TR" dirty="0">
                <a:latin typeface="Calibri" panose="020F0502020204030204" pitchFamily="34" charset="0"/>
                <a:cs typeface="Calibri" panose="020F0502020204030204" pitchFamily="34" charset="0"/>
              </a:rPr>
              <a:t>Aileye üstün yetenekli çocuğun katılmasıyla birlikte aile sistemi içinde var olan dinamikler değişime uğramaktadır. </a:t>
            </a:r>
          </a:p>
          <a:p>
            <a:pPr algn="just"/>
            <a:r>
              <a:rPr lang="tr-TR" dirty="0">
                <a:latin typeface="Calibri" panose="020F0502020204030204" pitchFamily="34" charset="0"/>
                <a:cs typeface="Calibri" panose="020F0502020204030204" pitchFamily="34" charset="0"/>
              </a:rPr>
              <a:t>Özellikle varsa kardeşler arasında çatışmaların yaşanmasına neden olabilmektedir. </a:t>
            </a:r>
          </a:p>
          <a:p>
            <a:pPr algn="just"/>
            <a:r>
              <a:rPr lang="tr-TR" dirty="0">
                <a:latin typeface="Calibri" panose="020F0502020204030204" pitchFamily="34" charset="0"/>
                <a:cs typeface="Calibri" panose="020F0502020204030204" pitchFamily="34" charset="0"/>
              </a:rPr>
              <a:t>Anne ve baba olmak üzere bakım verenler, üstün yetenekli çocuğa daha fazla zaman ve enerji ayırdıklarında diğer kardeşlerin kıskançlık yaşamalarına neden olabilmektedir.</a:t>
            </a:r>
          </a:p>
        </p:txBody>
      </p:sp>
      <p:sp>
        <p:nvSpPr>
          <p:cNvPr id="4" name="Slayt Numarası Yer Tutucusu 3">
            <a:extLst>
              <a:ext uri="{FF2B5EF4-FFF2-40B4-BE49-F238E27FC236}">
                <a16:creationId xmlns:a16="http://schemas.microsoft.com/office/drawing/2014/main" id="{F3D6733C-48BC-FC43-8A6F-51D00041A3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32681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48CB8A8-26DE-A34D-826A-B74E3B7954EF}"/>
              </a:ext>
            </a:extLst>
          </p:cNvPr>
          <p:cNvSpPr>
            <a:spLocks noGrp="1"/>
          </p:cNvSpPr>
          <p:nvPr>
            <p:ph type="body" idx="1"/>
          </p:nvPr>
        </p:nvSpPr>
        <p:spPr>
          <a:xfrm>
            <a:off x="855300" y="1054800"/>
            <a:ext cx="7433400" cy="3033900"/>
          </a:xfrm>
        </p:spPr>
        <p:txBody>
          <a:bodyPr/>
          <a:lstStyle/>
          <a:p>
            <a:pPr algn="just"/>
            <a:r>
              <a:rPr lang="tr-TR" dirty="0">
                <a:latin typeface="Calibri" panose="020F0502020204030204" pitchFamily="34" charset="0"/>
                <a:cs typeface="Calibri" panose="020F0502020204030204" pitchFamily="34" charset="0"/>
              </a:rPr>
              <a:t>Üstün yetenekli çocuklar kendilerini akranlarından farklı görerek kendilerini yalnız hissedebilirler.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Eğer uygun sosyal ortam çocuklara sunulmazsa kendilerini dışlanmış hissedebilirler.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Ebeveynler bu duruma dikkat ederek çocuklarını sosyal açıdan desteklemeleri gerekmektedir. </a:t>
            </a:r>
          </a:p>
        </p:txBody>
      </p:sp>
      <p:sp>
        <p:nvSpPr>
          <p:cNvPr id="4" name="Slayt Numarası Yer Tutucusu 3">
            <a:extLst>
              <a:ext uri="{FF2B5EF4-FFF2-40B4-BE49-F238E27FC236}">
                <a16:creationId xmlns:a16="http://schemas.microsoft.com/office/drawing/2014/main" id="{B90B5972-7A1A-E34B-9373-B9A92055A6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064332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CE87F-9292-AA40-9A3B-A2CE976E505F}"/>
              </a:ext>
            </a:extLst>
          </p:cNvPr>
          <p:cNvSpPr>
            <a:spLocks noGrp="1"/>
          </p:cNvSpPr>
          <p:nvPr>
            <p:ph type="title"/>
          </p:nvPr>
        </p:nvSpPr>
        <p:spPr>
          <a:xfrm>
            <a:off x="855300" y="283153"/>
            <a:ext cx="7433400" cy="396300"/>
          </a:xfrm>
        </p:spPr>
        <p:txBody>
          <a:bodyPr/>
          <a:lstStyle/>
          <a:p>
            <a:r>
              <a:rPr lang="tr-TR" dirty="0"/>
              <a:t>Kaynakça</a:t>
            </a:r>
          </a:p>
        </p:txBody>
      </p:sp>
      <p:sp>
        <p:nvSpPr>
          <p:cNvPr id="3" name="Metin Yer Tutucusu 2">
            <a:extLst>
              <a:ext uri="{FF2B5EF4-FFF2-40B4-BE49-F238E27FC236}">
                <a16:creationId xmlns:a16="http://schemas.microsoft.com/office/drawing/2014/main" id="{17A5E5D9-0BF5-0D4C-AA50-8D517210E5C1}"/>
              </a:ext>
            </a:extLst>
          </p:cNvPr>
          <p:cNvSpPr>
            <a:spLocks noGrp="1"/>
          </p:cNvSpPr>
          <p:nvPr>
            <p:ph type="body" idx="1"/>
          </p:nvPr>
        </p:nvSpPr>
        <p:spPr>
          <a:xfrm>
            <a:off x="392455" y="831835"/>
            <a:ext cx="8480611" cy="4028512"/>
          </a:xfrm>
        </p:spPr>
        <p:txBody>
          <a:bodyPr/>
          <a:lstStyle/>
          <a:p>
            <a:pPr algn="just"/>
            <a:r>
              <a:rPr lang="tr-TR" sz="1800" dirty="0" err="1">
                <a:latin typeface="Calibri" panose="020F0502020204030204" pitchFamily="34" charset="0"/>
                <a:cs typeface="Calibri" panose="020F0502020204030204" pitchFamily="34" charset="0"/>
              </a:rPr>
              <a:t>Bee</a:t>
            </a:r>
            <a:r>
              <a:rPr lang="tr-TR" sz="1800" dirty="0">
                <a:latin typeface="Calibri" panose="020F0502020204030204" pitchFamily="34" charset="0"/>
                <a:cs typeface="Calibri" panose="020F0502020204030204" pitchFamily="34" charset="0"/>
              </a:rPr>
              <a:t>, H. &amp; </a:t>
            </a:r>
            <a:r>
              <a:rPr lang="tr-TR" sz="1800" dirty="0" err="1">
                <a:latin typeface="Calibri" panose="020F0502020204030204" pitchFamily="34" charset="0"/>
                <a:cs typeface="Calibri" panose="020F0502020204030204" pitchFamily="34" charset="0"/>
              </a:rPr>
              <a:t>Boyd</a:t>
            </a:r>
            <a:r>
              <a:rPr lang="tr-TR" sz="1800" dirty="0">
                <a:latin typeface="Calibri" panose="020F0502020204030204" pitchFamily="34" charset="0"/>
                <a:cs typeface="Calibri" panose="020F0502020204030204" pitchFamily="34" charset="0"/>
              </a:rPr>
              <a:t>, D. (2009). Çocuk Gelişim Psikolojisi. Ankara: </a:t>
            </a:r>
            <a:r>
              <a:rPr lang="tr-TR" sz="1800" dirty="0" err="1">
                <a:latin typeface="Calibri" panose="020F0502020204030204" pitchFamily="34" charset="0"/>
                <a:cs typeface="Calibri" panose="020F0502020204030204" pitchFamily="34" charset="0"/>
              </a:rPr>
              <a:t>Kaknüs</a:t>
            </a:r>
            <a:r>
              <a:rPr lang="tr-TR" sz="1800" dirty="0">
                <a:latin typeface="Calibri" panose="020F0502020204030204" pitchFamily="34" charset="0"/>
                <a:cs typeface="Calibri" panose="020F0502020204030204" pitchFamily="34" charset="0"/>
              </a:rPr>
              <a:t> Psikoloji.</a:t>
            </a:r>
          </a:p>
          <a:p>
            <a:pPr algn="just"/>
            <a:r>
              <a:rPr lang="tr-TR" sz="1800" dirty="0">
                <a:latin typeface="Calibri" panose="020F0502020204030204" pitchFamily="34" charset="0"/>
                <a:cs typeface="Calibri" panose="020F0502020204030204" pitchFamily="34" charset="0"/>
              </a:rPr>
              <a:t>Dağlıoğlu, H. E., &amp; Alemdar, M. (2010). Üstün Yetenekli Bir Çocuğun Ebeveyni Olmak. Kastamonu Eğitim Dergisi, 18(3), 849-860.</a:t>
            </a:r>
          </a:p>
          <a:p>
            <a:pPr algn="just"/>
            <a:r>
              <a:rPr lang="tr-TR" sz="1800" dirty="0" err="1">
                <a:latin typeface="Calibri" panose="020F0502020204030204" pitchFamily="34" charset="0"/>
                <a:cs typeface="Calibri" panose="020F0502020204030204" pitchFamily="34" charset="0"/>
              </a:rPr>
              <a:t>Davaslıgil</a:t>
            </a:r>
            <a:r>
              <a:rPr lang="tr-TR" sz="1800" dirty="0">
                <a:latin typeface="Calibri" panose="020F0502020204030204" pitchFamily="34" charset="0"/>
                <a:cs typeface="Calibri" panose="020F0502020204030204" pitchFamily="34" charset="0"/>
              </a:rPr>
              <a:t>, Ü. (2000). </a:t>
            </a:r>
            <a:r>
              <a:rPr lang="tr-TR" sz="1800" i="1" dirty="0" err="1">
                <a:latin typeface="Calibri" panose="020F0502020204030204" pitchFamily="34" charset="0"/>
                <a:cs typeface="Calibri" panose="020F0502020204030204" pitchFamily="34" charset="0"/>
              </a:rPr>
              <a:t>Üstün</a:t>
            </a:r>
            <a:r>
              <a:rPr lang="tr-TR" sz="1800" i="1" dirty="0">
                <a:latin typeface="Calibri" panose="020F0502020204030204" pitchFamily="34" charset="0"/>
                <a:cs typeface="Calibri" panose="020F0502020204030204" pitchFamily="34" charset="0"/>
              </a:rPr>
              <a:t> </a:t>
            </a:r>
            <a:r>
              <a:rPr lang="tr-TR" sz="1800" i="1" dirty="0" err="1">
                <a:latin typeface="Calibri" panose="020F0502020204030204" pitchFamily="34" charset="0"/>
                <a:cs typeface="Calibri" panose="020F0502020204030204" pitchFamily="34" charset="0"/>
              </a:rPr>
              <a:t>çocuklara</a:t>
            </a:r>
            <a:r>
              <a:rPr lang="tr-TR" sz="1800" i="1" dirty="0">
                <a:latin typeface="Calibri" panose="020F0502020204030204" pitchFamily="34" charset="0"/>
                <a:cs typeface="Calibri" panose="020F0502020204030204" pitchFamily="34" charset="0"/>
              </a:rPr>
              <a:t> sahip ailelerin </a:t>
            </a:r>
            <a:r>
              <a:rPr lang="tr-TR" sz="1800" i="1" dirty="0" err="1">
                <a:latin typeface="Calibri" panose="020F0502020204030204" pitchFamily="34" charset="0"/>
                <a:cs typeface="Calibri" panose="020F0502020204030204" pitchFamily="34" charset="0"/>
              </a:rPr>
              <a:t>eğitimi</a:t>
            </a:r>
            <a:r>
              <a:rPr lang="tr-TR" sz="1800" i="1" dirty="0">
                <a:latin typeface="Calibri" panose="020F0502020204030204" pitchFamily="34" charset="0"/>
                <a:cs typeface="Calibri" panose="020F0502020204030204" pitchFamily="34" charset="0"/>
              </a:rPr>
              <a:t>, </a:t>
            </a:r>
            <a:r>
              <a:rPr lang="tr-TR" sz="1800" dirty="0">
                <a:latin typeface="Calibri" panose="020F0502020204030204" pitchFamily="34" charset="0"/>
                <a:cs typeface="Calibri" panose="020F0502020204030204" pitchFamily="34" charset="0"/>
              </a:rPr>
              <a:t>T.C. Milli </a:t>
            </a:r>
            <a:r>
              <a:rPr lang="tr-TR" sz="1800" dirty="0" err="1">
                <a:latin typeface="Calibri" panose="020F0502020204030204" pitchFamily="34" charset="0"/>
                <a:cs typeface="Calibri" panose="020F0502020204030204" pitchFamily="34" charset="0"/>
              </a:rPr>
              <a:t>Eğitim</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Bakanlığı</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Özel</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Eğitim</a:t>
            </a:r>
            <a:r>
              <a:rPr lang="tr-TR" sz="1800" dirty="0">
                <a:latin typeface="Calibri" panose="020F0502020204030204" pitchFamily="34" charset="0"/>
                <a:cs typeface="Calibri" panose="020F0502020204030204" pitchFamily="34" charset="0"/>
              </a:rPr>
              <a:t> Rehberlik ve </a:t>
            </a:r>
            <a:r>
              <a:rPr lang="tr-TR" sz="1800" dirty="0" err="1">
                <a:latin typeface="Calibri" panose="020F0502020204030204" pitchFamily="34" charset="0"/>
                <a:cs typeface="Calibri" panose="020F0502020204030204" pitchFamily="34" charset="0"/>
              </a:rPr>
              <a:t>Danışma</a:t>
            </a:r>
            <a:r>
              <a:rPr lang="tr-TR" sz="1800" dirty="0">
                <a:latin typeface="Calibri" panose="020F0502020204030204" pitchFamily="34" charset="0"/>
                <a:cs typeface="Calibri" panose="020F0502020204030204" pitchFamily="34" charset="0"/>
              </a:rPr>
              <a:t> Hizmetleri Genel </a:t>
            </a:r>
            <a:r>
              <a:rPr lang="tr-TR" sz="1800" dirty="0" err="1">
                <a:latin typeface="Calibri" panose="020F0502020204030204" pitchFamily="34" charset="0"/>
                <a:cs typeface="Calibri" panose="020F0502020204030204" pitchFamily="34" charset="0"/>
              </a:rPr>
              <a:t>Müdürlüğu</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Özel</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Eğitimde</a:t>
            </a:r>
            <a:r>
              <a:rPr lang="tr-TR" sz="1800" dirty="0">
                <a:latin typeface="Calibri" panose="020F0502020204030204" pitchFamily="34" charset="0"/>
                <a:cs typeface="Calibri" panose="020F0502020204030204" pitchFamily="34" charset="0"/>
              </a:rPr>
              <a:t> Aile </a:t>
            </a:r>
            <a:r>
              <a:rPr lang="tr-TR" sz="1800" dirty="0" err="1">
                <a:latin typeface="Calibri" panose="020F0502020204030204" pitchFamily="34" charset="0"/>
                <a:cs typeface="Calibri" panose="020F0502020204030204" pitchFamily="34" charset="0"/>
              </a:rPr>
              <a:t>Eğitimi</a:t>
            </a:r>
            <a:r>
              <a:rPr lang="tr-TR" sz="1800" dirty="0">
                <a:latin typeface="Calibri" panose="020F0502020204030204" pitchFamily="34" charset="0"/>
                <a:cs typeface="Calibri" panose="020F0502020204030204" pitchFamily="34" charset="0"/>
              </a:rPr>
              <a:t> Sempozyumu (</a:t>
            </a:r>
            <a:r>
              <a:rPr lang="tr-TR" sz="1800" dirty="0" err="1">
                <a:latin typeface="Calibri" panose="020F0502020204030204" pitchFamily="34" charset="0"/>
                <a:cs typeface="Calibri" panose="020F0502020204030204" pitchFamily="34" charset="0"/>
              </a:rPr>
              <a:t>ss</a:t>
            </a:r>
            <a:r>
              <a:rPr lang="tr-TR" sz="1800" dirty="0">
                <a:latin typeface="Calibri" panose="020F0502020204030204" pitchFamily="34" charset="0"/>
                <a:cs typeface="Calibri" panose="020F0502020204030204" pitchFamily="34" charset="0"/>
              </a:rPr>
              <a:t>. 142-148). Ankara. </a:t>
            </a:r>
          </a:p>
          <a:p>
            <a:pPr algn="just"/>
            <a:r>
              <a:rPr lang="tr-TR" sz="1800" dirty="0">
                <a:latin typeface="Calibri" panose="020F0502020204030204" pitchFamily="34" charset="0"/>
                <a:cs typeface="Calibri" panose="020F0502020204030204" pitchFamily="34" charset="0"/>
              </a:rPr>
              <a:t>Karakuş, F. (2010). Üstün yetenekli çocukların anne babalarının karşılaştıkları güçlükler. Mersin Üniversitesi Eğitim Fakültesi Dergisi, 6(1), 127-144.</a:t>
            </a:r>
          </a:p>
          <a:p>
            <a:pPr algn="just"/>
            <a:r>
              <a:rPr lang="tr-TR" sz="1800" dirty="0">
                <a:latin typeface="Calibri" panose="020F0502020204030204" pitchFamily="34" charset="0"/>
                <a:cs typeface="Calibri" panose="020F0502020204030204" pitchFamily="34" charset="0"/>
              </a:rPr>
              <a:t>Özbay, Y. (2013). Üstün Yetenekli Çocuklar ve Aileleri. Ankara: Hangar Marka İletişimi ve Marka Hizmetleri. </a:t>
            </a:r>
          </a:p>
          <a:p>
            <a:pPr algn="just"/>
            <a:r>
              <a:rPr lang="tr-TR" sz="1800" dirty="0" err="1">
                <a:latin typeface="Calibri" panose="020F0502020204030204" pitchFamily="34" charset="0"/>
                <a:cs typeface="Calibri" panose="020F0502020204030204" pitchFamily="34" charset="0"/>
              </a:rPr>
              <a:t>Sternberg</a:t>
            </a:r>
            <a:r>
              <a:rPr lang="tr-TR" sz="1800" dirty="0">
                <a:latin typeface="Calibri" panose="020F0502020204030204" pitchFamily="34" charset="0"/>
                <a:cs typeface="Calibri" panose="020F0502020204030204" pitchFamily="34" charset="0"/>
              </a:rPr>
              <a:t>, R. J., </a:t>
            </a:r>
            <a:r>
              <a:rPr lang="tr-TR" sz="1800" dirty="0" err="1">
                <a:latin typeface="Calibri" panose="020F0502020204030204" pitchFamily="34" charset="0"/>
                <a:cs typeface="Calibri" panose="020F0502020204030204" pitchFamily="34" charset="0"/>
              </a:rPr>
              <a:t>The</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nature</a:t>
            </a:r>
            <a:r>
              <a:rPr lang="tr-TR" sz="1800" dirty="0">
                <a:latin typeface="Calibri" panose="020F0502020204030204" pitchFamily="34" charset="0"/>
                <a:cs typeface="Calibri" panose="020F0502020204030204" pitchFamily="34" charset="0"/>
              </a:rPr>
              <a:t> of </a:t>
            </a:r>
            <a:r>
              <a:rPr lang="tr-TR" sz="1800" dirty="0" err="1">
                <a:latin typeface="Calibri" panose="020F0502020204030204" pitchFamily="34" charset="0"/>
                <a:cs typeface="Calibri" panose="020F0502020204030204" pitchFamily="34" charset="0"/>
              </a:rPr>
              <a:t>creativity</a:t>
            </a:r>
            <a:r>
              <a:rPr lang="tr-TR" sz="1800" dirty="0">
                <a:latin typeface="Calibri" panose="020F0502020204030204" pitchFamily="34" charset="0"/>
                <a:cs typeface="Calibri" panose="020F0502020204030204" pitchFamily="34" charset="0"/>
              </a:rPr>
              <a:t>, Cambridge, UK, </a:t>
            </a:r>
            <a:r>
              <a:rPr lang="tr-TR" sz="1800" dirty="0" err="1">
                <a:latin typeface="Calibri" panose="020F0502020204030204" pitchFamily="34" charset="0"/>
                <a:cs typeface="Calibri" panose="020F0502020204030204" pitchFamily="34" charset="0"/>
              </a:rPr>
              <a:t>Cabridge</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University</a:t>
            </a:r>
            <a:r>
              <a:rPr lang="tr-TR" sz="1800" dirty="0">
                <a:latin typeface="Calibri" panose="020F0502020204030204" pitchFamily="34" charset="0"/>
                <a:cs typeface="Calibri" panose="020F0502020204030204" pitchFamily="34" charset="0"/>
              </a:rPr>
              <a:t> Pres, 1988. </a:t>
            </a:r>
          </a:p>
          <a:p>
            <a:pPr algn="just"/>
            <a:r>
              <a:rPr lang="tr-TR" sz="1800" dirty="0">
                <a:latin typeface="Calibri" panose="020F0502020204030204" pitchFamily="34" charset="0"/>
                <a:cs typeface="Calibri" panose="020F0502020204030204" pitchFamily="34" charset="0"/>
              </a:rPr>
              <a:t>Şahin, S., Işıtan, S., &amp; Gündüz, S. (2011). Özel gereksinimli çocuklar ve eğitimleri. Ankara: Eğiten Kitap.</a:t>
            </a:r>
          </a:p>
          <a:p>
            <a:pPr algn="just"/>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762BF6D2-18F3-DB4D-873E-F508A5A22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51980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8C89531-167C-034E-B94C-B60DD4E0CE66}"/>
              </a:ext>
            </a:extLst>
          </p:cNvPr>
          <p:cNvSpPr>
            <a:spLocks noGrp="1"/>
          </p:cNvSpPr>
          <p:nvPr>
            <p:ph type="body" idx="1"/>
          </p:nvPr>
        </p:nvSpPr>
        <p:spPr>
          <a:xfrm>
            <a:off x="554511" y="1406084"/>
            <a:ext cx="7723216" cy="3033900"/>
          </a:xfrm>
        </p:spPr>
        <p:txBody>
          <a:bodyPr/>
          <a:lstStyle/>
          <a:p>
            <a:pPr lvl="1" algn="just">
              <a:buFont typeface="Arial" panose="020B0604020202020204" pitchFamily="34" charset="0"/>
              <a:buChar char="•"/>
            </a:pPr>
            <a:r>
              <a:rPr lang="tr-TR" dirty="0">
                <a:latin typeface="Calibri" panose="020F0502020204030204" pitchFamily="34" charset="0"/>
                <a:cs typeface="Calibri" panose="020F0502020204030204" pitchFamily="34" charset="0"/>
              </a:rPr>
              <a:t>Özellikle üstün yetenekli çocukların gelişimi ve eğitiminde anne babaların işlevleri oldukça önemlidir.</a:t>
            </a:r>
          </a:p>
          <a:p>
            <a:pPr lvl="1" algn="just">
              <a:buFont typeface="Arial" panose="020B0604020202020204" pitchFamily="34" charset="0"/>
              <a:buChar char="•"/>
            </a:pPr>
            <a:endParaRPr lang="tr-TR"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tr-TR" dirty="0">
                <a:latin typeface="Calibri" panose="020F0502020204030204" pitchFamily="34" charset="0"/>
                <a:cs typeface="Calibri" panose="020F0502020204030204" pitchFamily="34" charset="0"/>
              </a:rPr>
              <a:t>Üstün yetenekli çocukların sağlıklı bir gelişime sahip olabilmesi için de aile ilişkileri oldukça önemlidir. </a:t>
            </a:r>
          </a:p>
          <a:p>
            <a:pPr lvl="1"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2814014D-389A-6D46-BC06-98618C9299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10585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06C46B0-7A26-E54F-BDD6-281951B40A3F}"/>
              </a:ext>
            </a:extLst>
          </p:cNvPr>
          <p:cNvSpPr>
            <a:spLocks noGrp="1"/>
          </p:cNvSpPr>
          <p:nvPr>
            <p:ph type="body" idx="1"/>
          </p:nvPr>
        </p:nvSpPr>
        <p:spPr>
          <a:xfrm>
            <a:off x="546183" y="809257"/>
            <a:ext cx="8051633" cy="3491810"/>
          </a:xfrm>
        </p:spPr>
        <p:txBody>
          <a:bodyPr/>
          <a:lstStyle/>
          <a:p>
            <a:pPr algn="just"/>
            <a:r>
              <a:rPr lang="tr-TR" dirty="0">
                <a:latin typeface="Calibri" panose="020F0502020204030204" pitchFamily="34" charset="0"/>
                <a:cs typeface="Calibri" panose="020F0502020204030204" pitchFamily="34" charset="0"/>
              </a:rPr>
              <a:t>Farklı özelliklere sahip bir çocuğa sahip olmak anne babaların ellerinde olarak seçtikleri bir süreç değildir.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Ebeveynlerin doğum öncesinde çocuklarına ilişkin beklentileri varken doğum sonrasında beklentileri ile içinde bulundukları durum birbirinden farklı olabilir. </a:t>
            </a:r>
          </a:p>
        </p:txBody>
      </p:sp>
      <p:sp>
        <p:nvSpPr>
          <p:cNvPr id="4" name="Slayt Numarası Yer Tutucusu 3">
            <a:extLst>
              <a:ext uri="{FF2B5EF4-FFF2-40B4-BE49-F238E27FC236}">
                <a16:creationId xmlns:a16="http://schemas.microsoft.com/office/drawing/2014/main" id="{425A8885-E056-5445-B0B5-C505DC24D4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11190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5CCB81E-52D0-4E4A-BF56-186F29C99680}"/>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Üstün yetenekli çocuklar erken dönemlerde gösterdikleri gelişimsel farklılıklar konusunda ebeveynleri üstün yetenekli çocukların ilk öğretmenleri oldukları için ebeveynlerinin görevi oldukça büyüktür.</a:t>
            </a:r>
          </a:p>
        </p:txBody>
      </p:sp>
      <p:sp>
        <p:nvSpPr>
          <p:cNvPr id="4" name="Slayt Numarası Yer Tutucusu 3">
            <a:extLst>
              <a:ext uri="{FF2B5EF4-FFF2-40B4-BE49-F238E27FC236}">
                <a16:creationId xmlns:a16="http://schemas.microsoft.com/office/drawing/2014/main" id="{5ADDD761-D950-634C-BBFC-9A4D744670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6126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767C88E-EE79-FE45-B780-F601FAB1033C}"/>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Gelişimi tipik gelişen akranlarına göre daha hızlı olan erken çocukluk dönemindeki çocuklarla ilgilenmek ebeveynler içi eğlenceli olabildiği gibi zorlayıcı hale de gelebilmektedir.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Ebeveynler böyle bir sürece kendilerini hazır hissetmeyebilirler.</a:t>
            </a:r>
          </a:p>
          <a:p>
            <a:pPr algn="just"/>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6D6C84F3-DDA5-FD44-B82A-44F485DD9B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74593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0999B84-036E-FF47-85A4-642F94308C9E}"/>
              </a:ext>
            </a:extLst>
          </p:cNvPr>
          <p:cNvSpPr>
            <a:spLocks noGrp="1"/>
          </p:cNvSpPr>
          <p:nvPr>
            <p:ph type="body" idx="1"/>
          </p:nvPr>
        </p:nvSpPr>
        <p:spPr/>
        <p:txBody>
          <a:bodyPr/>
          <a:lstStyle/>
          <a:p>
            <a:pPr algn="just"/>
            <a:r>
              <a:rPr lang="tr-TR" dirty="0">
                <a:latin typeface="Calibri" panose="020F0502020204030204" pitchFamily="34" charset="0"/>
                <a:cs typeface="Calibri" panose="020F0502020204030204" pitchFamily="34" charset="0"/>
              </a:rPr>
              <a:t>Ebeveynlerin üstün yetenek kavramını anlayabilmeleri ve bu süreçte çocuklarına verecekleri destek, çocuklarının gelişimsel durumuna bağlı olarak değişebilmektedir.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Yani çocuğun gelişim hızı ve oranına bağlı olabilmektedir.</a:t>
            </a:r>
          </a:p>
        </p:txBody>
      </p:sp>
      <p:sp>
        <p:nvSpPr>
          <p:cNvPr id="4" name="Slayt Numarası Yer Tutucusu 3">
            <a:extLst>
              <a:ext uri="{FF2B5EF4-FFF2-40B4-BE49-F238E27FC236}">
                <a16:creationId xmlns:a16="http://schemas.microsoft.com/office/drawing/2014/main" id="{AFAAF15D-1523-9549-9DEA-780039D2A5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82910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A0BB10C-7ECC-5E43-9E5A-EF8348464446}"/>
              </a:ext>
            </a:extLst>
          </p:cNvPr>
          <p:cNvSpPr>
            <a:spLocks noGrp="1"/>
          </p:cNvSpPr>
          <p:nvPr>
            <p:ph type="body" idx="1"/>
          </p:nvPr>
        </p:nvSpPr>
        <p:spPr>
          <a:xfrm>
            <a:off x="805828" y="1192562"/>
            <a:ext cx="7532344" cy="2758376"/>
          </a:xfrm>
        </p:spPr>
        <p:txBody>
          <a:bodyPr/>
          <a:lstStyle/>
          <a:p>
            <a:pPr algn="just"/>
            <a:r>
              <a:rPr lang="tr-TR" dirty="0">
                <a:latin typeface="Calibri" panose="020F0502020204030204" pitchFamily="34" charset="0"/>
                <a:cs typeface="Calibri" panose="020F0502020204030204" pitchFamily="34" charset="0"/>
              </a:rPr>
              <a:t>Bu süreçte ebeveynlerin üstün yetenekli çocuklarının yeteneklerini tam olarak gösterebilecekleri şekilde destek sağlamak ve uygun tutumları sergilemek için büyük sorumlulukları vardır. </a:t>
            </a:r>
          </a:p>
          <a:p>
            <a:pPr algn="just"/>
            <a:endParaRPr lang="tr-TR" dirty="0">
              <a:latin typeface="Calibri" panose="020F0502020204030204" pitchFamily="34" charset="0"/>
              <a:cs typeface="Calibri" panose="020F0502020204030204" pitchFamily="34" charset="0"/>
            </a:endParaRPr>
          </a:p>
          <a:p>
            <a:pPr algn="just"/>
            <a:r>
              <a:rPr lang="tr-TR" dirty="0">
                <a:latin typeface="Calibri" panose="020F0502020204030204" pitchFamily="34" charset="0"/>
                <a:cs typeface="Calibri" panose="020F0502020204030204" pitchFamily="34" charset="0"/>
              </a:rPr>
              <a:t>Bunun için de önce ebeveynlerin üstün yetenek hakkında yeterli bilgiye sahip olmaları önemlidir. </a:t>
            </a:r>
          </a:p>
          <a:p>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8EE57070-B1F9-6343-93DD-768A4ECC57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76804505"/>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4352</TotalTime>
  <Words>1548</Words>
  <Application>Microsoft Office PowerPoint</Application>
  <PresentationFormat>Ekran Gösterisi (16:9)</PresentationFormat>
  <Paragraphs>180</Paragraphs>
  <Slides>38</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Montserrat</vt:lpstr>
      <vt:lpstr>Arial</vt:lpstr>
      <vt:lpstr>Montserrat Light</vt:lpstr>
      <vt:lpstr>Calibri</vt:lpstr>
      <vt:lpstr>Nicholas template</vt:lpstr>
      <vt:lpstr>Üstün Yetenekli Çocukların Aileleri</vt:lpstr>
      <vt:lpstr>1. Aile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Üstün Yetenekli Çocukların Ailelerine Öneriler</vt:lpstr>
      <vt:lpstr>PowerPoint Sunusu</vt:lpstr>
      <vt:lpstr>PowerPoint Sunusu</vt:lpstr>
      <vt:lpstr>PowerPoint Sunusu</vt:lpstr>
      <vt:lpstr>PowerPoint Sunusu</vt:lpstr>
      <vt:lpstr>PowerPoint Sunusu</vt:lpstr>
      <vt:lpstr>Üstün Yetenekli Çocukların Ailelerine Öneriler</vt:lpstr>
      <vt:lpstr>Üstün Yetenekli Çocukların Ailelerine Öneriler</vt:lpstr>
      <vt:lpstr>Üstün yetenekli çocukların başarısızlık yaşamasında durumunda; </vt:lpstr>
      <vt:lpstr>Üstün yetenekli çocukların başarısızlık yaşamasında durumunda; </vt:lpstr>
      <vt:lpstr>Ebeveynlerin Çocuklarına Zenginleştirilmiş Ortam sunmak</vt:lpstr>
      <vt:lpstr>Ebeveynlerin Çocuklarına Zenginleştirilmiş Ortam sunmak</vt:lpstr>
      <vt:lpstr>Ebeveynlerin Dikkat Etmesi Gerekenler</vt:lpstr>
      <vt:lpstr>Ebeveynlerin Dikkat Etmesi Gerekenler</vt:lpstr>
      <vt:lpstr>2. Kardeş ilişkileri</vt:lpstr>
      <vt:lpstr>PowerPoint Sunusu</vt:lpstr>
      <vt:lpstr>Aile içinde üstün yetenekli çocuk</vt:lpstr>
      <vt:lpstr>Aile içinde üstün yetenekli çocuk</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  ve  Üstün Yetenek</dc:title>
  <dc:creator>figen</dc:creator>
  <cp:lastModifiedBy>figen</cp:lastModifiedBy>
  <cp:revision>82</cp:revision>
  <dcterms:modified xsi:type="dcterms:W3CDTF">2020-12-09T18:17:53Z</dcterms:modified>
</cp:coreProperties>
</file>