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7E480-1BED-4ADF-8661-35E648F94F7E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7C9A15A-9870-4973-BB2B-ED2524AF5E47}">
      <dgm:prSet phldrT="[Metin]"/>
      <dgm:spPr/>
      <dgm:t>
        <a:bodyPr/>
        <a:lstStyle/>
        <a:p>
          <a:r>
            <a:rPr lang="tr-TR" dirty="0" smtClean="0"/>
            <a:t>Pazara giriş engelleri</a:t>
          </a:r>
          <a:endParaRPr lang="tr-TR" dirty="0"/>
        </a:p>
      </dgm:t>
    </dgm:pt>
    <dgm:pt modelId="{C7663154-81D9-44FE-9C6E-C9D6C59C97D5}" type="parTrans" cxnId="{BCDDD4D8-7A67-4EB3-A1EF-61291B01293D}">
      <dgm:prSet/>
      <dgm:spPr/>
      <dgm:t>
        <a:bodyPr/>
        <a:lstStyle/>
        <a:p>
          <a:endParaRPr lang="tr-TR"/>
        </a:p>
      </dgm:t>
    </dgm:pt>
    <dgm:pt modelId="{050F9EDC-AF67-4E52-90DB-6387DAA079D0}" type="sibTrans" cxnId="{BCDDD4D8-7A67-4EB3-A1EF-61291B01293D}">
      <dgm:prSet/>
      <dgm:spPr/>
      <dgm:t>
        <a:bodyPr/>
        <a:lstStyle/>
        <a:p>
          <a:endParaRPr lang="tr-TR"/>
        </a:p>
      </dgm:t>
    </dgm:pt>
    <dgm:pt modelId="{1D5F7B27-83EC-4272-B26A-DD7BB30273CA}">
      <dgm:prSet phldrT="[Metin]"/>
      <dgm:spPr/>
      <dgm:t>
        <a:bodyPr/>
        <a:lstStyle/>
        <a:p>
          <a:r>
            <a:rPr lang="tr-TR" dirty="0" smtClean="0"/>
            <a:t>Ölçek ekonomisi</a:t>
          </a:r>
          <a:endParaRPr lang="tr-TR" dirty="0"/>
        </a:p>
      </dgm:t>
    </dgm:pt>
    <dgm:pt modelId="{20A9D7A3-FF9D-4C48-80A4-310AAA61016A}" type="parTrans" cxnId="{65540CC2-2E3B-4522-8C0D-B58770897B2B}">
      <dgm:prSet/>
      <dgm:spPr/>
      <dgm:t>
        <a:bodyPr/>
        <a:lstStyle/>
        <a:p>
          <a:endParaRPr lang="tr-TR"/>
        </a:p>
      </dgm:t>
    </dgm:pt>
    <dgm:pt modelId="{AF2E0917-FEAC-4DF7-9596-559450A40D9E}" type="sibTrans" cxnId="{65540CC2-2E3B-4522-8C0D-B58770897B2B}">
      <dgm:prSet/>
      <dgm:spPr/>
      <dgm:t>
        <a:bodyPr/>
        <a:lstStyle/>
        <a:p>
          <a:endParaRPr lang="tr-TR"/>
        </a:p>
      </dgm:t>
    </dgm:pt>
    <dgm:pt modelId="{34B73DFD-BE54-4611-A1BC-DFE2FC1E9CBA}">
      <dgm:prSet phldrT="[Metin]"/>
      <dgm:spPr/>
      <dgm:t>
        <a:bodyPr/>
        <a:lstStyle/>
        <a:p>
          <a:r>
            <a:rPr lang="tr-TR" dirty="0" smtClean="0"/>
            <a:t>İzlenen politikalar</a:t>
          </a:r>
          <a:endParaRPr lang="tr-TR" dirty="0"/>
        </a:p>
      </dgm:t>
    </dgm:pt>
    <dgm:pt modelId="{09AB3292-F495-4D67-A000-617B105EE535}" type="parTrans" cxnId="{6BB2848E-5D48-488A-9A5E-1138FF3AA1F2}">
      <dgm:prSet/>
      <dgm:spPr/>
      <dgm:t>
        <a:bodyPr/>
        <a:lstStyle/>
        <a:p>
          <a:endParaRPr lang="tr-TR"/>
        </a:p>
      </dgm:t>
    </dgm:pt>
    <dgm:pt modelId="{89F3B7B0-3C20-43E3-B34D-C8F6FFD915E6}" type="sibTrans" cxnId="{6BB2848E-5D48-488A-9A5E-1138FF3AA1F2}">
      <dgm:prSet/>
      <dgm:spPr/>
      <dgm:t>
        <a:bodyPr/>
        <a:lstStyle/>
        <a:p>
          <a:endParaRPr lang="tr-TR"/>
        </a:p>
      </dgm:t>
    </dgm:pt>
    <dgm:pt modelId="{465C0EEC-69B4-4E51-BE98-0B3329DE27B7}">
      <dgm:prSet phldrT="[Metin]"/>
      <dgm:spPr/>
      <dgm:t>
        <a:bodyPr/>
        <a:lstStyle/>
        <a:p>
          <a:r>
            <a:rPr lang="tr-TR" dirty="0" smtClean="0"/>
            <a:t>Birleşmeler</a:t>
          </a:r>
          <a:endParaRPr lang="tr-TR" dirty="0"/>
        </a:p>
      </dgm:t>
    </dgm:pt>
    <dgm:pt modelId="{E804909E-8E47-42B7-AD25-51092DF3C637}" type="parTrans" cxnId="{9109A857-1044-4AFF-A3B1-B6B0CB5BD520}">
      <dgm:prSet/>
      <dgm:spPr/>
      <dgm:t>
        <a:bodyPr/>
        <a:lstStyle/>
        <a:p>
          <a:endParaRPr lang="tr-TR"/>
        </a:p>
      </dgm:t>
    </dgm:pt>
    <dgm:pt modelId="{6BFBD6B2-B126-4BED-9688-642A32ADC837}" type="sibTrans" cxnId="{9109A857-1044-4AFF-A3B1-B6B0CB5BD520}">
      <dgm:prSet/>
      <dgm:spPr/>
      <dgm:t>
        <a:bodyPr/>
        <a:lstStyle/>
        <a:p>
          <a:endParaRPr lang="tr-TR"/>
        </a:p>
      </dgm:t>
    </dgm:pt>
    <dgm:pt modelId="{9239A915-AE55-49F7-A11A-D8006239C149}">
      <dgm:prSet phldrT="[Metin]"/>
      <dgm:spPr/>
      <dgm:t>
        <a:bodyPr/>
        <a:lstStyle/>
        <a:p>
          <a:r>
            <a:rPr lang="tr-TR" dirty="0" smtClean="0"/>
            <a:t>Reklam faaliyetleri</a:t>
          </a:r>
          <a:endParaRPr lang="tr-TR" dirty="0"/>
        </a:p>
      </dgm:t>
    </dgm:pt>
    <dgm:pt modelId="{FD13EA83-EBEF-4636-B992-E973B595B50E}" type="parTrans" cxnId="{428A2671-4BB5-4C68-A645-3FA48DB39C0B}">
      <dgm:prSet/>
      <dgm:spPr/>
      <dgm:t>
        <a:bodyPr/>
        <a:lstStyle/>
        <a:p>
          <a:endParaRPr lang="tr-TR"/>
        </a:p>
      </dgm:t>
    </dgm:pt>
    <dgm:pt modelId="{D419069C-A645-4BAA-BDEA-0EB63E656929}" type="sibTrans" cxnId="{428A2671-4BB5-4C68-A645-3FA48DB39C0B}">
      <dgm:prSet/>
      <dgm:spPr/>
      <dgm:t>
        <a:bodyPr/>
        <a:lstStyle/>
        <a:p>
          <a:endParaRPr lang="tr-TR"/>
        </a:p>
      </dgm:t>
    </dgm:pt>
    <dgm:pt modelId="{A09A8EDB-B0D6-480E-B298-FF92E091EDA5}" type="pres">
      <dgm:prSet presAssocID="{5077E480-1BED-4ADF-8661-35E648F94F7E}" presName="Name0" presStyleCnt="0">
        <dgm:presLayoutVars>
          <dgm:dir/>
          <dgm:animLvl val="lvl"/>
          <dgm:resizeHandles val="exact"/>
        </dgm:presLayoutVars>
      </dgm:prSet>
      <dgm:spPr/>
    </dgm:pt>
    <dgm:pt modelId="{EAE65BE1-553D-4AC9-9C76-AFAEC40072FA}" type="pres">
      <dgm:prSet presAssocID="{5077E480-1BED-4ADF-8661-35E648F94F7E}" presName="dummy" presStyleCnt="0"/>
      <dgm:spPr/>
    </dgm:pt>
    <dgm:pt modelId="{89D7E586-2D15-46D6-BD53-EEE90392F422}" type="pres">
      <dgm:prSet presAssocID="{5077E480-1BED-4ADF-8661-35E648F94F7E}" presName="linH" presStyleCnt="0"/>
      <dgm:spPr/>
    </dgm:pt>
    <dgm:pt modelId="{3FC4695F-A38B-4ED7-BAEA-0F77CA1786A8}" type="pres">
      <dgm:prSet presAssocID="{5077E480-1BED-4ADF-8661-35E648F94F7E}" presName="padding1" presStyleCnt="0"/>
      <dgm:spPr/>
    </dgm:pt>
    <dgm:pt modelId="{25BA0C11-2579-48A6-A7F5-BDBF38C2DB5E}" type="pres">
      <dgm:prSet presAssocID="{57C9A15A-9870-4973-BB2B-ED2524AF5E47}" presName="linV" presStyleCnt="0"/>
      <dgm:spPr/>
    </dgm:pt>
    <dgm:pt modelId="{B097A316-F182-4926-9870-BBE37CE5B12A}" type="pres">
      <dgm:prSet presAssocID="{57C9A15A-9870-4973-BB2B-ED2524AF5E47}" presName="spVertical1" presStyleCnt="0"/>
      <dgm:spPr/>
    </dgm:pt>
    <dgm:pt modelId="{F89DD895-D960-4A80-AABF-7EA3A3DDE211}" type="pres">
      <dgm:prSet presAssocID="{57C9A15A-9870-4973-BB2B-ED2524AF5E47}" presName="parTx" presStyleLbl="revTx" presStyleIdx="0" presStyleCnt="5" custLinFactY="88845" custLinFactNeighborX="-37225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852324-4618-44C4-A1B9-28E77C7FA5A1}" type="pres">
      <dgm:prSet presAssocID="{57C9A15A-9870-4973-BB2B-ED2524AF5E47}" presName="spVertical2" presStyleCnt="0"/>
      <dgm:spPr/>
    </dgm:pt>
    <dgm:pt modelId="{9AE2385A-37A3-49B6-9A43-7C99FB51662C}" type="pres">
      <dgm:prSet presAssocID="{57C9A15A-9870-4973-BB2B-ED2524AF5E47}" presName="spVertical3" presStyleCnt="0"/>
      <dgm:spPr/>
    </dgm:pt>
    <dgm:pt modelId="{B24F6DAE-C737-460E-AB27-66836E6F9058}" type="pres">
      <dgm:prSet presAssocID="{050F9EDC-AF67-4E52-90DB-6387DAA079D0}" presName="space" presStyleCnt="0"/>
      <dgm:spPr/>
    </dgm:pt>
    <dgm:pt modelId="{FF56BD20-C39E-4B29-8460-397E8094A4E5}" type="pres">
      <dgm:prSet presAssocID="{1D5F7B27-83EC-4272-B26A-DD7BB30273CA}" presName="linV" presStyleCnt="0"/>
      <dgm:spPr/>
    </dgm:pt>
    <dgm:pt modelId="{9D5C1C21-9F7F-4666-B3FE-E63D4ED6FF0C}" type="pres">
      <dgm:prSet presAssocID="{1D5F7B27-83EC-4272-B26A-DD7BB30273CA}" presName="spVertical1" presStyleCnt="0"/>
      <dgm:spPr/>
    </dgm:pt>
    <dgm:pt modelId="{6CD2291B-0802-4ECA-BDC0-04167082CE6F}" type="pres">
      <dgm:prSet presAssocID="{1D5F7B27-83EC-4272-B26A-DD7BB30273CA}" presName="parTx" presStyleLbl="revTx" presStyleIdx="1" presStyleCnt="5" custLinFactY="82241" custLinFactNeighborX="-39617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4859D9-2DB2-47DD-8175-3FCB1D9B10BA}" type="pres">
      <dgm:prSet presAssocID="{1D5F7B27-83EC-4272-B26A-DD7BB30273CA}" presName="spVertical2" presStyleCnt="0"/>
      <dgm:spPr/>
    </dgm:pt>
    <dgm:pt modelId="{7F86E3B7-7D16-48F0-A1BA-807C5EE725E9}" type="pres">
      <dgm:prSet presAssocID="{1D5F7B27-83EC-4272-B26A-DD7BB30273CA}" presName="spVertical3" presStyleCnt="0"/>
      <dgm:spPr/>
    </dgm:pt>
    <dgm:pt modelId="{BC090785-0A7B-4418-BC0D-7CB903FA0860}" type="pres">
      <dgm:prSet presAssocID="{AF2E0917-FEAC-4DF7-9596-559450A40D9E}" presName="space" presStyleCnt="0"/>
      <dgm:spPr/>
    </dgm:pt>
    <dgm:pt modelId="{32E4364F-47AC-4A00-B786-75D908ED5023}" type="pres">
      <dgm:prSet presAssocID="{34B73DFD-BE54-4611-A1BC-DFE2FC1E9CBA}" presName="linV" presStyleCnt="0"/>
      <dgm:spPr/>
    </dgm:pt>
    <dgm:pt modelId="{A305741C-4A56-4D1F-A561-CAE49D4F0830}" type="pres">
      <dgm:prSet presAssocID="{34B73DFD-BE54-4611-A1BC-DFE2FC1E9CBA}" presName="spVertical1" presStyleCnt="0"/>
      <dgm:spPr/>
    </dgm:pt>
    <dgm:pt modelId="{1A99EDFB-CC2B-4DA2-9487-8D591F375D24}" type="pres">
      <dgm:prSet presAssocID="{34B73DFD-BE54-4611-A1BC-DFE2FC1E9CBA}" presName="parTx" presStyleLbl="revTx" presStyleIdx="2" presStyleCnt="5" custLinFactY="82241" custLinFactNeighborX="-6057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5A4AF4-7C7F-4DF2-9030-447FD4747E8B}" type="pres">
      <dgm:prSet presAssocID="{34B73DFD-BE54-4611-A1BC-DFE2FC1E9CBA}" presName="spVertical2" presStyleCnt="0"/>
      <dgm:spPr/>
    </dgm:pt>
    <dgm:pt modelId="{04EE3A7F-3DD6-4232-AF5C-1E08F4D0E496}" type="pres">
      <dgm:prSet presAssocID="{34B73DFD-BE54-4611-A1BC-DFE2FC1E9CBA}" presName="spVertical3" presStyleCnt="0"/>
      <dgm:spPr/>
    </dgm:pt>
    <dgm:pt modelId="{5AF6DA50-C8A9-4486-8061-6A5B83A18E75}" type="pres">
      <dgm:prSet presAssocID="{89F3B7B0-3C20-43E3-B34D-C8F6FFD915E6}" presName="space" presStyleCnt="0"/>
      <dgm:spPr/>
    </dgm:pt>
    <dgm:pt modelId="{1C9A6E70-D3AF-4B42-8E67-B4D8F4AF4590}" type="pres">
      <dgm:prSet presAssocID="{465C0EEC-69B4-4E51-BE98-0B3329DE27B7}" presName="linV" presStyleCnt="0"/>
      <dgm:spPr/>
    </dgm:pt>
    <dgm:pt modelId="{0C8D2E51-0DE8-4E45-ABC1-499760CD19F2}" type="pres">
      <dgm:prSet presAssocID="{465C0EEC-69B4-4E51-BE98-0B3329DE27B7}" presName="spVertical1" presStyleCnt="0"/>
      <dgm:spPr/>
    </dgm:pt>
    <dgm:pt modelId="{37A748AC-BBFB-481E-AC2A-29390D1C47B7}" type="pres">
      <dgm:prSet presAssocID="{465C0EEC-69B4-4E51-BE98-0B3329DE27B7}" presName="parTx" presStyleLbl="revTx" presStyleIdx="3" presStyleCnt="5" custLinFactY="90030" custLinFactNeighborX="-7535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5D7D0C-760E-4BE0-9849-3B10963E5721}" type="pres">
      <dgm:prSet presAssocID="{465C0EEC-69B4-4E51-BE98-0B3329DE27B7}" presName="spVertical2" presStyleCnt="0"/>
      <dgm:spPr/>
    </dgm:pt>
    <dgm:pt modelId="{E313637E-6FF1-43D9-9F25-630A4B94AB4A}" type="pres">
      <dgm:prSet presAssocID="{465C0EEC-69B4-4E51-BE98-0B3329DE27B7}" presName="spVertical3" presStyleCnt="0"/>
      <dgm:spPr/>
    </dgm:pt>
    <dgm:pt modelId="{F2B5BB9D-7EAC-44E0-8F0E-1C8D6F765E7F}" type="pres">
      <dgm:prSet presAssocID="{6BFBD6B2-B126-4BED-9688-642A32ADC837}" presName="space" presStyleCnt="0"/>
      <dgm:spPr/>
    </dgm:pt>
    <dgm:pt modelId="{81DBF0CE-C865-4EF3-AF2A-D1F895CF6BE7}" type="pres">
      <dgm:prSet presAssocID="{9239A915-AE55-49F7-A11A-D8006239C149}" presName="linV" presStyleCnt="0"/>
      <dgm:spPr/>
    </dgm:pt>
    <dgm:pt modelId="{FA3309D8-2951-4C52-87E5-7EA0004F1D5D}" type="pres">
      <dgm:prSet presAssocID="{9239A915-AE55-49F7-A11A-D8006239C149}" presName="spVertical1" presStyleCnt="0"/>
      <dgm:spPr/>
    </dgm:pt>
    <dgm:pt modelId="{E0149AF6-5562-4039-B460-B9BCE6D2BE5A}" type="pres">
      <dgm:prSet presAssocID="{9239A915-AE55-49F7-A11A-D8006239C149}" presName="parTx" presStyleLbl="revTx" presStyleIdx="4" presStyleCnt="5" custLinFactY="97819" custLinFactNeighborX="-8393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D87E52-0DAF-456B-8F5C-A13C0F7AE9FC}" type="pres">
      <dgm:prSet presAssocID="{9239A915-AE55-49F7-A11A-D8006239C149}" presName="spVertical2" presStyleCnt="0"/>
      <dgm:spPr/>
    </dgm:pt>
    <dgm:pt modelId="{5AE4652B-71E1-420E-A294-01F61231BDC3}" type="pres">
      <dgm:prSet presAssocID="{9239A915-AE55-49F7-A11A-D8006239C149}" presName="spVertical3" presStyleCnt="0"/>
      <dgm:spPr/>
    </dgm:pt>
    <dgm:pt modelId="{CFC9FCCB-81D2-4615-AA69-035423254895}" type="pres">
      <dgm:prSet presAssocID="{5077E480-1BED-4ADF-8661-35E648F94F7E}" presName="padding2" presStyleCnt="0"/>
      <dgm:spPr/>
    </dgm:pt>
    <dgm:pt modelId="{524FFC87-4065-40A5-A492-D43D8E0279D6}" type="pres">
      <dgm:prSet presAssocID="{5077E480-1BED-4ADF-8661-35E648F94F7E}" presName="negArrow" presStyleCnt="0"/>
      <dgm:spPr/>
    </dgm:pt>
    <dgm:pt modelId="{CE0640AA-6884-4886-A017-E12E8570E64A}" type="pres">
      <dgm:prSet presAssocID="{5077E480-1BED-4ADF-8661-35E648F94F7E}" presName="backgroundArrow" presStyleLbl="node1" presStyleIdx="0" presStyleCnt="1" custScaleY="244784" custLinFactNeighborX="1001" custLinFactNeighborY="5441"/>
      <dgm:spPr/>
    </dgm:pt>
  </dgm:ptLst>
  <dgm:cxnLst>
    <dgm:cxn modelId="{65540CC2-2E3B-4522-8C0D-B58770897B2B}" srcId="{5077E480-1BED-4ADF-8661-35E648F94F7E}" destId="{1D5F7B27-83EC-4272-B26A-DD7BB30273CA}" srcOrd="1" destOrd="0" parTransId="{20A9D7A3-FF9D-4C48-80A4-310AAA61016A}" sibTransId="{AF2E0917-FEAC-4DF7-9596-559450A40D9E}"/>
    <dgm:cxn modelId="{428A2671-4BB5-4C68-A645-3FA48DB39C0B}" srcId="{5077E480-1BED-4ADF-8661-35E648F94F7E}" destId="{9239A915-AE55-49F7-A11A-D8006239C149}" srcOrd="4" destOrd="0" parTransId="{FD13EA83-EBEF-4636-B992-E973B595B50E}" sibTransId="{D419069C-A645-4BAA-BDEA-0EB63E656929}"/>
    <dgm:cxn modelId="{BCDDD4D8-7A67-4EB3-A1EF-61291B01293D}" srcId="{5077E480-1BED-4ADF-8661-35E648F94F7E}" destId="{57C9A15A-9870-4973-BB2B-ED2524AF5E47}" srcOrd="0" destOrd="0" parTransId="{C7663154-81D9-44FE-9C6E-C9D6C59C97D5}" sibTransId="{050F9EDC-AF67-4E52-90DB-6387DAA079D0}"/>
    <dgm:cxn modelId="{FC1A40C3-AFCC-4719-B1E7-C6C362BF8259}" type="presOf" srcId="{34B73DFD-BE54-4611-A1BC-DFE2FC1E9CBA}" destId="{1A99EDFB-CC2B-4DA2-9487-8D591F375D24}" srcOrd="0" destOrd="0" presId="urn:microsoft.com/office/officeart/2005/8/layout/hProcess3"/>
    <dgm:cxn modelId="{59573DE0-95EE-448E-987A-D509B39F08E1}" type="presOf" srcId="{57C9A15A-9870-4973-BB2B-ED2524AF5E47}" destId="{F89DD895-D960-4A80-AABF-7EA3A3DDE211}" srcOrd="0" destOrd="0" presId="urn:microsoft.com/office/officeart/2005/8/layout/hProcess3"/>
    <dgm:cxn modelId="{CE432669-9503-484A-B6B4-769AFBD8C932}" type="presOf" srcId="{1D5F7B27-83EC-4272-B26A-DD7BB30273CA}" destId="{6CD2291B-0802-4ECA-BDC0-04167082CE6F}" srcOrd="0" destOrd="0" presId="urn:microsoft.com/office/officeart/2005/8/layout/hProcess3"/>
    <dgm:cxn modelId="{2C1EF099-E8FB-4B58-987D-FC9BB66197C7}" type="presOf" srcId="{9239A915-AE55-49F7-A11A-D8006239C149}" destId="{E0149AF6-5562-4039-B460-B9BCE6D2BE5A}" srcOrd="0" destOrd="0" presId="urn:microsoft.com/office/officeart/2005/8/layout/hProcess3"/>
    <dgm:cxn modelId="{1252115C-5333-476A-AD62-CA84F56FCFB7}" type="presOf" srcId="{5077E480-1BED-4ADF-8661-35E648F94F7E}" destId="{A09A8EDB-B0D6-480E-B298-FF92E091EDA5}" srcOrd="0" destOrd="0" presId="urn:microsoft.com/office/officeart/2005/8/layout/hProcess3"/>
    <dgm:cxn modelId="{9109A857-1044-4AFF-A3B1-B6B0CB5BD520}" srcId="{5077E480-1BED-4ADF-8661-35E648F94F7E}" destId="{465C0EEC-69B4-4E51-BE98-0B3329DE27B7}" srcOrd="3" destOrd="0" parTransId="{E804909E-8E47-42B7-AD25-51092DF3C637}" sibTransId="{6BFBD6B2-B126-4BED-9688-642A32ADC837}"/>
    <dgm:cxn modelId="{BF0EC731-E67D-4CD2-9F0E-CA3E5E240829}" type="presOf" srcId="{465C0EEC-69B4-4E51-BE98-0B3329DE27B7}" destId="{37A748AC-BBFB-481E-AC2A-29390D1C47B7}" srcOrd="0" destOrd="0" presId="urn:microsoft.com/office/officeart/2005/8/layout/hProcess3"/>
    <dgm:cxn modelId="{6BB2848E-5D48-488A-9A5E-1138FF3AA1F2}" srcId="{5077E480-1BED-4ADF-8661-35E648F94F7E}" destId="{34B73DFD-BE54-4611-A1BC-DFE2FC1E9CBA}" srcOrd="2" destOrd="0" parTransId="{09AB3292-F495-4D67-A000-617B105EE535}" sibTransId="{89F3B7B0-3C20-43E3-B34D-C8F6FFD915E6}"/>
    <dgm:cxn modelId="{20BC522F-ECF8-4BA2-A107-B91AE61CF182}" type="presParOf" srcId="{A09A8EDB-B0D6-480E-B298-FF92E091EDA5}" destId="{EAE65BE1-553D-4AC9-9C76-AFAEC40072FA}" srcOrd="0" destOrd="0" presId="urn:microsoft.com/office/officeart/2005/8/layout/hProcess3"/>
    <dgm:cxn modelId="{06FE4FF0-728C-4EF5-A2B7-71A174655152}" type="presParOf" srcId="{A09A8EDB-B0D6-480E-B298-FF92E091EDA5}" destId="{89D7E586-2D15-46D6-BD53-EEE90392F422}" srcOrd="1" destOrd="0" presId="urn:microsoft.com/office/officeart/2005/8/layout/hProcess3"/>
    <dgm:cxn modelId="{BAAFF4BC-0912-4ED0-BE77-8A844F1FD050}" type="presParOf" srcId="{89D7E586-2D15-46D6-BD53-EEE90392F422}" destId="{3FC4695F-A38B-4ED7-BAEA-0F77CA1786A8}" srcOrd="0" destOrd="0" presId="urn:microsoft.com/office/officeart/2005/8/layout/hProcess3"/>
    <dgm:cxn modelId="{2047E622-3E4F-4084-BE62-8B58045CD35C}" type="presParOf" srcId="{89D7E586-2D15-46D6-BD53-EEE90392F422}" destId="{25BA0C11-2579-48A6-A7F5-BDBF38C2DB5E}" srcOrd="1" destOrd="0" presId="urn:microsoft.com/office/officeart/2005/8/layout/hProcess3"/>
    <dgm:cxn modelId="{7E75AE8B-F7EE-4226-832C-971DAFB4DD16}" type="presParOf" srcId="{25BA0C11-2579-48A6-A7F5-BDBF38C2DB5E}" destId="{B097A316-F182-4926-9870-BBE37CE5B12A}" srcOrd="0" destOrd="0" presId="urn:microsoft.com/office/officeart/2005/8/layout/hProcess3"/>
    <dgm:cxn modelId="{AD7820EB-804E-47DA-9F53-B93B7B02D1AF}" type="presParOf" srcId="{25BA0C11-2579-48A6-A7F5-BDBF38C2DB5E}" destId="{F89DD895-D960-4A80-AABF-7EA3A3DDE211}" srcOrd="1" destOrd="0" presId="urn:microsoft.com/office/officeart/2005/8/layout/hProcess3"/>
    <dgm:cxn modelId="{8EFA1F86-F952-421F-9CE9-E01B47C1B88B}" type="presParOf" srcId="{25BA0C11-2579-48A6-A7F5-BDBF38C2DB5E}" destId="{4F852324-4618-44C4-A1B9-28E77C7FA5A1}" srcOrd="2" destOrd="0" presId="urn:microsoft.com/office/officeart/2005/8/layout/hProcess3"/>
    <dgm:cxn modelId="{81446AA7-3221-4A41-B765-6E50F12E8A2D}" type="presParOf" srcId="{25BA0C11-2579-48A6-A7F5-BDBF38C2DB5E}" destId="{9AE2385A-37A3-49B6-9A43-7C99FB51662C}" srcOrd="3" destOrd="0" presId="urn:microsoft.com/office/officeart/2005/8/layout/hProcess3"/>
    <dgm:cxn modelId="{ABF3D107-4A70-43C2-BEC7-C66E6B74347C}" type="presParOf" srcId="{89D7E586-2D15-46D6-BD53-EEE90392F422}" destId="{B24F6DAE-C737-460E-AB27-66836E6F9058}" srcOrd="2" destOrd="0" presId="urn:microsoft.com/office/officeart/2005/8/layout/hProcess3"/>
    <dgm:cxn modelId="{50268FBA-DC2B-4002-9F5B-A7425FDD8F04}" type="presParOf" srcId="{89D7E586-2D15-46D6-BD53-EEE90392F422}" destId="{FF56BD20-C39E-4B29-8460-397E8094A4E5}" srcOrd="3" destOrd="0" presId="urn:microsoft.com/office/officeart/2005/8/layout/hProcess3"/>
    <dgm:cxn modelId="{080BF77C-07D7-44D6-BD69-B3125D958C5C}" type="presParOf" srcId="{FF56BD20-C39E-4B29-8460-397E8094A4E5}" destId="{9D5C1C21-9F7F-4666-B3FE-E63D4ED6FF0C}" srcOrd="0" destOrd="0" presId="urn:microsoft.com/office/officeart/2005/8/layout/hProcess3"/>
    <dgm:cxn modelId="{B675A6E4-1B6E-4B2E-82A0-6BBDF80BEFF9}" type="presParOf" srcId="{FF56BD20-C39E-4B29-8460-397E8094A4E5}" destId="{6CD2291B-0802-4ECA-BDC0-04167082CE6F}" srcOrd="1" destOrd="0" presId="urn:microsoft.com/office/officeart/2005/8/layout/hProcess3"/>
    <dgm:cxn modelId="{2DF4810E-FC8A-47A1-BB49-73E99E9FFD6F}" type="presParOf" srcId="{FF56BD20-C39E-4B29-8460-397E8094A4E5}" destId="{164859D9-2DB2-47DD-8175-3FCB1D9B10BA}" srcOrd="2" destOrd="0" presId="urn:microsoft.com/office/officeart/2005/8/layout/hProcess3"/>
    <dgm:cxn modelId="{D08E2761-A38E-4198-8258-031E2B260917}" type="presParOf" srcId="{FF56BD20-C39E-4B29-8460-397E8094A4E5}" destId="{7F86E3B7-7D16-48F0-A1BA-807C5EE725E9}" srcOrd="3" destOrd="0" presId="urn:microsoft.com/office/officeart/2005/8/layout/hProcess3"/>
    <dgm:cxn modelId="{A862FA0C-60CE-48FE-B346-28600A617942}" type="presParOf" srcId="{89D7E586-2D15-46D6-BD53-EEE90392F422}" destId="{BC090785-0A7B-4418-BC0D-7CB903FA0860}" srcOrd="4" destOrd="0" presId="urn:microsoft.com/office/officeart/2005/8/layout/hProcess3"/>
    <dgm:cxn modelId="{C054D7A1-E49E-4D68-8143-D906A1373A3D}" type="presParOf" srcId="{89D7E586-2D15-46D6-BD53-EEE90392F422}" destId="{32E4364F-47AC-4A00-B786-75D908ED5023}" srcOrd="5" destOrd="0" presId="urn:microsoft.com/office/officeart/2005/8/layout/hProcess3"/>
    <dgm:cxn modelId="{ED07C888-7A09-48E7-927C-9C7B109C78F2}" type="presParOf" srcId="{32E4364F-47AC-4A00-B786-75D908ED5023}" destId="{A305741C-4A56-4D1F-A561-CAE49D4F0830}" srcOrd="0" destOrd="0" presId="urn:microsoft.com/office/officeart/2005/8/layout/hProcess3"/>
    <dgm:cxn modelId="{A2331214-2ECC-4F8F-9039-E59A17776EB5}" type="presParOf" srcId="{32E4364F-47AC-4A00-B786-75D908ED5023}" destId="{1A99EDFB-CC2B-4DA2-9487-8D591F375D24}" srcOrd="1" destOrd="0" presId="urn:microsoft.com/office/officeart/2005/8/layout/hProcess3"/>
    <dgm:cxn modelId="{03668DD7-227B-4C06-88EE-8B72EC406165}" type="presParOf" srcId="{32E4364F-47AC-4A00-B786-75D908ED5023}" destId="{675A4AF4-7C7F-4DF2-9030-447FD4747E8B}" srcOrd="2" destOrd="0" presId="urn:microsoft.com/office/officeart/2005/8/layout/hProcess3"/>
    <dgm:cxn modelId="{F9542520-C12D-4EF5-B8D5-14CC836D2131}" type="presParOf" srcId="{32E4364F-47AC-4A00-B786-75D908ED5023}" destId="{04EE3A7F-3DD6-4232-AF5C-1E08F4D0E496}" srcOrd="3" destOrd="0" presId="urn:microsoft.com/office/officeart/2005/8/layout/hProcess3"/>
    <dgm:cxn modelId="{7F3A0289-0AAE-45B8-9C44-E6E4B232AE0D}" type="presParOf" srcId="{89D7E586-2D15-46D6-BD53-EEE90392F422}" destId="{5AF6DA50-C8A9-4486-8061-6A5B83A18E75}" srcOrd="6" destOrd="0" presId="urn:microsoft.com/office/officeart/2005/8/layout/hProcess3"/>
    <dgm:cxn modelId="{A3A33B19-7422-449D-8A97-942E32131693}" type="presParOf" srcId="{89D7E586-2D15-46D6-BD53-EEE90392F422}" destId="{1C9A6E70-D3AF-4B42-8E67-B4D8F4AF4590}" srcOrd="7" destOrd="0" presId="urn:microsoft.com/office/officeart/2005/8/layout/hProcess3"/>
    <dgm:cxn modelId="{F85518E3-94F1-4DE3-9F01-D0402A17D21A}" type="presParOf" srcId="{1C9A6E70-D3AF-4B42-8E67-B4D8F4AF4590}" destId="{0C8D2E51-0DE8-4E45-ABC1-499760CD19F2}" srcOrd="0" destOrd="0" presId="urn:microsoft.com/office/officeart/2005/8/layout/hProcess3"/>
    <dgm:cxn modelId="{8D288567-B38D-43AC-999D-0CD00B3C8D4C}" type="presParOf" srcId="{1C9A6E70-D3AF-4B42-8E67-B4D8F4AF4590}" destId="{37A748AC-BBFB-481E-AC2A-29390D1C47B7}" srcOrd="1" destOrd="0" presId="urn:microsoft.com/office/officeart/2005/8/layout/hProcess3"/>
    <dgm:cxn modelId="{7E345470-9C0D-493C-ABD8-A4A29B0AB3A6}" type="presParOf" srcId="{1C9A6E70-D3AF-4B42-8E67-B4D8F4AF4590}" destId="{775D7D0C-760E-4BE0-9849-3B10963E5721}" srcOrd="2" destOrd="0" presId="urn:microsoft.com/office/officeart/2005/8/layout/hProcess3"/>
    <dgm:cxn modelId="{238A5292-7D9B-425D-943E-9EA8569373CB}" type="presParOf" srcId="{1C9A6E70-D3AF-4B42-8E67-B4D8F4AF4590}" destId="{E313637E-6FF1-43D9-9F25-630A4B94AB4A}" srcOrd="3" destOrd="0" presId="urn:microsoft.com/office/officeart/2005/8/layout/hProcess3"/>
    <dgm:cxn modelId="{2482CE75-AFF5-400C-85C3-F9E37F1AC780}" type="presParOf" srcId="{89D7E586-2D15-46D6-BD53-EEE90392F422}" destId="{F2B5BB9D-7EAC-44E0-8F0E-1C8D6F765E7F}" srcOrd="8" destOrd="0" presId="urn:microsoft.com/office/officeart/2005/8/layout/hProcess3"/>
    <dgm:cxn modelId="{E5C68E68-96FA-434E-9CCD-AED8943A2FE4}" type="presParOf" srcId="{89D7E586-2D15-46D6-BD53-EEE90392F422}" destId="{81DBF0CE-C865-4EF3-AF2A-D1F895CF6BE7}" srcOrd="9" destOrd="0" presId="urn:microsoft.com/office/officeart/2005/8/layout/hProcess3"/>
    <dgm:cxn modelId="{5BC782DA-0045-4CD3-8053-2140BCF61712}" type="presParOf" srcId="{81DBF0CE-C865-4EF3-AF2A-D1F895CF6BE7}" destId="{FA3309D8-2951-4C52-87E5-7EA0004F1D5D}" srcOrd="0" destOrd="0" presId="urn:microsoft.com/office/officeart/2005/8/layout/hProcess3"/>
    <dgm:cxn modelId="{3FA242C0-3A8A-4074-9531-42939947DF04}" type="presParOf" srcId="{81DBF0CE-C865-4EF3-AF2A-D1F895CF6BE7}" destId="{E0149AF6-5562-4039-B460-B9BCE6D2BE5A}" srcOrd="1" destOrd="0" presId="urn:microsoft.com/office/officeart/2005/8/layout/hProcess3"/>
    <dgm:cxn modelId="{57FFB68A-65D5-4D58-A808-DED13ACFFA18}" type="presParOf" srcId="{81DBF0CE-C865-4EF3-AF2A-D1F895CF6BE7}" destId="{C7D87E52-0DAF-456B-8F5C-A13C0F7AE9FC}" srcOrd="2" destOrd="0" presId="urn:microsoft.com/office/officeart/2005/8/layout/hProcess3"/>
    <dgm:cxn modelId="{47D31AA1-2441-4F10-831F-799F7ED29E94}" type="presParOf" srcId="{81DBF0CE-C865-4EF3-AF2A-D1F895CF6BE7}" destId="{5AE4652B-71E1-420E-A294-01F61231BDC3}" srcOrd="3" destOrd="0" presId="urn:microsoft.com/office/officeart/2005/8/layout/hProcess3"/>
    <dgm:cxn modelId="{D88F1010-CF0F-47C0-9F51-ECA77B11B74A}" type="presParOf" srcId="{89D7E586-2D15-46D6-BD53-EEE90392F422}" destId="{CFC9FCCB-81D2-4615-AA69-035423254895}" srcOrd="10" destOrd="0" presId="urn:microsoft.com/office/officeart/2005/8/layout/hProcess3"/>
    <dgm:cxn modelId="{D7E35142-53C5-4505-8124-10D0A9CFE4A1}" type="presParOf" srcId="{89D7E586-2D15-46D6-BD53-EEE90392F422}" destId="{524FFC87-4065-40A5-A492-D43D8E0279D6}" srcOrd="11" destOrd="0" presId="urn:microsoft.com/office/officeart/2005/8/layout/hProcess3"/>
    <dgm:cxn modelId="{CBECD056-393F-4C8E-95DD-F87A1A7D3227}" type="presParOf" srcId="{89D7E586-2D15-46D6-BD53-EEE90392F422}" destId="{CE0640AA-6884-4886-A017-E12E8570E64A}" srcOrd="1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640AA-6884-4886-A017-E12E8570E64A}">
      <dsp:nvSpPr>
        <dsp:cNvPr id="0" name=""/>
        <dsp:cNvSpPr/>
      </dsp:nvSpPr>
      <dsp:spPr>
        <a:xfrm>
          <a:off x="0" y="182290"/>
          <a:ext cx="8229600" cy="3340934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49AF6-5562-4039-B460-B9BCE6D2BE5A}">
      <dsp:nvSpPr>
        <dsp:cNvPr id="0" name=""/>
        <dsp:cNvSpPr/>
      </dsp:nvSpPr>
      <dsp:spPr>
        <a:xfrm>
          <a:off x="5266931" y="1457995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Reklam faaliyetleri</a:t>
          </a:r>
          <a:endParaRPr lang="tr-TR" sz="1400" kern="1200" dirty="0"/>
        </a:p>
      </dsp:txBody>
      <dsp:txXfrm>
        <a:off x="5266931" y="1457995"/>
        <a:ext cx="1163315" cy="682424"/>
      </dsp:txXfrm>
    </dsp:sp>
    <dsp:sp modelId="{37A748AC-BBFB-481E-AC2A-29390D1C47B7}">
      <dsp:nvSpPr>
        <dsp:cNvPr id="0" name=""/>
        <dsp:cNvSpPr/>
      </dsp:nvSpPr>
      <dsp:spPr>
        <a:xfrm>
          <a:off x="3970789" y="1404841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Birleşmeler</a:t>
          </a:r>
          <a:endParaRPr lang="tr-TR" sz="1400" kern="1200" dirty="0"/>
        </a:p>
      </dsp:txBody>
      <dsp:txXfrm>
        <a:off x="3970789" y="1404841"/>
        <a:ext cx="1163315" cy="682424"/>
      </dsp:txXfrm>
    </dsp:sp>
    <dsp:sp modelId="{1A99EDFB-CC2B-4DA2-9487-8D591F375D24}">
      <dsp:nvSpPr>
        <dsp:cNvPr id="0" name=""/>
        <dsp:cNvSpPr/>
      </dsp:nvSpPr>
      <dsp:spPr>
        <a:xfrm>
          <a:off x="2746644" y="1351686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İzlenen politikalar</a:t>
          </a:r>
          <a:endParaRPr lang="tr-TR" sz="1400" kern="1200" dirty="0"/>
        </a:p>
      </dsp:txBody>
      <dsp:txXfrm>
        <a:off x="2746644" y="1351686"/>
        <a:ext cx="1163315" cy="682424"/>
      </dsp:txXfrm>
    </dsp:sp>
    <dsp:sp modelId="{6CD2291B-0802-4ECA-BDC0-04167082CE6F}">
      <dsp:nvSpPr>
        <dsp:cNvPr id="0" name=""/>
        <dsp:cNvSpPr/>
      </dsp:nvSpPr>
      <dsp:spPr>
        <a:xfrm>
          <a:off x="1594520" y="1351686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Ölçek ekonomisi</a:t>
          </a:r>
          <a:endParaRPr lang="tr-TR" sz="1400" kern="1200" dirty="0"/>
        </a:p>
      </dsp:txBody>
      <dsp:txXfrm>
        <a:off x="1594520" y="1351686"/>
        <a:ext cx="1163315" cy="682424"/>
      </dsp:txXfrm>
    </dsp:sp>
    <dsp:sp modelId="{F89DD895-D960-4A80-AABF-7EA3A3DDE211}">
      <dsp:nvSpPr>
        <dsp:cNvPr id="0" name=""/>
        <dsp:cNvSpPr/>
      </dsp:nvSpPr>
      <dsp:spPr>
        <a:xfrm>
          <a:off x="226368" y="1396754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Pazara giriş engelleri</a:t>
          </a:r>
          <a:endParaRPr lang="tr-TR" sz="1400" kern="1200" dirty="0"/>
        </a:p>
      </dsp:txBody>
      <dsp:txXfrm>
        <a:off x="226368" y="1396754"/>
        <a:ext cx="1163315" cy="682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8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12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43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9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56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18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07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48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81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31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37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C5DF2-7A3F-443C-8128-09FD2EE7F115}" type="datetimeFigureOut">
              <a:rPr lang="tr-TR" smtClean="0"/>
              <a:t>18.12.2017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4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404665"/>
            <a:ext cx="7990656" cy="792087"/>
          </a:xfrm>
        </p:spPr>
        <p:txBody>
          <a:bodyPr>
            <a:normAutofit/>
          </a:bodyPr>
          <a:lstStyle/>
          <a:p>
            <a:r>
              <a:rPr lang="tr-TR" sz="2800" b="1" smtClean="0"/>
              <a:t>BÖLÜM 5: </a:t>
            </a:r>
            <a:r>
              <a:rPr lang="tr-TR" sz="2800" b="1" dirty="0" smtClean="0"/>
              <a:t>PAZAR ÇEŞİTLERİ VE FİYAT OLUŞUMU</a:t>
            </a:r>
            <a:endParaRPr lang="tr-TR" sz="2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3937992"/>
          </a:xfrm>
        </p:spPr>
        <p:txBody>
          <a:bodyPr>
            <a:normAutofit/>
          </a:bodyPr>
          <a:lstStyle/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Pazar:  1.Tarımsal ürünlerin alıcı ve satıcılarının karşı karşıya gelerek fiyatın oluştuğu yerlerdir.</a:t>
            </a: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	2. Herhangi bir malın satılabileceği soyut alanlardır.</a:t>
            </a:r>
          </a:p>
          <a:p>
            <a:pPr marL="900113" indent="-900113" algn="l"/>
            <a:endParaRPr lang="tr-TR" sz="2400" dirty="0" smtClean="0">
              <a:solidFill>
                <a:schemeClr val="tx1"/>
              </a:solidFill>
            </a:endParaRP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 ve piyasa terimi aynı anlamda kullanılabilmektedir.</a:t>
            </a:r>
          </a:p>
          <a:p>
            <a:pPr marL="900113" indent="-900113" algn="l"/>
            <a:endParaRPr lang="tr-TR" sz="2400" dirty="0" smtClean="0">
              <a:solidFill>
                <a:schemeClr val="tx1"/>
              </a:solidFill>
            </a:endParaRP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Pazarların gelişiminde yerel ve merkezi pazarlar, dağınık pazar  oluşumları görülür.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9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Pazar/piyasa  çeşitleri ve fiyat oluşumu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Tam yarışmalı piyasa : Alıcı ve satıcının fazla olduğu, arz ve talebin dengede olduğu zaman piyasa fiyatı oluşur. Hiçbir alıcı ve satıcı piyasayı tek başına etkileyemez. Örneğin tarımsal ürün piyasaları..</a:t>
            </a:r>
          </a:p>
          <a:p>
            <a:endParaRPr lang="tr-TR" dirty="0"/>
          </a:p>
          <a:p>
            <a:pPr algn="just"/>
            <a:r>
              <a:rPr lang="tr-TR" dirty="0" smtClean="0"/>
              <a:t>Monopol piyasa: bir malı piyasaya sunan tekbir satıcının olduğu piyasadır. Fiyat arz ve talebin dengede olduğu noktada oluşur. Satıcı firma, fiyat olarak en yüksek karı sağlayan Optimal Fiyatı seçer.</a:t>
            </a:r>
          </a:p>
        </p:txBody>
      </p:sp>
    </p:spTree>
    <p:extLst>
      <p:ext uri="{BB962C8B-B14F-4D97-AF65-F5344CB8AC3E}">
        <p14:creationId xmlns:p14="http://schemas.microsoft.com/office/powerpoint/2010/main" val="109476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Pazar/piyasa  çeşitleri ve fiyat oluşumu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err="1" smtClean="0"/>
              <a:t>Düopol</a:t>
            </a:r>
            <a:r>
              <a:rPr lang="tr-TR" dirty="0" smtClean="0"/>
              <a:t> piyasa: İki satıcı firmanın faaliyet gösterdiği ve kendi pazar paylarını korumaya yönelik fiyat stratejileri izledikleri piyasa şeklidir</a:t>
            </a:r>
            <a:r>
              <a:rPr lang="tr-TR" dirty="0" smtClean="0"/>
              <a:t>. (</a:t>
            </a:r>
            <a:r>
              <a:rPr lang="tr-TR" dirty="0" err="1" smtClean="0"/>
              <a:t>Cournot</a:t>
            </a:r>
            <a:r>
              <a:rPr lang="tr-TR" dirty="0" smtClean="0"/>
              <a:t> noktası)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Oligopol piyasa:  Sınırlı sayıda ve birbirlerine etkide bulunabilecek ölçekte firmaların bulunduğu piyasadır. Fiyat oluşumu açısından da birbirlerinin fiyat indirimi ve yükseltmelerini takip ederek, fiyat stratejilerini oluştururlar</a:t>
            </a:r>
            <a:r>
              <a:rPr lang="tr-TR" dirty="0" smtClean="0"/>
              <a:t>. (Piyasadaki endüstri ve firma talep eğrileri </a:t>
            </a:r>
            <a:r>
              <a:rPr lang="tr-TR" dirty="0" err="1" smtClean="0"/>
              <a:t>Sweezy’nin</a:t>
            </a:r>
            <a:r>
              <a:rPr lang="tr-TR" dirty="0" smtClean="0"/>
              <a:t> Dirsekli talep eğrisi ile açıklanır.)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87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Yoğunlaşma oranı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altLang="tr-TR" dirty="0" smtClean="0"/>
              <a:t>Tanımı: Piyasanın </a:t>
            </a:r>
            <a:r>
              <a:rPr lang="tr-TR" altLang="tr-TR" dirty="0"/>
              <a:t>rekabet veya tekele yakın olduğu konusunda karar vermede kullanılan bir ölçüttür. Tarımsal ürün piyasalarında satıcı sayısına bağlı olarak yoğunlaşma düzeyleri de değişmektedir.</a:t>
            </a:r>
          </a:p>
          <a:p>
            <a:pPr algn="just"/>
            <a:endParaRPr lang="tr-TR" altLang="tr-TR" dirty="0" smtClean="0"/>
          </a:p>
          <a:p>
            <a:pPr marL="0" indent="0" algn="just">
              <a:buNone/>
            </a:pPr>
            <a:r>
              <a:rPr lang="tr-TR" altLang="tr-TR" dirty="0"/>
              <a:t>CR4, bir ekonomik sınıftaki en büyük 4 girişimin (CR8 için 8 girişimin) ciroları toplamının, o ekonomik sınıftaki toplam ciro değerine bölünmesiyle elde </a:t>
            </a:r>
            <a:r>
              <a:rPr lang="tr-TR" altLang="tr-TR" dirty="0" smtClean="0"/>
              <a:t>edilmiştir.</a:t>
            </a:r>
          </a:p>
          <a:p>
            <a:pPr algn="just"/>
            <a:endParaRPr lang="tr-TR" altLang="tr-TR" dirty="0" smtClean="0"/>
          </a:p>
          <a:p>
            <a:endParaRPr lang="tr-TR" altLang="tr-TR" b="1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7153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Yoğunlaşmaya etki eden faktörler</a:t>
            </a:r>
            <a:endParaRPr lang="tr-TR" sz="3600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581348"/>
              </p:ext>
            </p:extLst>
          </p:nvPr>
        </p:nvGraphicFramePr>
        <p:xfrm>
          <a:off x="457200" y="1600201"/>
          <a:ext cx="8229600" cy="3556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4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Yoğunlaşma oranı dereceleri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Düşük </a:t>
            </a:r>
            <a:r>
              <a:rPr lang="tr-TR" altLang="tr-TR" dirty="0"/>
              <a:t>derecede yoğunlaşma (CR4 &lt; 30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Orta </a:t>
            </a:r>
            <a:r>
              <a:rPr lang="tr-TR" altLang="tr-TR" dirty="0"/>
              <a:t>derecede yoğunlaşma (30 &lt; CR4 &lt; 50)</a:t>
            </a:r>
            <a:endParaRPr lang="en-US" altLang="tr-TR" dirty="0"/>
          </a:p>
          <a:p>
            <a:r>
              <a:rPr lang="tr-TR" altLang="tr-TR" dirty="0"/>
              <a:t>Yüksek derecede yoğunlaşma (50 &lt; CR4 &lt; 70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Çok </a:t>
            </a:r>
            <a:r>
              <a:rPr lang="tr-TR" altLang="tr-TR" dirty="0"/>
              <a:t>yüksek derecede yoğunlaşma (CR4 &gt; 70)</a:t>
            </a:r>
            <a:endParaRPr lang="en-US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197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tr-TR" altLang="tr-TR" sz="1600" b="1" dirty="0"/>
              <a:t>Gıda ve İçecek Sanayinde Alt Sektörler Bazında Yoğunlaşma Oranları (2010</a:t>
            </a:r>
            <a:r>
              <a:rPr lang="tr-TR" altLang="tr-TR" sz="1600" b="1" dirty="0" smtClean="0"/>
              <a:t>) (</a:t>
            </a:r>
            <a:r>
              <a:rPr lang="tr-TR" altLang="tr-TR" sz="1600" b="1" dirty="0"/>
              <a:t>tüik.gov.tr,2014)</a:t>
            </a:r>
            <a:r>
              <a:rPr lang="tr-TR" sz="1600" dirty="0"/>
              <a:t/>
            </a:r>
            <a:br>
              <a:rPr lang="tr-TR" sz="1600" dirty="0"/>
            </a:br>
            <a:endParaRPr lang="tr-TR" sz="1600" dirty="0"/>
          </a:p>
        </p:txBody>
      </p:sp>
      <p:graphicFrame>
        <p:nvGraphicFramePr>
          <p:cNvPr id="5" name="Table 13"/>
          <p:cNvGraphicFramePr>
            <a:graphicFrameLocks noGrp="1"/>
          </p:cNvGraphicFramePr>
          <p:nvPr/>
        </p:nvGraphicFramePr>
        <p:xfrm>
          <a:off x="152400" y="838200"/>
          <a:ext cx="8763000" cy="5572136"/>
        </p:xfrm>
        <a:graphic>
          <a:graphicData uri="http://schemas.openxmlformats.org/drawingml/2006/table">
            <a:tbl>
              <a:tblPr/>
              <a:tblGrid>
                <a:gridCol w="5565775"/>
                <a:gridCol w="630238"/>
                <a:gridCol w="715962"/>
                <a:gridCol w="690563"/>
                <a:gridCol w="1160462"/>
              </a:tblGrid>
              <a:tr h="3714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Alt Sektör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CR4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CR8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Girişim Sayısı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Yoğunlaşma Derecesi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Bira imalatı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99,92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Alkollü içeceklerin damıtılması, arıtılması ve harmanlanması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97,57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Margarin ve benzeri yenilebilir katı yağların imalatı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97,35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Hazır yemeklerin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96,75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Dondurma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93,88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96,59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330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Patatesin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91,23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98,11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Homojenize</a:t>
                      </a: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gıda müstahzarları ve diyetetik gıda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88,97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95,86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Nişasta ve nişastalı ürünlerin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85,5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99,51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Şeker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82,16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91,80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73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Kahve ve çayın işlenmesi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71,73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80,12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147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Üzümden şarap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68,87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79,95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Peskimet ve bisküvi imalatı; day. pastane ürünleri ve dayanıklı kek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58,96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78,32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1.533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56,91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68,69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Başka yerde sınıflandırılmamış diğer gıda maddelerinin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55,59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79,37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Alkolsüz içeceklerin imalatı; maden ve diğer şişelenmiş suların üretimi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55,02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66,29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Sebze ve meyve suyu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46,17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64,31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Kakao, çikolata ve şekerleme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46,11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68,10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824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Kümes hayvanları etlerinin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45,43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74,39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 ve kümes hayvanları etlerinden üretilen ürünlerin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44,49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59,13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Balık, kabuklu deniz hayvanları ve yumuşakçaların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44,18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59,25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Makarna, şehriye, kuskus ve benzeri unlu mamüllerin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41,52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68,00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Süthane işletmeciliği ve peynir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34,37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46,07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1.196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Sıvı ve katı yağ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28,65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42,06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792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Baharat, sos, sirke ve diğer çeşni maddelerinin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24,7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42,88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Çiftlik hayvanları için hazır yem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23,04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32,77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Başka yerde sınıflandırılmamış meyve-sebzelerin işlenmesi ve saklanması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13,6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20,94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1.391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Öğütülmüş hububat ve sebze ürünleri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8,78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14,88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4.309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Ekmek, taze pastane ürünleri ve taze kek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8,26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11,80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24.272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5190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597</Words>
  <Application>Microsoft Office PowerPoint</Application>
  <PresentationFormat>Ekran Gösterisi (4:3)</PresentationFormat>
  <Paragraphs>177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BÖLÜM 5: PAZAR ÇEŞİTLERİ VE FİYAT OLUŞUMU</vt:lpstr>
      <vt:lpstr>Pazar/piyasa  çeşitleri ve fiyat oluşumu</vt:lpstr>
      <vt:lpstr>Pazar/piyasa  çeşitleri ve fiyat oluşumu</vt:lpstr>
      <vt:lpstr>Yoğunlaşma oranı</vt:lpstr>
      <vt:lpstr>Yoğunlaşmaya etki eden faktörler</vt:lpstr>
      <vt:lpstr>Yoğunlaşma oranı dereceleri</vt:lpstr>
      <vt:lpstr>Gıda ve İçecek Sanayinde Alt Sektörler Bazında Yoğunlaşma Oranları (2010) (tüik.gov.tr,2014)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6: PAZAR ÇEŞİTLERİ VE FİYAT OLUŞUMU</dc:title>
  <dc:creator>user</dc:creator>
  <cp:lastModifiedBy>user</cp:lastModifiedBy>
  <cp:revision>16</cp:revision>
  <dcterms:created xsi:type="dcterms:W3CDTF">2017-12-15T08:34:17Z</dcterms:created>
  <dcterms:modified xsi:type="dcterms:W3CDTF">2017-12-18T09:57:42Z</dcterms:modified>
</cp:coreProperties>
</file>