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7" d="100"/>
          <a:sy n="47" d="100"/>
        </p:scale>
        <p:origin x="72" y="8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CE048A4-A2F2-4EB3-ABE9-68C7523C2D25}"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2862325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E048A4-A2F2-4EB3-ABE9-68C7523C2D25}"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4002568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E048A4-A2F2-4EB3-ABE9-68C7523C2D25}"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922341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E048A4-A2F2-4EB3-ABE9-68C7523C2D25}"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1859396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CE048A4-A2F2-4EB3-ABE9-68C7523C2D25}" type="datetimeFigureOut">
              <a:rPr lang="tr-TR" smtClean="0"/>
              <a:t>23.11.2017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4184327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E048A4-A2F2-4EB3-ABE9-68C7523C2D25}"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1643322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E048A4-A2F2-4EB3-ABE9-68C7523C2D25}" type="datetimeFigureOut">
              <a:rPr lang="tr-TR" smtClean="0"/>
              <a:t>23.11.2017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2009250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E048A4-A2F2-4EB3-ABE9-68C7523C2D25}" type="datetimeFigureOut">
              <a:rPr lang="tr-TR" smtClean="0"/>
              <a:t>23.11.2017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18719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E048A4-A2F2-4EB3-ABE9-68C7523C2D25}" type="datetimeFigureOut">
              <a:rPr lang="tr-TR" smtClean="0"/>
              <a:t>23.11.2017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130709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CE048A4-A2F2-4EB3-ABE9-68C7523C2D25}"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318549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CE048A4-A2F2-4EB3-ABE9-68C7523C2D25}" type="datetimeFigureOut">
              <a:rPr lang="tr-TR" smtClean="0"/>
              <a:t>23.11.2017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955C290-7DCD-4917-A333-5FC4CAA78D5F}" type="slidenum">
              <a:rPr lang="tr-TR" smtClean="0"/>
              <a:t>‹#›</a:t>
            </a:fld>
            <a:endParaRPr lang="tr-TR"/>
          </a:p>
        </p:txBody>
      </p:sp>
    </p:spTree>
    <p:extLst>
      <p:ext uri="{BB962C8B-B14F-4D97-AF65-F5344CB8AC3E}">
        <p14:creationId xmlns:p14="http://schemas.microsoft.com/office/powerpoint/2010/main" val="29729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E048A4-A2F2-4EB3-ABE9-68C7523C2D25}" type="datetimeFigureOut">
              <a:rPr lang="tr-TR" smtClean="0"/>
              <a:t>23.11.2017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55C290-7DCD-4917-A333-5FC4CAA78D5F}" type="slidenum">
              <a:rPr lang="tr-TR" smtClean="0"/>
              <a:t>‹#›</a:t>
            </a:fld>
            <a:endParaRPr lang="tr-TR"/>
          </a:p>
        </p:txBody>
      </p:sp>
    </p:spTree>
    <p:extLst>
      <p:ext uri="{BB962C8B-B14F-4D97-AF65-F5344CB8AC3E}">
        <p14:creationId xmlns:p14="http://schemas.microsoft.com/office/powerpoint/2010/main" val="18415693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14290"/>
            <a:ext cx="8229600" cy="928694"/>
          </a:xfrm>
        </p:spPr>
        <p:txBody>
          <a:bodyPr>
            <a:normAutofit fontScale="90000"/>
          </a:bodyPr>
          <a:lstStyle/>
          <a:p>
            <a:pPr algn="ctr"/>
            <a:r>
              <a:rPr lang="tr-TR" sz="3600" b="1" dirty="0">
                <a:solidFill>
                  <a:srgbClr val="FF0000"/>
                </a:solidFill>
                <a:latin typeface="Comic Sans MS" pitchFamily="66" charset="0"/>
              </a:rPr>
              <a:t>5 CLEANING OF MATERIALS AND WASTE PROCEDURES </a:t>
            </a:r>
            <a:endParaRPr lang="tr-TR" sz="3600" b="1" dirty="0">
              <a:solidFill>
                <a:srgbClr val="FF0000"/>
              </a:solidFill>
              <a:latin typeface="Comic Sans MS" pitchFamily="66" charset="0"/>
            </a:endParaRPr>
          </a:p>
        </p:txBody>
      </p:sp>
      <p:sp>
        <p:nvSpPr>
          <p:cNvPr id="3" name="2 İçerik Yer Tutucusu"/>
          <p:cNvSpPr>
            <a:spLocks noGrp="1"/>
          </p:cNvSpPr>
          <p:nvPr>
            <p:ph idx="1"/>
          </p:nvPr>
        </p:nvSpPr>
        <p:spPr>
          <a:xfrm>
            <a:off x="1809720" y="1214422"/>
            <a:ext cx="8572560" cy="5429288"/>
          </a:xfrm>
        </p:spPr>
        <p:txBody>
          <a:bodyPr>
            <a:normAutofit fontScale="85000" lnSpcReduction="20000"/>
          </a:bodyPr>
          <a:lstStyle/>
          <a:p>
            <a:r>
              <a:rPr lang="en-US" sz="3000" b="1" dirty="0">
                <a:solidFill>
                  <a:srgbClr val="7030A0"/>
                </a:solidFill>
                <a:latin typeface="Comic Sans MS" pitchFamily="66" charset="0"/>
              </a:rPr>
              <a:t>Cleaning Glass Materials</a:t>
            </a:r>
          </a:p>
          <a:p>
            <a:r>
              <a:rPr lang="en-US" b="1" dirty="0" smtClean="0">
                <a:latin typeface="Comic Sans MS" pitchFamily="66" charset="0"/>
              </a:rPr>
              <a:t>Contaminated containers and materials should be cleaned immediately and chemical substances should not be released. </a:t>
            </a:r>
            <a:r>
              <a:rPr lang="tr-TR" b="1" dirty="0" err="1" smtClean="0">
                <a:latin typeface="Comic Sans MS" pitchFamily="66" charset="0"/>
              </a:rPr>
              <a:t>Greases</a:t>
            </a:r>
            <a:r>
              <a:rPr lang="en-US" b="1" dirty="0" smtClean="0">
                <a:latin typeface="Comic Sans MS" pitchFamily="66" charset="0"/>
              </a:rPr>
              <a:t> should be cleaned with a </a:t>
            </a:r>
            <a:r>
              <a:rPr lang="tr-TR" b="1" dirty="0" err="1" smtClean="0">
                <a:latin typeface="Comic Sans MS" pitchFamily="66" charset="0"/>
              </a:rPr>
              <a:t>tissue</a:t>
            </a:r>
            <a:r>
              <a:rPr lang="tr-TR" b="1" dirty="0" smtClean="0">
                <a:latin typeface="Comic Sans MS" pitchFamily="66" charset="0"/>
              </a:rPr>
              <a:t> </a:t>
            </a:r>
            <a:r>
              <a:rPr lang="en-US" b="1" dirty="0" smtClean="0">
                <a:latin typeface="Comic Sans MS" pitchFamily="66" charset="0"/>
              </a:rPr>
              <a:t>paper or, if possible, with l</a:t>
            </a:r>
            <a:r>
              <a:rPr lang="tr-TR" b="1" dirty="0" err="1" smtClean="0">
                <a:latin typeface="Comic Sans MS" pitchFamily="66" charset="0"/>
              </a:rPr>
              <a:t>igroin</a:t>
            </a:r>
            <a:r>
              <a:rPr lang="en-US" b="1" dirty="0" smtClean="0">
                <a:latin typeface="Comic Sans MS" pitchFamily="66" charset="0"/>
              </a:rPr>
              <a:t>.</a:t>
            </a:r>
          </a:p>
          <a:p>
            <a:r>
              <a:rPr lang="en-US" b="1" dirty="0" smtClean="0">
                <a:latin typeface="Comic Sans MS" pitchFamily="66" charset="0"/>
              </a:rPr>
              <a:t>Gloves and goggles should be worn during cleaning. Care must be taken to avoid breaking the glass and causing injury</a:t>
            </a:r>
          </a:p>
          <a:p>
            <a:r>
              <a:rPr lang="en-US" b="1" dirty="0" smtClean="0">
                <a:latin typeface="Comic Sans MS" pitchFamily="66" charset="0"/>
              </a:rPr>
              <a:t>Residues of chemicals that may remain in glass containers should be shaken away with non-toxic solvents (</a:t>
            </a:r>
            <a:r>
              <a:rPr lang="en-US" b="1" dirty="0" err="1" smtClean="0">
                <a:latin typeface="Comic Sans MS" pitchFamily="66" charset="0"/>
              </a:rPr>
              <a:t>eg</a:t>
            </a:r>
            <a:r>
              <a:rPr lang="en-US" b="1" dirty="0" smtClean="0">
                <a:latin typeface="Comic Sans MS" pitchFamily="66" charset="0"/>
              </a:rPr>
              <a:t>, acetone, ethanol, and ligroin). The wash solution must be stored in the special waste b</a:t>
            </a:r>
            <a:r>
              <a:rPr lang="tr-TR" b="1" dirty="0" err="1" smtClean="0">
                <a:latin typeface="Comic Sans MS" pitchFamily="66" charset="0"/>
              </a:rPr>
              <a:t>ottle</a:t>
            </a:r>
            <a:r>
              <a:rPr lang="en-US" b="1" dirty="0" smtClean="0">
                <a:latin typeface="Comic Sans MS" pitchFamily="66" charset="0"/>
              </a:rPr>
              <a:t>. The plastic bottles must be protected against the possibility of solvent breakage.</a:t>
            </a:r>
          </a:p>
          <a:p>
            <a:r>
              <a:rPr lang="en-US" b="1" dirty="0" smtClean="0">
                <a:latin typeface="Comic Sans MS" pitchFamily="66" charset="0"/>
              </a:rPr>
              <a:t>Ligroin: An extremely flammable fraction of petroleum, composed of saturated </a:t>
            </a:r>
            <a:r>
              <a:rPr lang="tr-TR" b="1" dirty="0" err="1" smtClean="0">
                <a:latin typeface="Comic Sans MS" pitchFamily="66" charset="0"/>
              </a:rPr>
              <a:t>hydro</a:t>
            </a:r>
            <a:r>
              <a:rPr lang="en-US" b="1" dirty="0" smtClean="0">
                <a:latin typeface="Comic Sans MS" pitchFamily="66" charset="0"/>
              </a:rPr>
              <a:t>c</a:t>
            </a:r>
            <a:r>
              <a:rPr lang="tr-TR" b="1" dirty="0" err="1" smtClean="0">
                <a:latin typeface="Comic Sans MS" pitchFamily="66" charset="0"/>
              </a:rPr>
              <a:t>arbons</a:t>
            </a:r>
            <a:r>
              <a:rPr lang="en-US" b="1" dirty="0" smtClean="0">
                <a:latin typeface="Comic Sans MS" pitchFamily="66" charset="0"/>
              </a:rPr>
              <a:t>, boiling at 20-135 ° C, also called petroleum ether.</a:t>
            </a:r>
            <a:endParaRPr lang="en-US" b="1" dirty="0">
              <a:latin typeface="Comic Sans MS" pitchFamily="66" charset="0"/>
            </a:endParaRPr>
          </a:p>
        </p:txBody>
      </p:sp>
    </p:spTree>
    <p:extLst>
      <p:ext uri="{BB962C8B-B14F-4D97-AF65-F5344CB8AC3E}">
        <p14:creationId xmlns:p14="http://schemas.microsoft.com/office/powerpoint/2010/main" val="3676330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285728"/>
            <a:ext cx="8229600" cy="785818"/>
          </a:xfrm>
        </p:spPr>
        <p:txBody>
          <a:bodyPr>
            <a:normAutofit/>
          </a:bodyPr>
          <a:lstStyle/>
          <a:p>
            <a:pPr algn="ctr"/>
            <a:r>
              <a:rPr lang="tr-TR" sz="2800" b="1" dirty="0" err="1">
                <a:solidFill>
                  <a:srgbClr val="FF0000"/>
                </a:solidFill>
                <a:latin typeface="Comic Sans MS" pitchFamily="66" charset="0"/>
              </a:rPr>
              <a:t>Labeling</a:t>
            </a:r>
            <a:r>
              <a:rPr lang="tr-TR" sz="2800" b="1" dirty="0">
                <a:solidFill>
                  <a:srgbClr val="FF0000"/>
                </a:solidFill>
                <a:latin typeface="Comic Sans MS" pitchFamily="66" charset="0"/>
              </a:rPr>
              <a:t> of </a:t>
            </a:r>
            <a:r>
              <a:rPr lang="tr-TR" sz="2800" b="1" dirty="0" err="1">
                <a:solidFill>
                  <a:srgbClr val="FF0000"/>
                </a:solidFill>
                <a:latin typeface="Comic Sans MS" pitchFamily="66" charset="0"/>
              </a:rPr>
              <a:t>Waste</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Containers</a:t>
            </a:r>
            <a:endParaRPr lang="tr-TR" sz="2800" b="1" dirty="0">
              <a:solidFill>
                <a:srgbClr val="FF0000"/>
              </a:solidFill>
              <a:latin typeface="Comic Sans MS" pitchFamily="66" charset="0"/>
            </a:endParaRPr>
          </a:p>
        </p:txBody>
      </p:sp>
      <p:sp>
        <p:nvSpPr>
          <p:cNvPr id="3" name="2 İçerik Yer Tutucusu"/>
          <p:cNvSpPr>
            <a:spLocks noGrp="1"/>
          </p:cNvSpPr>
          <p:nvPr>
            <p:ph idx="1"/>
          </p:nvPr>
        </p:nvSpPr>
        <p:spPr>
          <a:xfrm>
            <a:off x="1666844" y="1214422"/>
            <a:ext cx="9001156" cy="5500726"/>
          </a:xfrm>
        </p:spPr>
        <p:txBody>
          <a:bodyPr>
            <a:normAutofit fontScale="92500" lnSpcReduction="20000"/>
          </a:bodyPr>
          <a:lstStyle/>
          <a:p>
            <a:pPr>
              <a:buFont typeface="Wingdings" pitchFamily="2" charset="2"/>
              <a:buChar char="Ø"/>
            </a:pPr>
            <a:r>
              <a:rPr lang="tr-TR" b="1" dirty="0" smtClean="0">
                <a:solidFill>
                  <a:srgbClr val="FF0000"/>
                </a:solidFill>
                <a:latin typeface="Comic Sans MS" pitchFamily="66" charset="0"/>
              </a:rPr>
              <a:t>A</a:t>
            </a:r>
            <a:r>
              <a:rPr lang="tr-TR" b="1" dirty="0" smtClean="0">
                <a:latin typeface="Comic Sans MS" pitchFamily="66" charset="0"/>
              </a:rPr>
              <a:t>	</a:t>
            </a:r>
            <a:r>
              <a:rPr lang="tr-TR" b="1" dirty="0" err="1" smtClean="0">
                <a:latin typeface="Comic Sans MS" pitchFamily="66" charset="0"/>
              </a:rPr>
              <a:t>Halogen</a:t>
            </a:r>
            <a:r>
              <a:rPr lang="tr-TR" b="1" dirty="0" smtClean="0">
                <a:latin typeface="Comic Sans MS" pitchFamily="66" charset="0"/>
              </a:rPr>
              <a:t>-</a:t>
            </a:r>
            <a:r>
              <a:rPr lang="tr-TR" b="1" dirty="0" err="1" smtClean="0">
                <a:latin typeface="Comic Sans MS" pitchFamily="66" charset="0"/>
              </a:rPr>
              <a:t>free</a:t>
            </a:r>
            <a:r>
              <a:rPr lang="tr-TR" b="1" dirty="0" smtClean="0">
                <a:latin typeface="Comic Sans MS" pitchFamily="66" charset="0"/>
              </a:rPr>
              <a:t> </a:t>
            </a:r>
            <a:r>
              <a:rPr lang="tr-TR" b="1" dirty="0" err="1" smtClean="0">
                <a:latin typeface="Comic Sans MS" pitchFamily="66" charset="0"/>
              </a:rPr>
              <a:t>organic</a:t>
            </a:r>
            <a:r>
              <a:rPr lang="tr-TR" b="1" dirty="0" smtClean="0">
                <a:latin typeface="Comic Sans MS" pitchFamily="66" charset="0"/>
              </a:rPr>
              <a:t> </a:t>
            </a:r>
            <a:r>
              <a:rPr lang="tr-TR" b="1" dirty="0" err="1" smtClean="0">
                <a:latin typeface="Comic Sans MS" pitchFamily="66" charset="0"/>
              </a:rPr>
              <a:t>solvents</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solutions</a:t>
            </a:r>
            <a:endParaRPr lang="tr-TR" b="1" dirty="0" smtClean="0">
              <a:latin typeface="Comic Sans MS" pitchFamily="66" charset="0"/>
            </a:endParaRPr>
          </a:p>
          <a:p>
            <a:pPr>
              <a:buFont typeface="Wingdings" pitchFamily="2" charset="2"/>
              <a:buChar char="Ø"/>
            </a:pPr>
            <a:r>
              <a:rPr lang="tr-TR" b="1" dirty="0" smtClean="0">
                <a:solidFill>
                  <a:srgbClr val="FF0000"/>
                </a:solidFill>
                <a:latin typeface="Comic Sans MS" pitchFamily="66" charset="0"/>
              </a:rPr>
              <a:t>B</a:t>
            </a:r>
            <a:r>
              <a:rPr lang="tr-TR" b="1" dirty="0" smtClean="0">
                <a:latin typeface="Comic Sans MS" pitchFamily="66" charset="0"/>
              </a:rPr>
              <a:t>	</a:t>
            </a:r>
            <a:r>
              <a:rPr lang="tr-TR" b="1" dirty="0" err="1" smtClean="0">
                <a:latin typeface="Comic Sans MS" pitchFamily="66" charset="0"/>
              </a:rPr>
              <a:t>Halogenated</a:t>
            </a:r>
            <a:r>
              <a:rPr lang="tr-TR" b="1" dirty="0" smtClean="0">
                <a:latin typeface="Comic Sans MS" pitchFamily="66" charset="0"/>
              </a:rPr>
              <a:t> </a:t>
            </a:r>
            <a:r>
              <a:rPr lang="tr-TR" b="1" dirty="0" err="1" smtClean="0">
                <a:latin typeface="Comic Sans MS" pitchFamily="66" charset="0"/>
              </a:rPr>
              <a:t>organic</a:t>
            </a:r>
            <a:r>
              <a:rPr lang="tr-TR" b="1" dirty="0" smtClean="0">
                <a:latin typeface="Comic Sans MS" pitchFamily="66" charset="0"/>
              </a:rPr>
              <a:t> </a:t>
            </a:r>
            <a:r>
              <a:rPr lang="tr-TR" b="1" dirty="0" err="1" smtClean="0">
                <a:latin typeface="Comic Sans MS" pitchFamily="66" charset="0"/>
              </a:rPr>
              <a:t>solvents</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solutions</a:t>
            </a:r>
            <a:r>
              <a:rPr lang="tr-TR" b="1" dirty="0" smtClean="0">
                <a:latin typeface="Comic Sans MS" pitchFamily="66" charset="0"/>
              </a:rPr>
              <a:t> (Not Al </a:t>
            </a:r>
            <a:r>
              <a:rPr lang="tr-TR" b="1" dirty="0" err="1" smtClean="0">
                <a:latin typeface="Comic Sans MS" pitchFamily="66" charset="0"/>
              </a:rPr>
              <a:t>container</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C</a:t>
            </a:r>
            <a:r>
              <a:rPr lang="tr-TR" b="1" dirty="0" smtClean="0">
                <a:latin typeface="Comic Sans MS" pitchFamily="66" charset="0"/>
              </a:rPr>
              <a:t>	</a:t>
            </a:r>
            <a:r>
              <a:rPr lang="tr-TR" b="1" dirty="0" err="1" smtClean="0">
                <a:latin typeface="Comic Sans MS" pitchFamily="66" charset="0"/>
              </a:rPr>
              <a:t>Solid</a:t>
            </a:r>
            <a:r>
              <a:rPr lang="tr-TR" b="1" dirty="0" smtClean="0">
                <a:latin typeface="Comic Sans MS" pitchFamily="66" charset="0"/>
              </a:rPr>
              <a:t> </a:t>
            </a:r>
            <a:r>
              <a:rPr lang="tr-TR" b="1" dirty="0" err="1" smtClean="0">
                <a:latin typeface="Comic Sans MS" pitchFamily="66" charset="0"/>
              </a:rPr>
              <a:t>wastes</a:t>
            </a:r>
            <a:r>
              <a:rPr lang="tr-TR" b="1" dirty="0" smtClean="0">
                <a:latin typeface="Comic Sans MS" pitchFamily="66" charset="0"/>
              </a:rPr>
              <a:t> (</a:t>
            </a:r>
            <a:r>
              <a:rPr lang="tr-TR" b="1" dirty="0" err="1" smtClean="0">
                <a:latin typeface="Comic Sans MS" pitchFamily="66" charset="0"/>
              </a:rPr>
              <a:t>plastic</a:t>
            </a:r>
            <a:r>
              <a:rPr lang="tr-TR" b="1" dirty="0" smtClean="0">
                <a:latin typeface="Comic Sans MS" pitchFamily="66" charset="0"/>
              </a:rPr>
              <a:t> </a:t>
            </a:r>
            <a:r>
              <a:rPr lang="tr-TR" b="1" dirty="0" err="1" smtClean="0">
                <a:latin typeface="Comic Sans MS" pitchFamily="66" charset="0"/>
              </a:rPr>
              <a:t>bag</a:t>
            </a:r>
            <a:r>
              <a:rPr lang="tr-TR" b="1" dirty="0" smtClean="0">
                <a:latin typeface="Comic Sans MS" pitchFamily="66" charset="0"/>
              </a:rPr>
              <a:t>, </a:t>
            </a:r>
            <a:r>
              <a:rPr lang="tr-TR" b="1" dirty="0" err="1" smtClean="0">
                <a:latin typeface="Comic Sans MS" pitchFamily="66" charset="0"/>
              </a:rPr>
              <a:t>bottle</a:t>
            </a:r>
            <a:r>
              <a:rPr lang="tr-TR" b="1" dirty="0" smtClean="0">
                <a:latin typeface="Comic Sans MS" pitchFamily="66" charset="0"/>
              </a:rPr>
              <a:t> </a:t>
            </a:r>
            <a:r>
              <a:rPr lang="tr-TR" b="1" dirty="0" err="1" smtClean="0">
                <a:latin typeface="Comic Sans MS" pitchFamily="66" charset="0"/>
              </a:rPr>
              <a:t>or</a:t>
            </a:r>
            <a:r>
              <a:rPr lang="tr-TR" b="1" dirty="0" smtClean="0">
                <a:latin typeface="Comic Sans MS" pitchFamily="66" charset="0"/>
              </a:rPr>
              <a:t> </a:t>
            </a:r>
            <a:r>
              <a:rPr lang="tr-TR" b="1" dirty="0" err="1" smtClean="0">
                <a:latin typeface="Comic Sans MS" pitchFamily="66" charset="0"/>
              </a:rPr>
              <a:t>original</a:t>
            </a:r>
            <a:r>
              <a:rPr lang="tr-TR" b="1" dirty="0" smtClean="0">
                <a:latin typeface="Comic Sans MS" pitchFamily="66" charset="0"/>
              </a:rPr>
              <a:t> </a:t>
            </a:r>
            <a:r>
              <a:rPr lang="tr-TR" b="1" dirty="0" err="1" smtClean="0">
                <a:latin typeface="Comic Sans MS" pitchFamily="66" charset="0"/>
              </a:rPr>
              <a:t>container</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D</a:t>
            </a:r>
            <a:r>
              <a:rPr lang="tr-TR" b="1" dirty="0" smtClean="0">
                <a:latin typeface="Comic Sans MS" pitchFamily="66" charset="0"/>
              </a:rPr>
              <a:t>	Salt </a:t>
            </a:r>
            <a:r>
              <a:rPr lang="tr-TR" b="1" dirty="0" err="1" smtClean="0">
                <a:latin typeface="Comic Sans MS" pitchFamily="66" charset="0"/>
              </a:rPr>
              <a:t>solutions</a:t>
            </a:r>
            <a:r>
              <a:rPr lang="tr-TR" b="1" dirty="0" smtClean="0">
                <a:latin typeface="Comic Sans MS" pitchFamily="66" charset="0"/>
              </a:rPr>
              <a:t> (</a:t>
            </a:r>
            <a:r>
              <a:rPr lang="tr-TR" b="1" dirty="0" err="1" smtClean="0">
                <a:latin typeface="Comic Sans MS" pitchFamily="66" charset="0"/>
              </a:rPr>
              <a:t>pH</a:t>
            </a:r>
            <a:r>
              <a:rPr lang="tr-TR" b="1" dirty="0" smtClean="0">
                <a:latin typeface="Comic Sans MS" pitchFamily="66" charset="0"/>
              </a:rPr>
              <a:t> 6-8 </a:t>
            </a:r>
            <a:r>
              <a:rPr lang="tr-TR" b="1" dirty="0" err="1" smtClean="0">
                <a:latin typeface="Comic Sans MS" pitchFamily="66" charset="0"/>
              </a:rPr>
              <a:t>adjusted</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E</a:t>
            </a:r>
            <a:r>
              <a:rPr lang="tr-TR" b="1" dirty="0" smtClean="0">
                <a:latin typeface="Comic Sans MS" pitchFamily="66" charset="0"/>
              </a:rPr>
              <a:t>	</a:t>
            </a:r>
            <a:r>
              <a:rPr lang="tr-TR" b="1" dirty="0" err="1" smtClean="0">
                <a:latin typeface="Comic Sans MS" pitchFamily="66" charset="0"/>
              </a:rPr>
              <a:t>Toxic</a:t>
            </a:r>
            <a:r>
              <a:rPr lang="tr-TR" b="1" dirty="0" smtClean="0">
                <a:latin typeface="Comic Sans MS" pitchFamily="66" charset="0"/>
              </a:rPr>
              <a:t> </a:t>
            </a:r>
            <a:r>
              <a:rPr lang="tr-TR" b="1" dirty="0" err="1" smtClean="0">
                <a:latin typeface="Comic Sans MS" pitchFamily="66" charset="0"/>
              </a:rPr>
              <a:t>inorganic</a:t>
            </a:r>
            <a:r>
              <a:rPr lang="tr-TR" b="1" dirty="0" smtClean="0">
                <a:latin typeface="Comic Sans MS" pitchFamily="66" charset="0"/>
              </a:rPr>
              <a:t> </a:t>
            </a:r>
            <a:r>
              <a:rPr lang="tr-TR" b="1" dirty="0" err="1" smtClean="0">
                <a:latin typeface="Comic Sans MS" pitchFamily="66" charset="0"/>
              </a:rPr>
              <a:t>wastes</a:t>
            </a:r>
            <a:r>
              <a:rPr lang="tr-TR" b="1" dirty="0" smtClean="0">
                <a:latin typeface="Comic Sans MS" pitchFamily="66" charset="0"/>
              </a:rPr>
              <a:t>, </a:t>
            </a:r>
            <a:r>
              <a:rPr lang="tr-TR" b="1" dirty="0" err="1" smtClean="0">
                <a:latin typeface="Comic Sans MS" pitchFamily="66" charset="0"/>
              </a:rPr>
              <a:t>heavy</a:t>
            </a:r>
            <a:r>
              <a:rPr lang="tr-TR" b="1" dirty="0" smtClean="0">
                <a:latin typeface="Comic Sans MS" pitchFamily="66" charset="0"/>
              </a:rPr>
              <a:t> metal </a:t>
            </a:r>
            <a:r>
              <a:rPr lang="tr-TR" b="1" dirty="0" err="1" smtClean="0">
                <a:latin typeface="Comic Sans MS" pitchFamily="66" charset="0"/>
              </a:rPr>
              <a:t>salts</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solutions</a:t>
            </a:r>
            <a:r>
              <a:rPr lang="tr-TR" b="1" dirty="0" smtClean="0">
                <a:latin typeface="Comic Sans MS" pitchFamily="66" charset="0"/>
              </a:rPr>
              <a:t>. (</a:t>
            </a:r>
            <a:r>
              <a:rPr lang="tr-TR" b="1" dirty="0" err="1" smtClean="0">
                <a:latin typeface="Comic Sans MS" pitchFamily="66" charset="0"/>
              </a:rPr>
              <a:t>The</a:t>
            </a:r>
            <a:r>
              <a:rPr lang="tr-TR" b="1" dirty="0" smtClean="0">
                <a:latin typeface="Comic Sans MS" pitchFamily="66" charset="0"/>
              </a:rPr>
              <a:t> </a:t>
            </a:r>
            <a:r>
              <a:rPr lang="tr-TR" b="1" dirty="0" err="1" smtClean="0">
                <a:latin typeface="Comic Sans MS" pitchFamily="66" charset="0"/>
              </a:rPr>
              <a:t>container</a:t>
            </a:r>
            <a:r>
              <a:rPr lang="tr-TR" b="1" dirty="0" smtClean="0">
                <a:latin typeface="Comic Sans MS" pitchFamily="66" charset="0"/>
              </a:rPr>
              <a:t> </a:t>
            </a:r>
            <a:r>
              <a:rPr lang="tr-TR" b="1" dirty="0" err="1" smtClean="0">
                <a:latin typeface="Comic Sans MS" pitchFamily="66" charset="0"/>
              </a:rPr>
              <a:t>must</a:t>
            </a:r>
            <a:r>
              <a:rPr lang="tr-TR" b="1" dirty="0" smtClean="0">
                <a:latin typeface="Comic Sans MS" pitchFamily="66" charset="0"/>
              </a:rPr>
              <a:t> be </a:t>
            </a:r>
            <a:r>
              <a:rPr lang="tr-TR" b="1" dirty="0" err="1" smtClean="0">
                <a:latin typeface="Comic Sans MS" pitchFamily="66" charset="0"/>
              </a:rPr>
              <a:t>intact</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impermeable</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F</a:t>
            </a:r>
            <a:r>
              <a:rPr lang="tr-TR" b="1" dirty="0" smtClean="0">
                <a:latin typeface="Comic Sans MS" pitchFamily="66" charset="0"/>
              </a:rPr>
              <a:t>	</a:t>
            </a:r>
            <a:r>
              <a:rPr lang="tr-TR" b="1" dirty="0" err="1" smtClean="0">
                <a:latin typeface="Comic Sans MS" pitchFamily="66" charset="0"/>
              </a:rPr>
              <a:t>Toxic</a:t>
            </a:r>
            <a:r>
              <a:rPr lang="tr-TR" b="1" dirty="0" smtClean="0">
                <a:latin typeface="Comic Sans MS" pitchFamily="66" charset="0"/>
              </a:rPr>
              <a:t> </a:t>
            </a:r>
            <a:r>
              <a:rPr lang="tr-TR" b="1" dirty="0" err="1" smtClean="0">
                <a:latin typeface="Comic Sans MS" pitchFamily="66" charset="0"/>
              </a:rPr>
              <a:t>flammable</a:t>
            </a:r>
            <a:r>
              <a:rPr lang="tr-TR" b="1" dirty="0" smtClean="0">
                <a:latin typeface="Comic Sans MS" pitchFamily="66" charset="0"/>
              </a:rPr>
              <a:t> </a:t>
            </a:r>
            <a:r>
              <a:rPr lang="tr-TR" b="1" dirty="0" err="1" smtClean="0">
                <a:latin typeface="Comic Sans MS" pitchFamily="66" charset="0"/>
              </a:rPr>
              <a:t>compounds</a:t>
            </a:r>
            <a:r>
              <a:rPr lang="tr-TR" b="1" dirty="0" smtClean="0">
                <a:latin typeface="Comic Sans MS" pitchFamily="66" charset="0"/>
              </a:rPr>
              <a:t>. (</a:t>
            </a:r>
            <a:r>
              <a:rPr lang="tr-TR" b="1" dirty="0" err="1" smtClean="0">
                <a:latin typeface="Comic Sans MS" pitchFamily="66" charset="0"/>
              </a:rPr>
              <a:t>Container</a:t>
            </a:r>
            <a:r>
              <a:rPr lang="tr-TR" b="1" dirty="0" smtClean="0">
                <a:latin typeface="Comic Sans MS" pitchFamily="66" charset="0"/>
              </a:rPr>
              <a:t> </a:t>
            </a:r>
            <a:r>
              <a:rPr lang="tr-TR" b="1" dirty="0" err="1" smtClean="0">
                <a:latin typeface="Comic Sans MS" pitchFamily="66" charset="0"/>
              </a:rPr>
              <a:t>should</a:t>
            </a:r>
            <a:r>
              <a:rPr lang="tr-TR" b="1" dirty="0" smtClean="0">
                <a:latin typeface="Comic Sans MS" pitchFamily="66" charset="0"/>
              </a:rPr>
              <a:t> be </a:t>
            </a:r>
            <a:r>
              <a:rPr lang="tr-TR" b="1" dirty="0" err="1" smtClean="0">
                <a:latin typeface="Comic Sans MS" pitchFamily="66" charset="0"/>
              </a:rPr>
              <a:t>tight</a:t>
            </a:r>
            <a:r>
              <a:rPr lang="tr-TR" b="1" dirty="0" smtClean="0">
                <a:latin typeface="Comic Sans MS" pitchFamily="66" charset="0"/>
              </a:rPr>
              <a:t>, </a:t>
            </a:r>
            <a:r>
              <a:rPr lang="tr-TR" b="1" dirty="0" err="1" smtClean="0">
                <a:latin typeface="Comic Sans MS" pitchFamily="66" charset="0"/>
              </a:rPr>
              <a:t>sealed</a:t>
            </a:r>
            <a:r>
              <a:rPr lang="tr-TR" b="1" dirty="0" smtClean="0">
                <a:latin typeface="Comic Sans MS" pitchFamily="66" charset="0"/>
              </a:rPr>
              <a:t>, </a:t>
            </a:r>
            <a:r>
              <a:rPr lang="tr-TR" b="1" dirty="0" err="1" smtClean="0">
                <a:latin typeface="Comic Sans MS" pitchFamily="66" charset="0"/>
              </a:rPr>
              <a:t>labeled</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G</a:t>
            </a:r>
            <a:r>
              <a:rPr lang="tr-TR" b="1" dirty="0" smtClean="0">
                <a:latin typeface="Comic Sans MS" pitchFamily="66" charset="0"/>
              </a:rPr>
              <a:t>	</a:t>
            </a:r>
            <a:r>
              <a:rPr lang="tr-TR" b="1" dirty="0" err="1" smtClean="0">
                <a:latin typeface="Comic Sans MS" pitchFamily="66" charset="0"/>
              </a:rPr>
              <a:t>Mercury</a:t>
            </a:r>
            <a:r>
              <a:rPr lang="tr-TR" b="1" dirty="0" smtClean="0">
                <a:latin typeface="Comic Sans MS" pitchFamily="66" charset="0"/>
              </a:rPr>
              <a:t>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inorganic</a:t>
            </a:r>
            <a:r>
              <a:rPr lang="tr-TR" b="1" dirty="0" smtClean="0">
                <a:latin typeface="Comic Sans MS" pitchFamily="66" charset="0"/>
              </a:rPr>
              <a:t> </a:t>
            </a:r>
            <a:r>
              <a:rPr lang="tr-TR" b="1" dirty="0" err="1" smtClean="0">
                <a:latin typeface="Comic Sans MS" pitchFamily="66" charset="0"/>
              </a:rPr>
              <a:t>mercury</a:t>
            </a:r>
            <a:r>
              <a:rPr lang="tr-TR" b="1" dirty="0" smtClean="0">
                <a:latin typeface="Comic Sans MS" pitchFamily="66" charset="0"/>
              </a:rPr>
              <a:t> </a:t>
            </a:r>
            <a:r>
              <a:rPr lang="tr-TR" b="1" dirty="0" err="1" smtClean="0">
                <a:latin typeface="Comic Sans MS" pitchFamily="66" charset="0"/>
              </a:rPr>
              <a:t>salts</a:t>
            </a:r>
            <a:endParaRPr lang="tr-TR" b="1" dirty="0" smtClean="0">
              <a:latin typeface="Comic Sans MS" pitchFamily="66" charset="0"/>
            </a:endParaRPr>
          </a:p>
          <a:p>
            <a:pPr>
              <a:buFont typeface="Wingdings" pitchFamily="2" charset="2"/>
              <a:buChar char="Ø"/>
            </a:pPr>
            <a:r>
              <a:rPr lang="tr-TR" b="1" dirty="0" smtClean="0">
                <a:solidFill>
                  <a:srgbClr val="FF0000"/>
                </a:solidFill>
                <a:latin typeface="Comic Sans MS" pitchFamily="66" charset="0"/>
              </a:rPr>
              <a:t>H</a:t>
            </a:r>
            <a:r>
              <a:rPr lang="tr-TR" b="1" dirty="0" smtClean="0">
                <a:latin typeface="Comic Sans MS" pitchFamily="66" charset="0"/>
              </a:rPr>
              <a:t>	</a:t>
            </a:r>
            <a:r>
              <a:rPr lang="tr-TR" b="1" dirty="0" err="1" smtClean="0">
                <a:latin typeface="Comic Sans MS" pitchFamily="66" charset="0"/>
              </a:rPr>
              <a:t>Recyclable</a:t>
            </a:r>
            <a:r>
              <a:rPr lang="tr-TR" b="1" dirty="0" smtClean="0">
                <a:latin typeface="Comic Sans MS" pitchFamily="66" charset="0"/>
              </a:rPr>
              <a:t> metal salt </a:t>
            </a:r>
            <a:r>
              <a:rPr lang="tr-TR" b="1" dirty="0" err="1" smtClean="0">
                <a:latin typeface="Comic Sans MS" pitchFamily="66" charset="0"/>
              </a:rPr>
              <a:t>wastes</a:t>
            </a:r>
            <a:r>
              <a:rPr lang="tr-TR" b="1" dirty="0" smtClean="0">
                <a:latin typeface="Comic Sans MS" pitchFamily="66" charset="0"/>
              </a:rPr>
              <a:t> (</a:t>
            </a:r>
            <a:r>
              <a:rPr lang="tr-TR" b="1" dirty="0" err="1" smtClean="0">
                <a:latin typeface="Comic Sans MS" pitchFamily="66" charset="0"/>
              </a:rPr>
              <a:t>each</a:t>
            </a:r>
            <a:r>
              <a:rPr lang="tr-TR" b="1" dirty="0" smtClean="0">
                <a:latin typeface="Comic Sans MS" pitchFamily="66" charset="0"/>
              </a:rPr>
              <a:t> metal salt </a:t>
            </a:r>
            <a:r>
              <a:rPr lang="tr-TR" b="1" dirty="0" err="1" smtClean="0">
                <a:latin typeface="Comic Sans MS" pitchFamily="66" charset="0"/>
              </a:rPr>
              <a:t>must</a:t>
            </a:r>
            <a:r>
              <a:rPr lang="tr-TR" b="1" dirty="0" smtClean="0">
                <a:latin typeface="Comic Sans MS" pitchFamily="66" charset="0"/>
              </a:rPr>
              <a:t> be </a:t>
            </a:r>
            <a:r>
              <a:rPr lang="tr-TR" b="1" dirty="0" err="1" smtClean="0">
                <a:latin typeface="Comic Sans MS" pitchFamily="66" charset="0"/>
              </a:rPr>
              <a:t>collected</a:t>
            </a:r>
            <a:r>
              <a:rPr lang="tr-TR" b="1" dirty="0" smtClean="0">
                <a:latin typeface="Comic Sans MS" pitchFamily="66" charset="0"/>
              </a:rPr>
              <a:t> in a </a:t>
            </a:r>
            <a:r>
              <a:rPr lang="tr-TR" b="1" dirty="0" err="1" smtClean="0">
                <a:latin typeface="Comic Sans MS" pitchFamily="66" charset="0"/>
              </a:rPr>
              <a:t>separate</a:t>
            </a:r>
            <a:r>
              <a:rPr lang="tr-TR" b="1" dirty="0" smtClean="0">
                <a:latin typeface="Comic Sans MS" pitchFamily="66" charset="0"/>
              </a:rPr>
              <a:t> </a:t>
            </a:r>
            <a:r>
              <a:rPr lang="tr-TR" b="1" dirty="0" err="1" smtClean="0">
                <a:latin typeface="Comic Sans MS" pitchFamily="66" charset="0"/>
              </a:rPr>
              <a:t>container</a:t>
            </a:r>
            <a:r>
              <a:rPr lang="tr-TR" b="1" dirty="0" smtClean="0">
                <a:latin typeface="Comic Sans MS" pitchFamily="66" charset="0"/>
              </a:rPr>
              <a:t>).</a:t>
            </a:r>
          </a:p>
          <a:p>
            <a:pPr>
              <a:buFont typeface="Wingdings" pitchFamily="2" charset="2"/>
              <a:buChar char="Ø"/>
            </a:pPr>
            <a:r>
              <a:rPr lang="tr-TR" b="1" dirty="0" smtClean="0">
                <a:solidFill>
                  <a:srgbClr val="FF0000"/>
                </a:solidFill>
                <a:latin typeface="Comic Sans MS" pitchFamily="66" charset="0"/>
              </a:rPr>
              <a:t>I</a:t>
            </a:r>
            <a:r>
              <a:rPr lang="tr-TR" b="1" dirty="0" smtClean="0">
                <a:latin typeface="Comic Sans MS" pitchFamily="66" charset="0"/>
              </a:rPr>
              <a:t>	</a:t>
            </a:r>
            <a:r>
              <a:rPr lang="tr-TR" b="1" dirty="0" err="1" smtClean="0">
                <a:latin typeface="Comic Sans MS" pitchFamily="66" charset="0"/>
              </a:rPr>
              <a:t>Inorganic</a:t>
            </a:r>
            <a:r>
              <a:rPr lang="tr-TR" b="1" dirty="0" smtClean="0">
                <a:latin typeface="Comic Sans MS" pitchFamily="66" charset="0"/>
              </a:rPr>
              <a:t> </a:t>
            </a:r>
            <a:r>
              <a:rPr lang="tr-TR" b="1" dirty="0" err="1" smtClean="0">
                <a:latin typeface="Comic Sans MS" pitchFamily="66" charset="0"/>
              </a:rPr>
              <a:t>solids</a:t>
            </a:r>
            <a:endParaRPr lang="tr-TR" b="1" dirty="0" smtClean="0">
              <a:latin typeface="Comic Sans MS" pitchFamily="66" charset="0"/>
            </a:endParaRPr>
          </a:p>
          <a:p>
            <a:endParaRPr lang="tr-TR" dirty="0"/>
          </a:p>
        </p:txBody>
      </p:sp>
    </p:spTree>
    <p:extLst>
      <p:ext uri="{BB962C8B-B14F-4D97-AF65-F5344CB8AC3E}">
        <p14:creationId xmlns:p14="http://schemas.microsoft.com/office/powerpoint/2010/main" val="915566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142852"/>
            <a:ext cx="8229600" cy="571504"/>
          </a:xfrm>
        </p:spPr>
        <p:txBody>
          <a:bodyPr>
            <a:normAutofit/>
          </a:bodyPr>
          <a:lstStyle/>
          <a:p>
            <a:pPr algn="ctr"/>
            <a:r>
              <a:rPr lang="en-US" sz="2800" b="1" dirty="0">
                <a:solidFill>
                  <a:srgbClr val="FF0000"/>
                </a:solidFill>
                <a:latin typeface="Comic Sans MS" pitchFamily="66" charset="0"/>
              </a:rPr>
              <a:t>Procedures Applied to Laboratory Wastes</a:t>
            </a:r>
            <a:endParaRPr lang="tr-TR" sz="2800" b="1" dirty="0">
              <a:solidFill>
                <a:srgbClr val="FF0000"/>
              </a:solidFill>
              <a:latin typeface="Comic Sans MS" pitchFamily="66" charset="0"/>
            </a:endParaRPr>
          </a:p>
        </p:txBody>
      </p:sp>
      <p:sp>
        <p:nvSpPr>
          <p:cNvPr id="3" name="2 İçerik Yer Tutucusu"/>
          <p:cNvSpPr>
            <a:spLocks noGrp="1"/>
          </p:cNvSpPr>
          <p:nvPr>
            <p:ph idx="1"/>
          </p:nvPr>
        </p:nvSpPr>
        <p:spPr>
          <a:xfrm>
            <a:off x="1666844" y="785794"/>
            <a:ext cx="9001156" cy="5929354"/>
          </a:xfrm>
        </p:spPr>
        <p:txBody>
          <a:bodyPr/>
          <a:lstStyle/>
          <a:p>
            <a:r>
              <a:rPr lang="tr-TR" b="1" dirty="0" err="1">
                <a:solidFill>
                  <a:srgbClr val="7030A0"/>
                </a:solidFill>
                <a:latin typeface="Comic Sans MS" pitchFamily="66" charset="0"/>
              </a:rPr>
              <a:t>Mercury</a:t>
            </a:r>
            <a:endParaRPr lang="tr-TR" b="1" dirty="0">
              <a:solidFill>
                <a:srgbClr val="7030A0"/>
              </a:solidFill>
              <a:latin typeface="Comic Sans MS" pitchFamily="66" charset="0"/>
            </a:endParaRPr>
          </a:p>
          <a:p>
            <a:r>
              <a:rPr lang="en-US" b="1" dirty="0">
                <a:latin typeface="Comic Sans MS" pitchFamily="66" charset="0"/>
              </a:rPr>
              <a:t>It evaporates even at room temperature, causing poisoning. Vaporization or spillage from an open vessel can spread mercury vapor up to 200 times the level allowed. Half of the </a:t>
            </a:r>
            <a:r>
              <a:rPr lang="tr-TR" b="1" dirty="0" err="1">
                <a:latin typeface="Comic Sans MS" pitchFamily="66" charset="0"/>
              </a:rPr>
              <a:t>mercury</a:t>
            </a:r>
            <a:r>
              <a:rPr lang="en-US" b="1" dirty="0">
                <a:latin typeface="Comic Sans MS" pitchFamily="66" charset="0"/>
              </a:rPr>
              <a:t> taken from the body can be discarded in 70 days. Chronic poisoning is seen in people who are constantly exposed. </a:t>
            </a:r>
            <a:r>
              <a:rPr lang="en-US" b="1" dirty="0">
                <a:solidFill>
                  <a:srgbClr val="002060"/>
                </a:solidFill>
                <a:latin typeface="Comic Sans MS" pitchFamily="66" charset="0"/>
              </a:rPr>
              <a:t>BAL</a:t>
            </a:r>
            <a:r>
              <a:rPr lang="en-US" b="1" dirty="0">
                <a:latin typeface="Comic Sans MS" pitchFamily="66" charset="0"/>
              </a:rPr>
              <a:t> (British Anti-Lewisite), a glycerol-derived compound used as an antidote for toxic gas Lewisite, </a:t>
            </a:r>
            <a:r>
              <a:rPr lang="en-US" b="1" dirty="0">
                <a:solidFill>
                  <a:srgbClr val="002060"/>
                </a:solidFill>
                <a:latin typeface="Comic Sans MS" pitchFamily="66" charset="0"/>
              </a:rPr>
              <a:t>complexes mercury ions into </a:t>
            </a:r>
            <a:r>
              <a:rPr lang="en-US" b="1" dirty="0" err="1">
                <a:solidFill>
                  <a:srgbClr val="002060"/>
                </a:solidFill>
                <a:latin typeface="Comic Sans MS" pitchFamily="66" charset="0"/>
              </a:rPr>
              <a:t>chelates</a:t>
            </a:r>
            <a:r>
              <a:rPr lang="en-US" b="1" dirty="0">
                <a:solidFill>
                  <a:srgbClr val="002060"/>
                </a:solidFill>
                <a:latin typeface="Comic Sans MS" pitchFamily="66" charset="0"/>
              </a:rPr>
              <a:t> to prevent damage to vital enzymes</a:t>
            </a:r>
            <a:r>
              <a:rPr lang="en-US" b="1" dirty="0" smtClean="0">
                <a:solidFill>
                  <a:srgbClr val="002060"/>
                </a:solidFill>
                <a:latin typeface="Comic Sans MS" pitchFamily="66" charset="0"/>
              </a:rPr>
              <a:t>.</a:t>
            </a:r>
            <a:endParaRPr lang="tr-TR" b="1" dirty="0">
              <a:solidFill>
                <a:srgbClr val="002060"/>
              </a:solidFill>
              <a:latin typeface="Comic Sans MS" pitchFamily="66" charset="0"/>
            </a:endParaRPr>
          </a:p>
        </p:txBody>
      </p:sp>
    </p:spTree>
    <p:extLst>
      <p:ext uri="{BB962C8B-B14F-4D97-AF65-F5344CB8AC3E}">
        <p14:creationId xmlns:p14="http://schemas.microsoft.com/office/powerpoint/2010/main" val="292673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809720" y="357166"/>
            <a:ext cx="8401080" cy="5967434"/>
          </a:xfrm>
        </p:spPr>
        <p:txBody>
          <a:bodyPr>
            <a:normAutofit fontScale="92500" lnSpcReduction="10000"/>
          </a:bodyPr>
          <a:lstStyle/>
          <a:p>
            <a:r>
              <a:rPr lang="tr-TR" b="1" dirty="0" err="1" smtClean="0">
                <a:latin typeface="Comic Sans MS" pitchFamily="66" charset="0"/>
              </a:rPr>
              <a:t>Mercury</a:t>
            </a:r>
            <a:r>
              <a:rPr lang="tr-TR" b="1" dirty="0" smtClean="0">
                <a:latin typeface="Comic Sans MS" pitchFamily="66" charset="0"/>
              </a:rPr>
              <a:t> </a:t>
            </a:r>
            <a:r>
              <a:rPr lang="en-US" b="1" dirty="0" smtClean="0">
                <a:latin typeface="Comic Sans MS" pitchFamily="66" charset="0"/>
              </a:rPr>
              <a:t>poisoning symptoms can only be noticed after weeks.</a:t>
            </a:r>
          </a:p>
          <a:p>
            <a:r>
              <a:rPr lang="en-US" b="1" dirty="0" smtClean="0">
                <a:latin typeface="Comic Sans MS" pitchFamily="66" charset="0"/>
              </a:rPr>
              <a:t>    </a:t>
            </a:r>
            <a:r>
              <a:rPr lang="en-US" b="1" dirty="0" smtClean="0">
                <a:solidFill>
                  <a:srgbClr val="C00000"/>
                </a:solidFill>
                <a:latin typeface="Comic Sans MS" pitchFamily="66" charset="0"/>
              </a:rPr>
              <a:t>Symptoms: </a:t>
            </a:r>
            <a:r>
              <a:rPr lang="en-US" b="1" dirty="0" smtClean="0">
                <a:latin typeface="Comic Sans MS" pitchFamily="66" charset="0"/>
              </a:rPr>
              <a:t>Unbalance, loss of vision</a:t>
            </a:r>
            <a:r>
              <a:rPr lang="tr-TR" b="1" dirty="0" smtClean="0">
                <a:latin typeface="Comic Sans MS" pitchFamily="66" charset="0"/>
              </a:rPr>
              <a:t> </a:t>
            </a:r>
            <a:r>
              <a:rPr lang="en-US" b="1" dirty="0" smtClean="0">
                <a:latin typeface="Comic Sans MS" pitchFamily="66" charset="0"/>
              </a:rPr>
              <a:t>and sensation, damage of brain and nervous system. </a:t>
            </a:r>
            <a:r>
              <a:rPr lang="en-US" b="1" dirty="0" smtClean="0">
                <a:solidFill>
                  <a:srgbClr val="002060"/>
                </a:solidFill>
                <a:latin typeface="Comic Sans MS" pitchFamily="66" charset="0"/>
              </a:rPr>
              <a:t>This type of damage is irreversible. </a:t>
            </a:r>
            <a:r>
              <a:rPr lang="en-US" b="1" dirty="0" smtClean="0">
                <a:latin typeface="Comic Sans MS" pitchFamily="66" charset="0"/>
              </a:rPr>
              <a:t>Effective results can be obtained if the man is exposed to mercury vapor </a:t>
            </a:r>
            <a:r>
              <a:rPr lang="tr-TR" b="1" dirty="0" err="1" smtClean="0">
                <a:latin typeface="Comic Sans MS" pitchFamily="66" charset="0"/>
              </a:rPr>
              <a:t>and</a:t>
            </a:r>
            <a:r>
              <a:rPr lang="tr-TR" b="1" dirty="0" smtClean="0">
                <a:latin typeface="Comic Sans MS" pitchFamily="66" charset="0"/>
              </a:rPr>
              <a:t> </a:t>
            </a:r>
            <a:r>
              <a:rPr lang="tr-TR" b="1" dirty="0" err="1" smtClean="0">
                <a:latin typeface="Comic Sans MS" pitchFamily="66" charset="0"/>
              </a:rPr>
              <a:t>notices</a:t>
            </a:r>
            <a:r>
              <a:rPr lang="tr-TR" b="1" dirty="0" smtClean="0">
                <a:latin typeface="Comic Sans MS" pitchFamily="66" charset="0"/>
              </a:rPr>
              <a:t> it </a:t>
            </a:r>
            <a:r>
              <a:rPr lang="en-US" b="1" dirty="0" smtClean="0">
                <a:latin typeface="Comic Sans MS" pitchFamily="66" charset="0"/>
              </a:rPr>
              <a:t>without delay and immediately uses BAL antidote.</a:t>
            </a:r>
          </a:p>
          <a:p>
            <a:endParaRPr lang="en-US" b="1" dirty="0" smtClean="0">
              <a:latin typeface="Comic Sans MS" pitchFamily="66" charset="0"/>
            </a:endParaRPr>
          </a:p>
          <a:p>
            <a:r>
              <a:rPr lang="en-US" b="1" dirty="0" smtClean="0">
                <a:latin typeface="Comic Sans MS" pitchFamily="66" charset="0"/>
              </a:rPr>
              <a:t>    The maximum mercury concentration allowed in the working environment is 0.01 ml / m3 (0.1 mg / m3). The label of the mercury cup has the following warning signs.</a:t>
            </a:r>
          </a:p>
          <a:p>
            <a:r>
              <a:rPr lang="en-US" b="1" dirty="0" smtClean="0">
                <a:latin typeface="Comic Sans MS" pitchFamily="66" charset="0"/>
              </a:rPr>
              <a:t>R23, R33 ---- - S7, S44</a:t>
            </a:r>
          </a:p>
          <a:p>
            <a:r>
              <a:rPr lang="en-US" b="1" dirty="0" smtClean="0">
                <a:latin typeface="Comic Sans MS" pitchFamily="66" charset="0"/>
              </a:rPr>
              <a:t>Iodine charcoal: 5-10 g of iodine, 15-30 ml of ether, 90 g of activated charcoal</a:t>
            </a:r>
            <a:endParaRPr lang="tr-TR" b="1" dirty="0">
              <a:latin typeface="Comic Sans MS" pitchFamily="66" charset="0"/>
            </a:endParaRPr>
          </a:p>
        </p:txBody>
      </p:sp>
    </p:spTree>
    <p:extLst>
      <p:ext uri="{BB962C8B-B14F-4D97-AF65-F5344CB8AC3E}">
        <p14:creationId xmlns:p14="http://schemas.microsoft.com/office/powerpoint/2010/main" val="1451720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Grp="1" noChangeAspect="1" noChangeArrowheads="1"/>
          </p:cNvPicPr>
          <p:nvPr>
            <p:ph idx="1"/>
          </p:nvPr>
        </p:nvPicPr>
        <p:blipFill>
          <a:blip r:embed="rId2"/>
          <a:srcRect/>
          <a:stretch>
            <a:fillRect/>
          </a:stretch>
        </p:blipFill>
        <p:spPr bwMode="auto">
          <a:xfrm>
            <a:off x="2381224" y="571481"/>
            <a:ext cx="7143800" cy="5326241"/>
          </a:xfrm>
          <a:prstGeom prst="rect">
            <a:avLst/>
          </a:prstGeom>
          <a:noFill/>
          <a:ln w="9525">
            <a:noFill/>
            <a:miter lim="800000"/>
            <a:headEnd/>
            <a:tailEnd/>
          </a:ln>
          <a:effectLst/>
        </p:spPr>
      </p:pic>
    </p:spTree>
    <p:extLst>
      <p:ext uri="{BB962C8B-B14F-4D97-AF65-F5344CB8AC3E}">
        <p14:creationId xmlns:p14="http://schemas.microsoft.com/office/powerpoint/2010/main" val="143543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24034" y="285728"/>
            <a:ext cx="8229600" cy="857256"/>
          </a:xfrm>
        </p:spPr>
        <p:txBody>
          <a:bodyPr>
            <a:normAutofit/>
          </a:bodyPr>
          <a:lstStyle/>
          <a:p>
            <a:pPr algn="ctr"/>
            <a:r>
              <a:rPr lang="tr-TR" sz="2800" b="1" dirty="0" err="1">
                <a:solidFill>
                  <a:srgbClr val="FF0000"/>
                </a:solidFill>
                <a:latin typeface="Comic Sans MS" pitchFamily="66" charset="0"/>
              </a:rPr>
              <a:t>Exothermic</a:t>
            </a:r>
            <a:r>
              <a:rPr lang="tr-TR" sz="2800" b="1" dirty="0">
                <a:solidFill>
                  <a:srgbClr val="FF0000"/>
                </a:solidFill>
                <a:latin typeface="Comic Sans MS" pitchFamily="66" charset="0"/>
              </a:rPr>
              <a:t> </a:t>
            </a:r>
            <a:r>
              <a:rPr lang="tr-TR" sz="2800" b="1" dirty="0" err="1">
                <a:solidFill>
                  <a:srgbClr val="FF0000"/>
                </a:solidFill>
                <a:latin typeface="Comic Sans MS" pitchFamily="66" charset="0"/>
              </a:rPr>
              <a:t>Reactions</a:t>
            </a:r>
            <a:endParaRPr lang="tr-TR" sz="2800" b="1" dirty="0">
              <a:solidFill>
                <a:srgbClr val="FF0000"/>
              </a:solidFill>
              <a:latin typeface="Comic Sans MS" pitchFamily="66" charset="0"/>
            </a:endParaRPr>
          </a:p>
        </p:txBody>
      </p:sp>
      <p:sp>
        <p:nvSpPr>
          <p:cNvPr id="3" name="2 İçerik Yer Tutucusu"/>
          <p:cNvSpPr>
            <a:spLocks noGrp="1"/>
          </p:cNvSpPr>
          <p:nvPr>
            <p:ph idx="1"/>
          </p:nvPr>
        </p:nvSpPr>
        <p:spPr>
          <a:xfrm>
            <a:off x="1952596" y="1357298"/>
            <a:ext cx="8258204" cy="4967302"/>
          </a:xfrm>
        </p:spPr>
        <p:txBody>
          <a:bodyPr>
            <a:normAutofit/>
          </a:bodyPr>
          <a:lstStyle/>
          <a:p>
            <a:r>
              <a:rPr lang="en-US" b="1" dirty="0" smtClean="0">
                <a:latin typeface="Comic Sans MS" pitchFamily="66" charset="0"/>
              </a:rPr>
              <a:t>Most of the chemical reactions are exothermic. If the eluting liquid can not be taken out properly, the reaction mixture overheats and the reaction rate increases excessively. As a result, the sol</a:t>
            </a:r>
            <a:r>
              <a:rPr lang="tr-TR" b="1" dirty="0" err="1" smtClean="0">
                <a:latin typeface="Comic Sans MS" pitchFamily="66" charset="0"/>
              </a:rPr>
              <a:t>ution</a:t>
            </a:r>
            <a:r>
              <a:rPr lang="en-US" b="1" dirty="0" smtClean="0">
                <a:latin typeface="Comic Sans MS" pitchFamily="66" charset="0"/>
              </a:rPr>
              <a:t> will heat up uncontrollably and overflow out of the device, resulting in strong bursts</a:t>
            </a:r>
            <a:endParaRPr lang="tr-TR" b="1" dirty="0" smtClean="0">
              <a:latin typeface="Comic Sans MS" pitchFamily="66" charset="0"/>
            </a:endParaRPr>
          </a:p>
          <a:p>
            <a:endParaRPr lang="tr-TR" b="1" dirty="0" smtClean="0">
              <a:latin typeface="Comic Sans MS" pitchFamily="66" charset="0"/>
            </a:endParaRPr>
          </a:p>
          <a:p>
            <a:r>
              <a:rPr lang="en-US" b="1" dirty="0" smtClean="0">
                <a:latin typeface="Comic Sans MS" pitchFamily="66" charset="0"/>
              </a:rPr>
              <a:t>Exothermic reactions should be controlled by cooling the reaction vessel or using a reflux condenser. The reaction mixture should be heat-exchanged with good mixing</a:t>
            </a:r>
            <a:endParaRPr lang="tr-TR" b="1" dirty="0">
              <a:latin typeface="Comic Sans MS" pitchFamily="66" charset="0"/>
            </a:endParaRPr>
          </a:p>
        </p:txBody>
      </p:sp>
    </p:spTree>
    <p:extLst>
      <p:ext uri="{BB962C8B-B14F-4D97-AF65-F5344CB8AC3E}">
        <p14:creationId xmlns:p14="http://schemas.microsoft.com/office/powerpoint/2010/main" val="1330586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38282" y="500042"/>
            <a:ext cx="8572560" cy="6072230"/>
          </a:xfrm>
        </p:spPr>
        <p:txBody>
          <a:bodyPr>
            <a:normAutofit/>
          </a:bodyPr>
          <a:lstStyle/>
          <a:p>
            <a:r>
              <a:rPr lang="en-US" b="1" dirty="0">
                <a:latin typeface="Comic Sans MS" pitchFamily="66" charset="0"/>
              </a:rPr>
              <a:t>You need to be very careful in increasing the amount of </a:t>
            </a:r>
            <a:r>
              <a:rPr lang="tr-TR" b="1" dirty="0" err="1">
                <a:latin typeface="Comic Sans MS" pitchFamily="66" charset="0"/>
              </a:rPr>
              <a:t>input</a:t>
            </a:r>
            <a:r>
              <a:rPr lang="tr-TR" b="1" dirty="0">
                <a:latin typeface="Comic Sans MS" pitchFamily="66" charset="0"/>
              </a:rPr>
              <a:t> </a:t>
            </a:r>
            <a:r>
              <a:rPr lang="tr-TR" b="1" dirty="0" err="1">
                <a:latin typeface="Comic Sans MS" pitchFamily="66" charset="0"/>
              </a:rPr>
              <a:t>chemical</a:t>
            </a:r>
            <a:r>
              <a:rPr lang="en-US" b="1" dirty="0">
                <a:latin typeface="Comic Sans MS" pitchFamily="66" charset="0"/>
              </a:rPr>
              <a:t> in exothermic reactions. </a:t>
            </a:r>
            <a:endParaRPr lang="tr-TR" b="1" dirty="0">
              <a:latin typeface="Comic Sans MS" pitchFamily="66" charset="0"/>
            </a:endParaRPr>
          </a:p>
          <a:p>
            <a:r>
              <a:rPr lang="en-US" b="1" dirty="0">
                <a:latin typeface="Comic Sans MS" pitchFamily="66" charset="0"/>
              </a:rPr>
              <a:t>When working with more reagent in a larger vessel, the bulk of the mass and the reaction heat associated therewith increase by the cubic (third force) of the initial </a:t>
            </a:r>
            <a:r>
              <a:rPr lang="tr-TR" b="1" dirty="0" err="1">
                <a:latin typeface="Comic Sans MS" pitchFamily="66" charset="0"/>
              </a:rPr>
              <a:t>radius</a:t>
            </a:r>
            <a:r>
              <a:rPr lang="tr-TR" b="1" dirty="0">
                <a:latin typeface="Comic Sans MS" pitchFamily="66" charset="0"/>
              </a:rPr>
              <a:t> </a:t>
            </a:r>
            <a:r>
              <a:rPr lang="en-US" b="1" dirty="0">
                <a:latin typeface="Comic Sans MS" pitchFamily="66" charset="0"/>
              </a:rPr>
              <a:t>value</a:t>
            </a:r>
            <a:r>
              <a:rPr lang="tr-TR" b="1" dirty="0">
                <a:latin typeface="Comic Sans MS" pitchFamily="66" charset="0"/>
              </a:rPr>
              <a:t> (4/3</a:t>
            </a:r>
            <a:r>
              <a:rPr lang="el-GR" b="1" dirty="0">
                <a:latin typeface="Comic Sans MS" pitchFamily="66" charset="0"/>
              </a:rPr>
              <a:t>π</a:t>
            </a:r>
            <a:r>
              <a:rPr lang="tr-TR" b="1" dirty="0">
                <a:latin typeface="Comic Sans MS" pitchFamily="66" charset="0"/>
              </a:rPr>
              <a:t>r³</a:t>
            </a:r>
            <a:r>
              <a:rPr lang="en-US" b="1" dirty="0">
                <a:latin typeface="Comic Sans MS" pitchFamily="66" charset="0"/>
              </a:rPr>
              <a:t>, while the heat transfer surface of the device increases by the square of the radius</a:t>
            </a:r>
            <a:r>
              <a:rPr lang="tr-TR" b="1" dirty="0">
                <a:latin typeface="Comic Sans MS" pitchFamily="66" charset="0"/>
              </a:rPr>
              <a:t> (4</a:t>
            </a:r>
            <a:r>
              <a:rPr lang="el-GR" b="1" dirty="0">
                <a:latin typeface="Comic Sans MS" pitchFamily="66" charset="0"/>
              </a:rPr>
              <a:t>π</a:t>
            </a:r>
            <a:r>
              <a:rPr lang="tr-TR" b="1" dirty="0">
                <a:latin typeface="Comic Sans MS" pitchFamily="66" charset="0"/>
              </a:rPr>
              <a:t>r²)</a:t>
            </a:r>
            <a:r>
              <a:rPr lang="el-GR" b="1" dirty="0">
                <a:latin typeface="Comic Sans MS" pitchFamily="66" charset="0"/>
              </a:rPr>
              <a:t> </a:t>
            </a:r>
            <a:r>
              <a:rPr lang="en-US" b="1" dirty="0">
                <a:latin typeface="Comic Sans MS" pitchFamily="66" charset="0"/>
              </a:rPr>
              <a:t>of the reaction chamber. The danger of overheating increases as the mass increases. For this reason, the amount of reagent should not be suddenly increased</a:t>
            </a:r>
            <a:endParaRPr lang="tr-TR" b="1" dirty="0">
              <a:latin typeface="Comic Sans MS" pitchFamily="66" charset="0"/>
            </a:endParaRPr>
          </a:p>
        </p:txBody>
      </p:sp>
    </p:spTree>
    <p:extLst>
      <p:ext uri="{BB962C8B-B14F-4D97-AF65-F5344CB8AC3E}">
        <p14:creationId xmlns:p14="http://schemas.microsoft.com/office/powerpoint/2010/main" val="890180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2057400" y="188640"/>
            <a:ext cx="8305800" cy="1143000"/>
          </a:xfrm>
        </p:spPr>
        <p:txBody>
          <a:bodyPr>
            <a:normAutofit/>
          </a:bodyPr>
          <a:lstStyle/>
          <a:p>
            <a:pPr algn="ctr" eaLnBrk="1" hangingPunct="1">
              <a:defRPr/>
            </a:pPr>
            <a:r>
              <a:rPr lang="en-US" sz="3600" b="1" dirty="0">
                <a:solidFill>
                  <a:srgbClr val="FF0000"/>
                </a:solidFill>
                <a:latin typeface="Comic Sans MS" panose="030F0702030302020204" pitchFamily="66" charset="0"/>
                <a:cs typeface="Times New Roman" pitchFamily="18" charset="0"/>
              </a:rPr>
              <a:t>Materials liable to form peroxides in storage </a:t>
            </a:r>
            <a:endParaRPr lang="tr-TR" sz="3600" b="1" dirty="0">
              <a:solidFill>
                <a:srgbClr val="FF0000"/>
              </a:solidFill>
              <a:latin typeface="Comic Sans MS" panose="030F0702030302020204" pitchFamily="66" charset="0"/>
              <a:cs typeface="Times New Roman" pitchFamily="18" charset="0"/>
            </a:endParaRPr>
          </a:p>
        </p:txBody>
      </p:sp>
      <p:sp>
        <p:nvSpPr>
          <p:cNvPr id="149507" name="Rectangle 3"/>
          <p:cNvSpPr>
            <a:spLocks noChangeArrowheads="1"/>
          </p:cNvSpPr>
          <p:nvPr/>
        </p:nvSpPr>
        <p:spPr bwMode="auto">
          <a:xfrm>
            <a:off x="1847528" y="1331641"/>
            <a:ext cx="8515672"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eaLnBrk="0" hangingPunct="0">
              <a:defRPr sz="2400" baseline="30000">
                <a:solidFill>
                  <a:schemeClr val="tx1"/>
                </a:solidFill>
                <a:latin typeface="Comic Sans MS" panose="030F0702030302020204" pitchFamily="66" charset="0"/>
              </a:defRPr>
            </a:lvl1pPr>
            <a:lvl2pPr marL="742950" indent="-285750" eaLnBrk="0" hangingPunct="0">
              <a:defRPr sz="2400" baseline="30000">
                <a:solidFill>
                  <a:schemeClr val="tx1"/>
                </a:solidFill>
                <a:latin typeface="Comic Sans MS" panose="030F0702030302020204" pitchFamily="66" charset="0"/>
              </a:defRPr>
            </a:lvl2pPr>
            <a:lvl3pPr marL="1143000" indent="-228600" eaLnBrk="0" hangingPunct="0">
              <a:defRPr sz="2400" baseline="30000">
                <a:solidFill>
                  <a:schemeClr val="tx1"/>
                </a:solidFill>
                <a:latin typeface="Comic Sans MS" panose="030F0702030302020204" pitchFamily="66" charset="0"/>
              </a:defRPr>
            </a:lvl3pPr>
            <a:lvl4pPr marL="1600200" indent="-228600" eaLnBrk="0" hangingPunct="0">
              <a:defRPr sz="2400" baseline="30000">
                <a:solidFill>
                  <a:schemeClr val="tx1"/>
                </a:solidFill>
                <a:latin typeface="Comic Sans MS" panose="030F0702030302020204" pitchFamily="66" charset="0"/>
              </a:defRPr>
            </a:lvl4pPr>
            <a:lvl5pPr marL="2057400" indent="-228600" eaLnBrk="0" hangingPunct="0">
              <a:defRPr sz="2400" baseline="30000">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aseline="30000">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aseline="30000">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aseline="30000">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aseline="30000">
                <a:solidFill>
                  <a:schemeClr val="tx1"/>
                </a:solidFill>
                <a:latin typeface="Comic Sans MS" panose="030F0702030302020204" pitchFamily="66" charset="0"/>
              </a:defRPr>
            </a:lvl9pPr>
          </a:lstStyle>
          <a:p>
            <a:pPr eaLnBrk="1" hangingPunct="1"/>
            <a:r>
              <a:rPr lang="en-US" altLang="tr-TR" sz="2000" b="1" baseline="0" dirty="0">
                <a:cs typeface="Times New Roman" panose="02020603050405020304" pitchFamily="18" charset="0"/>
              </a:rPr>
              <a:t>The following materials may form peroxides in storage, when in contact with air. Once a container is opened, the chemical should be tested for peroxides not less frequently than once every six months using a product such as </a:t>
            </a:r>
            <a:r>
              <a:rPr lang="en-US" altLang="tr-TR" sz="2000" b="1" baseline="0" dirty="0" err="1">
                <a:cs typeface="Times New Roman" panose="02020603050405020304" pitchFamily="18" charset="0"/>
              </a:rPr>
              <a:t>Merckoquant</a:t>
            </a:r>
            <a:r>
              <a:rPr lang="en-US" altLang="tr-TR" sz="2000" b="1" baseline="0" dirty="0">
                <a:cs typeface="Times New Roman" panose="02020603050405020304" pitchFamily="18" charset="0"/>
              </a:rPr>
              <a:t> test paper. </a:t>
            </a:r>
            <a:endParaRPr lang="tr-TR" altLang="tr-TR" sz="2000" b="1" baseline="0" dirty="0">
              <a:cs typeface="Times New Roman" panose="02020603050405020304" pitchFamily="18" charset="0"/>
            </a:endParaRPr>
          </a:p>
          <a:p>
            <a:pPr eaLnBrk="1" hangingPunct="1"/>
            <a:endParaRPr lang="en-US" altLang="tr-TR" sz="2000" b="1" baseline="0" dirty="0">
              <a:cs typeface="Times New Roman" panose="02020603050405020304" pitchFamily="18" charset="0"/>
            </a:endParaRPr>
          </a:p>
          <a:p>
            <a:r>
              <a:rPr lang="en-US" altLang="tr-TR" sz="2000" b="1" baseline="0" dirty="0">
                <a:cs typeface="Times New Roman" panose="02020603050405020304" pitchFamily="18" charset="0"/>
              </a:rPr>
              <a:t>A peroxide-containing material always constitutes an explosion risk, but the risk is particularly serious if the material is heated. This is because peroxides are generally less volatile than the compound from which they are formed, (usually having lower </a:t>
            </a:r>
            <a:r>
              <a:rPr lang="en-US" altLang="tr-TR" sz="2000" b="1" baseline="0" dirty="0" err="1">
                <a:cs typeface="Times New Roman" panose="02020603050405020304" pitchFamily="18" charset="0"/>
              </a:rPr>
              <a:t>vapour</a:t>
            </a:r>
            <a:r>
              <a:rPr lang="en-US" altLang="tr-TR" sz="2000" b="1" baseline="0" dirty="0">
                <a:cs typeface="Times New Roman" panose="02020603050405020304" pitchFamily="18" charset="0"/>
              </a:rPr>
              <a:t> pressure because of increased intermolecular forces between the - now strongly polar - peroxide molecules). Distillation therefore leads to progressive concentration of the peroxide. The combination of a concentrated solution of peroxide with heating can result in explosive decomposition. </a:t>
            </a:r>
          </a:p>
          <a:p>
            <a:endParaRPr lang="en-US" altLang="tr-TR" baseline="0" dirty="0">
              <a:latin typeface="Times New Roman" panose="02020603050405020304" pitchFamily="18" charset="0"/>
            </a:endParaRPr>
          </a:p>
        </p:txBody>
      </p:sp>
    </p:spTree>
    <p:extLst>
      <p:ext uri="{BB962C8B-B14F-4D97-AF65-F5344CB8AC3E}">
        <p14:creationId xmlns:p14="http://schemas.microsoft.com/office/powerpoint/2010/main" val="5853783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81200" y="332656"/>
            <a:ext cx="8229600" cy="492664"/>
          </a:xfrm>
        </p:spPr>
        <p:txBody>
          <a:bodyPr>
            <a:noAutofit/>
          </a:bodyPr>
          <a:lstStyle/>
          <a:p>
            <a:pPr algn="ctr"/>
            <a:r>
              <a:rPr lang="tr-TR" sz="3200" b="1" dirty="0" err="1">
                <a:solidFill>
                  <a:srgbClr val="FF0000"/>
                </a:solidFill>
                <a:latin typeface="Comic Sans MS" panose="030F0702030302020204" pitchFamily="66" charset="0"/>
              </a:rPr>
              <a:t>Preventing</a:t>
            </a:r>
            <a:r>
              <a:rPr lang="tr-TR" sz="3200" b="1" dirty="0">
                <a:solidFill>
                  <a:srgbClr val="FF0000"/>
                </a:solidFill>
                <a:latin typeface="Comic Sans MS" panose="030F0702030302020204" pitchFamily="66" charset="0"/>
              </a:rPr>
              <a:t> of </a:t>
            </a:r>
            <a:r>
              <a:rPr lang="tr-TR" sz="3200" b="1" dirty="0" err="1">
                <a:solidFill>
                  <a:srgbClr val="FF0000"/>
                </a:solidFill>
                <a:latin typeface="Comic Sans MS" panose="030F0702030302020204" pitchFamily="66" charset="0"/>
              </a:rPr>
              <a:t>peroxide</a:t>
            </a:r>
            <a:r>
              <a:rPr lang="tr-TR" sz="3200" b="1" dirty="0">
                <a:solidFill>
                  <a:srgbClr val="FF0000"/>
                </a:solidFill>
                <a:latin typeface="Comic Sans MS" panose="030F0702030302020204" pitchFamily="66" charset="0"/>
              </a:rPr>
              <a:t> </a:t>
            </a:r>
            <a:r>
              <a:rPr lang="tr-TR" sz="3200" b="1" dirty="0" err="1">
                <a:solidFill>
                  <a:srgbClr val="FF0000"/>
                </a:solidFill>
                <a:latin typeface="Comic Sans MS" panose="030F0702030302020204" pitchFamily="66" charset="0"/>
              </a:rPr>
              <a:t>formation</a:t>
            </a:r>
            <a:endParaRPr lang="tr-TR" sz="3200" b="1" dirty="0">
              <a:solidFill>
                <a:srgbClr val="FF0000"/>
              </a:solidFill>
              <a:latin typeface="Comic Sans MS" panose="030F0702030302020204" pitchFamily="66" charset="0"/>
            </a:endParaRPr>
          </a:p>
        </p:txBody>
      </p:sp>
      <p:sp>
        <p:nvSpPr>
          <p:cNvPr id="3" name="İçerik Yer Tutucusu 2"/>
          <p:cNvSpPr>
            <a:spLocks noGrp="1"/>
          </p:cNvSpPr>
          <p:nvPr>
            <p:ph idx="1"/>
          </p:nvPr>
        </p:nvSpPr>
        <p:spPr>
          <a:xfrm>
            <a:off x="1981200" y="1268760"/>
            <a:ext cx="8229600" cy="5055840"/>
          </a:xfrm>
        </p:spPr>
        <p:txBody>
          <a:bodyPr>
            <a:normAutofit fontScale="92500" lnSpcReduction="10000"/>
          </a:bodyPr>
          <a:lstStyle/>
          <a:p>
            <a:pPr algn="just"/>
            <a:r>
              <a:rPr lang="en-US" b="1" dirty="0">
                <a:latin typeface="Comic Sans MS" panose="030F0702030302020204" pitchFamily="66" charset="0"/>
              </a:rPr>
              <a:t>Peroxide formation can not be prevented only by protecting the chemical substance from light. The chemical container must be stored tightly closed in the argon atmosphere. Preserving the substance in a cold environment is not very safe to prevent peroxide formation. It should be taken into consideration that color change, crystallization or layer formation can lead to possible explosion hazard. Organic peroxides are very sensitive to shock, spark, heat, friction and light. Most such peroxides are more susceptible compounds than TNT. There may be a very large explosion when opening the flask of an ether flask in which peroxide is formed</a:t>
            </a:r>
            <a:endParaRPr lang="tr-TR" b="1" dirty="0">
              <a:latin typeface="Comic Sans MS" panose="030F0702030302020204" pitchFamily="66" charset="0"/>
            </a:endParaRPr>
          </a:p>
        </p:txBody>
      </p:sp>
    </p:spTree>
    <p:extLst>
      <p:ext uri="{BB962C8B-B14F-4D97-AF65-F5344CB8AC3E}">
        <p14:creationId xmlns:p14="http://schemas.microsoft.com/office/powerpoint/2010/main" val="38639952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683</Words>
  <Application>Microsoft Office PowerPoint</Application>
  <PresentationFormat>Geniş ekran</PresentationFormat>
  <Paragraphs>37</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Arial</vt:lpstr>
      <vt:lpstr>Calibri</vt:lpstr>
      <vt:lpstr>Calibri Light</vt:lpstr>
      <vt:lpstr>Comic Sans MS</vt:lpstr>
      <vt:lpstr>Times New Roman</vt:lpstr>
      <vt:lpstr>Wingdings</vt:lpstr>
      <vt:lpstr>Office Teması</vt:lpstr>
      <vt:lpstr>5 CLEANING OF MATERIALS AND WASTE PROCEDURES </vt:lpstr>
      <vt:lpstr>Labeling of Waste Containers</vt:lpstr>
      <vt:lpstr>Procedures Applied to Laboratory Wastes</vt:lpstr>
      <vt:lpstr>PowerPoint Sunusu</vt:lpstr>
      <vt:lpstr>PowerPoint Sunusu</vt:lpstr>
      <vt:lpstr>Exothermic Reactions</vt:lpstr>
      <vt:lpstr>PowerPoint Sunusu</vt:lpstr>
      <vt:lpstr>Materials liable to form peroxides in storage </vt:lpstr>
      <vt:lpstr>Preventing of peroxide 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CLEANING OF MATERIALS AND WASTE PROCEDURES </dc:title>
  <dc:creator>KİMYA_MCANEL</dc:creator>
  <cp:lastModifiedBy>KİMYA_MCANEL</cp:lastModifiedBy>
  <cp:revision>1</cp:revision>
  <dcterms:created xsi:type="dcterms:W3CDTF">2017-11-23T07:48:05Z</dcterms:created>
  <dcterms:modified xsi:type="dcterms:W3CDTF">2017-11-23T07:50:18Z</dcterms:modified>
</cp:coreProperties>
</file>