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387" r:id="rId3"/>
    <p:sldId id="388" r:id="rId4"/>
    <p:sldId id="389" r:id="rId5"/>
    <p:sldId id="390" r:id="rId6"/>
    <p:sldId id="391" r:id="rId7"/>
    <p:sldId id="392" r:id="rId8"/>
    <p:sldId id="393" r:id="rId9"/>
    <p:sldId id="394" r:id="rId10"/>
    <p:sldId id="395" r:id="rId11"/>
    <p:sldId id="396" r:id="rId12"/>
    <p:sldId id="397" r:id="rId13"/>
    <p:sldId id="398" r:id="rId14"/>
    <p:sldId id="399" r:id="rId15"/>
    <p:sldId id="400" r:id="rId16"/>
    <p:sldId id="401"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yşe Gül Şıvkın" initials="AGŞ" lastIdx="2" clrIdx="0">
    <p:extLst>
      <p:ext uri="{19B8F6BF-5375-455C-9EA6-DF929625EA0E}">
        <p15:presenceInfo xmlns:p15="http://schemas.microsoft.com/office/powerpoint/2012/main" xmlns="" userId="c0623d9b6733d1d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00F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660"/>
  </p:normalViewPr>
  <p:slideViewPr>
    <p:cSldViewPr snapToGrid="0">
      <p:cViewPr varScale="1">
        <p:scale>
          <a:sx n="74" d="100"/>
          <a:sy n="74" d="100"/>
        </p:scale>
        <p:origin x="-45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04CD8BA-DF2E-4D6E-8DD2-AFDFB38AD5D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9066CF70-6094-4BF0-8E58-BF55014942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750CE9FE-5647-4934-B699-E83F5D8D203E}"/>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E7972DBE-54F2-49AC-A7F1-2D3A46AF2CD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5E524D80-E0B8-493B-9755-525621BAD957}"/>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459631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CC3215E-EFB2-4D74-B308-0442518552A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9F6F517B-20F9-41BB-A75F-BD45451133B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63FD765A-FF8F-4ECA-B092-5265AE00022E}"/>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E6804453-6BA2-48E5-974B-17553D1EDBB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055A2FDD-2483-4681-83F8-194FB142825E}"/>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377821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35164F42-5AD5-44E2-BAC5-0C5E85F0C0C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4687FE34-15A7-4B6C-A2FB-C75BC09886C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81F5E59C-5DE2-45D5-8D51-2E9721D98D23}"/>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875A6333-25EE-4661-B47E-876F62B289B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333B3C6C-9E23-4BFE-9126-9479275ECCF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544248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D782A328-07EB-4A25-BFC8-50220117102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7C86D123-CE1B-4168-A774-CE2E16DF1E0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80EB9975-53F7-4779-888F-36AD5861CF68}"/>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D6B3BCCD-D418-4D39-BCCB-3687301635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015A1E1A-8259-43E3-9E9F-7E7C0839A1F2}"/>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24968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6E842922-F36C-4CF2-8E11-55C31935467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10F6BF8D-9CC7-4F6D-B534-CC3A10E77B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xmlns="" id="{D92A1DCC-42D5-42D0-9D9F-DC9A334A48E4}"/>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218B8180-91C7-49EC-8775-DB0708D5023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ABC90449-2F22-4F7B-9F95-A6C3F6D88887}"/>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734945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DAB2F51-8ED5-4C68-9126-6101FF6258B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2CC30723-EAF4-4914-ABEF-9DB5D1B70B5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DC89D7BD-307A-4E88-A458-A73265C7310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0226E414-CDED-4E36-811C-4C70AC00FD20}"/>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a16="http://schemas.microsoft.com/office/drawing/2014/main" xmlns="" id="{7B48E77B-4E6C-4A71-8E10-36655A66708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F2352C1E-D381-4B14-A44C-F4C6B8811C9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832550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47A1F8BB-B35D-4544-A091-CDDA9BEC760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6A84C740-B383-41F4-A1FF-A671471DE3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xmlns="" id="{B070C53C-9A5F-4534-9DCC-13F55B29298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1C5A7375-3C29-4531-9151-E2AD11116D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xmlns="" id="{25A0110F-76C1-4586-90C4-EF78ABA7810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912607CA-506F-403C-839E-B549FE707CC1}"/>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8" name="Alt Bilgi Yer Tutucusu 7">
            <a:extLst>
              <a:ext uri="{FF2B5EF4-FFF2-40B4-BE49-F238E27FC236}">
                <a16:creationId xmlns:a16="http://schemas.microsoft.com/office/drawing/2014/main" xmlns="" id="{98C59DA7-44A0-4868-9E00-D0DE53E578C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93F7497A-BFDC-4F33-BBA7-D2AB3796A20D}"/>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047925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1BC46480-0052-4F60-875E-DA6AB6C0D29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2014F9ED-3BC0-4C29-92FE-01B12FB9A9D9}"/>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4" name="Alt Bilgi Yer Tutucusu 3">
            <a:extLst>
              <a:ext uri="{FF2B5EF4-FFF2-40B4-BE49-F238E27FC236}">
                <a16:creationId xmlns:a16="http://schemas.microsoft.com/office/drawing/2014/main" xmlns="" id="{04419254-A3EC-4062-9D19-64A884ACB20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64468B8C-452A-43FF-888F-22A13CFACD1E}"/>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3371691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BAC0AEF9-0C33-43F1-87F9-B0ED87963418}"/>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3" name="Alt Bilgi Yer Tutucusu 2">
            <a:extLst>
              <a:ext uri="{FF2B5EF4-FFF2-40B4-BE49-F238E27FC236}">
                <a16:creationId xmlns:a16="http://schemas.microsoft.com/office/drawing/2014/main" xmlns="" id="{22DC81C6-B65B-4D7E-AEBF-73D4B735C8D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8D346CD6-C4EC-4EA7-8967-446F2D0113DC}"/>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2832007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6A875F0-9F96-4CAB-A31A-E8C54BCD56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62C7C3CC-23AF-4358-BDEC-269209A0FB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D4A3EC72-E224-4CE8-9288-B6EE046FA5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461B640A-F0CB-419E-B189-FDCB1DA3F46A}"/>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a16="http://schemas.microsoft.com/office/drawing/2014/main" xmlns="" id="{15E46979-019A-4591-B2F5-14ACF76DCDB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F3504789-ED7B-4D0D-B546-EEFE80047EE5}"/>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1215559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B458EB8-A1BC-496D-927D-3E13A8C13B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1564B022-2BCD-45BC-BB46-3D3DCEB177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E40BA79D-C255-47EC-BDAE-16C043742A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xmlns="" id="{22AE1638-DD59-48BB-9E3F-E5A557551DE6}"/>
              </a:ext>
            </a:extLst>
          </p:cNvPr>
          <p:cNvSpPr>
            <a:spLocks noGrp="1"/>
          </p:cNvSpPr>
          <p:nvPr>
            <p:ph type="dt" sz="half" idx="10"/>
          </p:nvPr>
        </p:nvSpPr>
        <p:spPr/>
        <p:txBody>
          <a:bodyPr/>
          <a:lstStyle/>
          <a:p>
            <a:fld id="{6AC1D4B8-D719-48E6-953E-9E118A141FBF}" type="datetimeFigureOut">
              <a:rPr lang="tr-TR" smtClean="0"/>
              <a:t>20.11.2019</a:t>
            </a:fld>
            <a:endParaRPr lang="tr-TR"/>
          </a:p>
        </p:txBody>
      </p:sp>
      <p:sp>
        <p:nvSpPr>
          <p:cNvPr id="6" name="Alt Bilgi Yer Tutucusu 5">
            <a:extLst>
              <a:ext uri="{FF2B5EF4-FFF2-40B4-BE49-F238E27FC236}">
                <a16:creationId xmlns:a16="http://schemas.microsoft.com/office/drawing/2014/main" xmlns="" id="{6B9F3B2D-B24F-405E-8A57-949EDDA4EEB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8DA81778-1DA5-47FD-8FAF-61E301F7D084}"/>
              </a:ext>
            </a:extLst>
          </p:cNvPr>
          <p:cNvSpPr>
            <a:spLocks noGrp="1"/>
          </p:cNvSpPr>
          <p:nvPr>
            <p:ph type="sldNum" sz="quarter" idx="12"/>
          </p:nvPr>
        </p:nvSpPr>
        <p:spPr/>
        <p:txBody>
          <a:bodyPr/>
          <a:lstStyle/>
          <a:p>
            <a:fld id="{4FED7EA7-5752-4C82-BE64-2169421CAF0A}" type="slidenum">
              <a:rPr lang="tr-TR" smtClean="0"/>
              <a:t>‹#›</a:t>
            </a:fld>
            <a:endParaRPr lang="tr-TR"/>
          </a:p>
        </p:txBody>
      </p:sp>
    </p:spTree>
    <p:extLst>
      <p:ext uri="{BB962C8B-B14F-4D97-AF65-F5344CB8AC3E}">
        <p14:creationId xmlns:p14="http://schemas.microsoft.com/office/powerpoint/2010/main" val="602090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1000"/>
            <a:lum/>
          </a:blip>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FDF05C3A-79B1-48A6-B6C5-C0BB884193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DA0F3C56-DC9E-4975-8DB3-13C4601D3F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EA56DAAA-1452-4D3F-A672-43C64AFA33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C1D4B8-D719-48E6-953E-9E118A141FBF}" type="datetimeFigureOut">
              <a:rPr lang="tr-TR" smtClean="0"/>
              <a:t>20.11.2019</a:t>
            </a:fld>
            <a:endParaRPr lang="tr-TR"/>
          </a:p>
        </p:txBody>
      </p:sp>
      <p:sp>
        <p:nvSpPr>
          <p:cNvPr id="5" name="Alt Bilgi Yer Tutucusu 4">
            <a:extLst>
              <a:ext uri="{FF2B5EF4-FFF2-40B4-BE49-F238E27FC236}">
                <a16:creationId xmlns:a16="http://schemas.microsoft.com/office/drawing/2014/main" xmlns="" id="{96547C1E-8AA8-446D-B998-1ED22ABD36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C2916524-F31E-44B9-93E9-B17F87255F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ED7EA7-5752-4C82-BE64-2169421CAF0A}" type="slidenum">
              <a:rPr lang="tr-TR" smtClean="0"/>
              <a:t>‹#›</a:t>
            </a:fld>
            <a:endParaRPr lang="tr-TR"/>
          </a:p>
        </p:txBody>
      </p:sp>
    </p:spTree>
    <p:extLst>
      <p:ext uri="{BB962C8B-B14F-4D97-AF65-F5344CB8AC3E}">
        <p14:creationId xmlns:p14="http://schemas.microsoft.com/office/powerpoint/2010/main" val="3335097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xmlns="" id="{1DDF4E80-BD10-4F1E-9DEC-E736BD1FDE39}"/>
              </a:ext>
            </a:extLst>
          </p:cNvPr>
          <p:cNvSpPr>
            <a:spLocks noGrp="1"/>
          </p:cNvSpPr>
          <p:nvPr>
            <p:ph type="ctrTitle"/>
          </p:nvPr>
        </p:nvSpPr>
        <p:spPr>
          <a:xfrm>
            <a:off x="1524000" y="1122363"/>
            <a:ext cx="9144000" cy="1655762"/>
          </a:xfrm>
        </p:spPr>
        <p:txBody>
          <a:bodyPr/>
          <a:lstStyle/>
          <a:p>
            <a:r>
              <a:rPr lang="tr-TR" dirty="0">
                <a:solidFill>
                  <a:srgbClr val="FF0000"/>
                </a:solidFill>
                <a:latin typeface="Arial Black" panose="020B0A04020102020204" pitchFamily="34" charset="0"/>
              </a:rPr>
              <a:t>6. ÜNİTE </a:t>
            </a:r>
          </a:p>
        </p:txBody>
      </p:sp>
      <p:sp>
        <p:nvSpPr>
          <p:cNvPr id="5" name="Alt Başlık 4">
            <a:extLst>
              <a:ext uri="{FF2B5EF4-FFF2-40B4-BE49-F238E27FC236}">
                <a16:creationId xmlns:a16="http://schemas.microsoft.com/office/drawing/2014/main" xmlns="" id="{F7113427-5DA8-4B27-A9EC-18EBB46BA4B1}"/>
              </a:ext>
            </a:extLst>
          </p:cNvPr>
          <p:cNvSpPr>
            <a:spLocks noGrp="1"/>
          </p:cNvSpPr>
          <p:nvPr>
            <p:ph type="subTitle" idx="1"/>
          </p:nvPr>
        </p:nvSpPr>
        <p:spPr>
          <a:xfrm>
            <a:off x="884419" y="3602038"/>
            <a:ext cx="10328223" cy="1655762"/>
          </a:xfrm>
        </p:spPr>
        <p:txBody>
          <a:bodyPr>
            <a:normAutofit/>
          </a:bodyPr>
          <a:lstStyle/>
          <a:p>
            <a:r>
              <a:rPr lang="tr-TR" sz="2800" dirty="0">
                <a:solidFill>
                  <a:srgbClr val="FF0000"/>
                </a:solidFill>
                <a:latin typeface="Arial Black" panose="020B0A04020102020204" pitchFamily="34" charset="0"/>
              </a:rPr>
              <a:t>Resepsiyon Bölümü: Oda Çeşitleri ve Müşteriler.</a:t>
            </a:r>
          </a:p>
        </p:txBody>
      </p:sp>
    </p:spTree>
    <p:extLst>
      <p:ext uri="{BB962C8B-B14F-4D97-AF65-F5344CB8AC3E}">
        <p14:creationId xmlns:p14="http://schemas.microsoft.com/office/powerpoint/2010/main" val="1000844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E6E702E-54CC-4FCD-B80E-A74D6D03CB98}"/>
              </a:ext>
            </a:extLst>
          </p:cNvPr>
          <p:cNvSpPr>
            <a:spLocks noGrp="1"/>
          </p:cNvSpPr>
          <p:nvPr>
            <p:ph type="title"/>
          </p:nvPr>
        </p:nvSpPr>
        <p:spPr>
          <a:xfrm>
            <a:off x="404734" y="365125"/>
            <a:ext cx="10949066" cy="4551649"/>
          </a:xfrm>
        </p:spPr>
        <p:txBody>
          <a:bodyPr>
            <a:normAutofit/>
          </a:bodyPr>
          <a:lstStyle/>
          <a:p>
            <a:r>
              <a:rPr lang="tr-TR" sz="2800" dirty="0">
                <a:solidFill>
                  <a:srgbClr val="FF0000"/>
                </a:solidFill>
                <a:latin typeface="Arial Black" panose="020B0A04020102020204" pitchFamily="34" charset="0"/>
              </a:rPr>
              <a:t>    Suite </a:t>
            </a:r>
            <a:r>
              <a:rPr lang="tr-TR" sz="2800" dirty="0" err="1">
                <a:solidFill>
                  <a:srgbClr val="FF0000"/>
                </a:solidFill>
                <a:latin typeface="Arial Black" panose="020B0A04020102020204" pitchFamily="34" charset="0"/>
              </a:rPr>
              <a:t>Room</a:t>
            </a:r>
            <a:r>
              <a:rPr lang="tr-TR" sz="2800" dirty="0">
                <a:solidFill>
                  <a:srgbClr val="FF0000"/>
                </a:solidFill>
                <a:latin typeface="Arial Black" panose="020B0A04020102020204" pitchFamily="34" charset="0"/>
              </a:rPr>
              <a:t> (Süit Oda): </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r>
            <a:br>
              <a:rPr lang="tr-TR" sz="2800" dirty="0">
                <a:solidFill>
                  <a:srgbClr val="FF0000"/>
                </a:solidFill>
                <a:latin typeface="Arial Black" panose="020B0A04020102020204" pitchFamily="34" charset="0"/>
              </a:rPr>
            </a:br>
            <a:r>
              <a:rPr lang="tr-TR" sz="2800" dirty="0">
                <a:solidFill>
                  <a:schemeClr val="tx2">
                    <a:lumMod val="50000"/>
                  </a:schemeClr>
                </a:solidFill>
              </a:rPr>
              <a:t>Bir salon ve bu salonla bağlantılı bir veya daha fazla yatak odası bulunan odalara süit oda denir. Süit odaların salon kısımlarına “</a:t>
            </a:r>
            <a:r>
              <a:rPr lang="tr-TR" sz="2800" dirty="0" err="1">
                <a:solidFill>
                  <a:schemeClr val="tx2">
                    <a:lumMod val="50000"/>
                  </a:schemeClr>
                </a:solidFill>
              </a:rPr>
              <a:t>parlor</a:t>
            </a:r>
            <a:r>
              <a:rPr lang="tr-TR" sz="2800" dirty="0">
                <a:solidFill>
                  <a:schemeClr val="tx2">
                    <a:lumMod val="50000"/>
                  </a:schemeClr>
                </a:solidFill>
              </a:rPr>
              <a:t>” denilir. Süit odaların yatak odaları tam donanımlı olarak hazırlanır.</a:t>
            </a:r>
          </a:p>
        </p:txBody>
      </p:sp>
    </p:spTree>
    <p:extLst>
      <p:ext uri="{BB962C8B-B14F-4D97-AF65-F5344CB8AC3E}">
        <p14:creationId xmlns:p14="http://schemas.microsoft.com/office/powerpoint/2010/main" val="872157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2C390145-7911-4E72-AD22-6B7653E1A770}"/>
              </a:ext>
            </a:extLst>
          </p:cNvPr>
          <p:cNvSpPr>
            <a:spLocks noGrp="1"/>
          </p:cNvSpPr>
          <p:nvPr>
            <p:ph type="title"/>
          </p:nvPr>
        </p:nvSpPr>
        <p:spPr>
          <a:xfrm>
            <a:off x="674557" y="365125"/>
            <a:ext cx="10679243" cy="5241196"/>
          </a:xfrm>
        </p:spPr>
        <p:txBody>
          <a:bodyPr>
            <a:normAutofit/>
          </a:bodyPr>
          <a:lstStyle/>
          <a:p>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Junior</a:t>
            </a:r>
            <a:r>
              <a:rPr lang="tr-TR" sz="2800" dirty="0">
                <a:solidFill>
                  <a:srgbClr val="FF0000"/>
                </a:solidFill>
                <a:latin typeface="Arial Black" panose="020B0A04020102020204" pitchFamily="34" charset="0"/>
              </a:rPr>
              <a:t> Suite </a:t>
            </a:r>
            <a:r>
              <a:rPr lang="tr-TR" sz="2800" dirty="0" err="1">
                <a:solidFill>
                  <a:srgbClr val="FF0000"/>
                </a:solidFill>
                <a:latin typeface="Arial Black" panose="020B0A04020102020204" pitchFamily="34" charset="0"/>
              </a:rPr>
              <a:t>Room</a:t>
            </a:r>
            <a:r>
              <a:rPr lang="tr-TR" sz="2800" dirty="0">
                <a:solidFill>
                  <a:srgbClr val="FF0000"/>
                </a:solidFill>
                <a:latin typeface="Arial Black" panose="020B0A04020102020204" pitchFamily="34" charset="0"/>
              </a:rPr>
              <a:t>:</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r>
            <a:br>
              <a:rPr lang="tr-TR" sz="2800" dirty="0">
                <a:solidFill>
                  <a:srgbClr val="FF0000"/>
                </a:solidFill>
                <a:latin typeface="Arial Black" panose="020B0A04020102020204" pitchFamily="34" charset="0"/>
              </a:rPr>
            </a:br>
            <a:r>
              <a:rPr lang="tr-TR" sz="2800" dirty="0">
                <a:solidFill>
                  <a:schemeClr val="tx2">
                    <a:lumMod val="50000"/>
                  </a:schemeClr>
                </a:solidFill>
                <a:latin typeface="Arial Black" panose="020B0A04020102020204" pitchFamily="34" charset="0"/>
              </a:rPr>
              <a:t> </a:t>
            </a:r>
            <a:r>
              <a:rPr lang="tr-TR" sz="2800" dirty="0">
                <a:solidFill>
                  <a:schemeClr val="tx2">
                    <a:lumMod val="50000"/>
                  </a:schemeClr>
                </a:solidFill>
              </a:rPr>
              <a:t>Süit odaların salon kısmı yatak odasından bir paravan yardımı ile ayılırsa, bu tür odalara </a:t>
            </a:r>
            <a:r>
              <a:rPr lang="tr-TR" sz="2800" dirty="0" err="1">
                <a:solidFill>
                  <a:schemeClr val="tx2">
                    <a:lumMod val="50000"/>
                  </a:schemeClr>
                </a:solidFill>
              </a:rPr>
              <a:t>junior</a:t>
            </a:r>
            <a:r>
              <a:rPr lang="tr-TR" sz="2800" dirty="0">
                <a:solidFill>
                  <a:schemeClr val="tx2">
                    <a:lumMod val="50000"/>
                  </a:schemeClr>
                </a:solidFill>
              </a:rPr>
              <a:t> süit oda denir. Genel olarak </a:t>
            </a:r>
            <a:r>
              <a:rPr lang="tr-TR" sz="2800" dirty="0" err="1">
                <a:solidFill>
                  <a:schemeClr val="tx2">
                    <a:lumMod val="50000"/>
                  </a:schemeClr>
                </a:solidFill>
              </a:rPr>
              <a:t>junior</a:t>
            </a:r>
            <a:r>
              <a:rPr lang="tr-TR" sz="2800" dirty="0">
                <a:solidFill>
                  <a:schemeClr val="tx2">
                    <a:lumMod val="50000"/>
                  </a:schemeClr>
                </a:solidFill>
              </a:rPr>
              <a:t> süit odalarda geniş bir oturma grubu ve geniş bir yatak kısmı bulunur.</a:t>
            </a:r>
          </a:p>
        </p:txBody>
      </p:sp>
    </p:spTree>
    <p:extLst>
      <p:ext uri="{BB962C8B-B14F-4D97-AF65-F5344CB8AC3E}">
        <p14:creationId xmlns:p14="http://schemas.microsoft.com/office/powerpoint/2010/main" val="387398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73630E7-F99B-43F9-A935-D152BE95832F}"/>
              </a:ext>
            </a:extLst>
          </p:cNvPr>
          <p:cNvSpPr>
            <a:spLocks noGrp="1"/>
          </p:cNvSpPr>
          <p:nvPr>
            <p:ph type="title"/>
          </p:nvPr>
        </p:nvSpPr>
        <p:spPr>
          <a:xfrm>
            <a:off x="464695" y="365125"/>
            <a:ext cx="10889105" cy="4926403"/>
          </a:xfrm>
        </p:spPr>
        <p:txBody>
          <a:bodyPr>
            <a:normAutofit/>
          </a:bodyPr>
          <a:lstStyle/>
          <a:p>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Presidential</a:t>
            </a:r>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Room</a:t>
            </a:r>
            <a:r>
              <a:rPr lang="tr-TR" sz="2800" dirty="0">
                <a:solidFill>
                  <a:srgbClr val="FF0000"/>
                </a:solidFill>
                <a:latin typeface="Arial Black" panose="020B0A04020102020204" pitchFamily="34" charset="0"/>
              </a:rPr>
              <a:t> (Kral Dairesi): </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r>
            <a:br>
              <a:rPr lang="tr-TR" sz="2800" dirty="0">
                <a:solidFill>
                  <a:srgbClr val="FF0000"/>
                </a:solidFill>
                <a:latin typeface="Arial Black" panose="020B0A04020102020204" pitchFamily="34" charset="0"/>
              </a:rPr>
            </a:br>
            <a:r>
              <a:rPr lang="tr-TR" sz="2800" dirty="0">
                <a:solidFill>
                  <a:srgbClr val="FF00FF"/>
                </a:solidFill>
                <a:latin typeface="Arial Black" panose="020B0A04020102020204" pitchFamily="34" charset="0"/>
              </a:rPr>
              <a:t>  </a:t>
            </a:r>
            <a:r>
              <a:rPr lang="tr-TR" sz="2800" dirty="0">
                <a:solidFill>
                  <a:srgbClr val="FF00FF"/>
                </a:solidFill>
              </a:rPr>
              <a:t>Ekstra döşenmiş bir veya daha fazla yatak odalı, geniş oturma odası, resepsiyonlar için uygun özel bar ve mutfağı olan oda tipidir.</a:t>
            </a:r>
          </a:p>
        </p:txBody>
      </p:sp>
    </p:spTree>
    <p:extLst>
      <p:ext uri="{BB962C8B-B14F-4D97-AF65-F5344CB8AC3E}">
        <p14:creationId xmlns:p14="http://schemas.microsoft.com/office/powerpoint/2010/main" val="2977510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5A34A3C4-A8FD-4BEE-89D0-A47D5451B002}"/>
              </a:ext>
            </a:extLst>
          </p:cNvPr>
          <p:cNvSpPr>
            <a:spLocks noGrp="1"/>
          </p:cNvSpPr>
          <p:nvPr>
            <p:ph type="title"/>
          </p:nvPr>
        </p:nvSpPr>
        <p:spPr>
          <a:xfrm>
            <a:off x="554636" y="365125"/>
            <a:ext cx="11302584" cy="5361118"/>
          </a:xfrm>
        </p:spPr>
        <p:txBody>
          <a:bodyPr>
            <a:normAutofit/>
          </a:bodyPr>
          <a:lstStyle/>
          <a:p>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Adjoining</a:t>
            </a:r>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Room</a:t>
            </a:r>
            <a:r>
              <a:rPr lang="tr-TR" sz="2800" dirty="0">
                <a:solidFill>
                  <a:srgbClr val="FF0000"/>
                </a:solidFill>
                <a:latin typeface="Arial Black" panose="020B0A04020102020204" pitchFamily="34" charset="0"/>
              </a:rPr>
              <a:t> (Bitişik Odalar): </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t>
            </a:r>
            <a:r>
              <a:rPr lang="tr-TR" sz="2800" dirty="0">
                <a:solidFill>
                  <a:srgbClr val="FF5050"/>
                </a:solidFill>
              </a:rPr>
              <a:t>Aralarında bağlantı olmayan, yan yana yer alan odalara bitişik oda veya </a:t>
            </a:r>
            <a:r>
              <a:rPr lang="tr-TR" sz="2800" dirty="0" err="1">
                <a:solidFill>
                  <a:srgbClr val="FF5050"/>
                </a:solidFill>
              </a:rPr>
              <a:t>adjoining</a:t>
            </a:r>
            <a:r>
              <a:rPr lang="tr-TR" sz="2800" dirty="0">
                <a:solidFill>
                  <a:srgbClr val="FF5050"/>
                </a:solidFill>
              </a:rPr>
              <a:t> </a:t>
            </a:r>
            <a:r>
              <a:rPr lang="tr-TR" sz="2800" dirty="0" err="1">
                <a:solidFill>
                  <a:srgbClr val="FF5050"/>
                </a:solidFill>
              </a:rPr>
              <a:t>room</a:t>
            </a:r>
            <a:r>
              <a:rPr lang="tr-TR" sz="2800" dirty="0">
                <a:solidFill>
                  <a:srgbClr val="FF5050"/>
                </a:solidFill>
              </a:rPr>
              <a:t> denir. Örneğin; 101, 102,103 numaralı odalar gibi. Bu tip odaları genel olarak tur grupları veya arkadaş grupları tercih ederler</a:t>
            </a:r>
          </a:p>
        </p:txBody>
      </p:sp>
    </p:spTree>
    <p:extLst>
      <p:ext uri="{BB962C8B-B14F-4D97-AF65-F5344CB8AC3E}">
        <p14:creationId xmlns:p14="http://schemas.microsoft.com/office/powerpoint/2010/main" val="2016038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8A89152F-B8CB-45AF-A33D-2FE6D3109347}"/>
              </a:ext>
            </a:extLst>
          </p:cNvPr>
          <p:cNvSpPr>
            <a:spLocks noGrp="1"/>
          </p:cNvSpPr>
          <p:nvPr>
            <p:ph type="title"/>
          </p:nvPr>
        </p:nvSpPr>
        <p:spPr>
          <a:xfrm>
            <a:off x="719528" y="395105"/>
            <a:ext cx="10769183" cy="5825813"/>
          </a:xfrm>
        </p:spPr>
        <p:txBody>
          <a:bodyPr>
            <a:normAutofit/>
          </a:bodyPr>
          <a:lstStyle/>
          <a:p>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Connecting</a:t>
            </a:r>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Room</a:t>
            </a:r>
            <a:r>
              <a:rPr lang="tr-TR" sz="2800" dirty="0">
                <a:solidFill>
                  <a:srgbClr val="FF0000"/>
                </a:solidFill>
                <a:latin typeface="Arial Black" panose="020B0A04020102020204" pitchFamily="34" charset="0"/>
              </a:rPr>
              <a:t> (Bağlantılı Odalar): </a:t>
            </a:r>
            <a:br>
              <a:rPr lang="tr-TR" sz="2800" dirty="0">
                <a:solidFill>
                  <a:srgbClr val="FF0000"/>
                </a:solidFill>
                <a:latin typeface="Arial Black" panose="020B0A04020102020204" pitchFamily="34" charset="0"/>
              </a:rPr>
            </a:br>
            <a:r>
              <a:rPr lang="tr-TR" sz="2800" dirty="0">
                <a:solidFill>
                  <a:schemeClr val="accent6">
                    <a:lumMod val="50000"/>
                  </a:schemeClr>
                </a:solidFill>
                <a:latin typeface="Arial Black" panose="020B0A04020102020204" pitchFamily="34" charset="0"/>
              </a:rPr>
              <a:t/>
            </a:r>
            <a:br>
              <a:rPr lang="tr-TR" sz="2800" dirty="0">
                <a:solidFill>
                  <a:schemeClr val="accent6">
                    <a:lumMod val="50000"/>
                  </a:schemeClr>
                </a:solidFill>
                <a:latin typeface="Arial Black" panose="020B0A04020102020204" pitchFamily="34" charset="0"/>
              </a:rPr>
            </a:br>
            <a:r>
              <a:rPr lang="tr-TR" sz="2800" dirty="0">
                <a:solidFill>
                  <a:schemeClr val="accent6">
                    <a:lumMod val="50000"/>
                  </a:schemeClr>
                </a:solidFill>
                <a:latin typeface="Arial Black" panose="020B0A04020102020204" pitchFamily="34" charset="0"/>
              </a:rPr>
              <a:t>    </a:t>
            </a:r>
            <a:r>
              <a:rPr lang="tr-TR" sz="2800" dirty="0">
                <a:solidFill>
                  <a:schemeClr val="accent6">
                    <a:lumMod val="50000"/>
                  </a:schemeClr>
                </a:solidFill>
              </a:rPr>
              <a:t>Bu tip odalara geçmeli odalar da denilmektedir. Koridora çıkmadan, kendi aralarında bağlantı imkânı bulunan odalardır. Bu odalar yatak odası olarak kullanılmaktadır.</a:t>
            </a:r>
          </a:p>
        </p:txBody>
      </p:sp>
    </p:spTree>
    <p:extLst>
      <p:ext uri="{BB962C8B-B14F-4D97-AF65-F5344CB8AC3E}">
        <p14:creationId xmlns:p14="http://schemas.microsoft.com/office/powerpoint/2010/main" val="3640764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0D6A0A6-CD3D-4631-A1C8-8ECD9F9C0144}"/>
              </a:ext>
            </a:extLst>
          </p:cNvPr>
          <p:cNvSpPr>
            <a:spLocks noGrp="1"/>
          </p:cNvSpPr>
          <p:nvPr>
            <p:ph type="title"/>
          </p:nvPr>
        </p:nvSpPr>
        <p:spPr>
          <a:xfrm>
            <a:off x="838200" y="365125"/>
            <a:ext cx="10515600" cy="5226206"/>
          </a:xfrm>
        </p:spPr>
        <p:txBody>
          <a:bodyPr>
            <a:normAutofit/>
          </a:bodyPr>
          <a:lstStyle/>
          <a:p>
            <a:r>
              <a:rPr lang="tr-TR" sz="2800" dirty="0" err="1">
                <a:solidFill>
                  <a:srgbClr val="FF0000"/>
                </a:solidFill>
                <a:latin typeface="Arial Black" panose="020B0A04020102020204" pitchFamily="34" charset="0"/>
              </a:rPr>
              <a:t>Studio</a:t>
            </a:r>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Room</a:t>
            </a:r>
            <a:r>
              <a:rPr lang="tr-TR" sz="2800" dirty="0">
                <a:solidFill>
                  <a:srgbClr val="FF0000"/>
                </a:solidFill>
                <a:latin typeface="Arial Black" panose="020B0A04020102020204" pitchFamily="34" charset="0"/>
              </a:rPr>
              <a:t>: </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t>
            </a:r>
            <a:r>
              <a:rPr lang="tr-TR" sz="2800" dirty="0">
                <a:solidFill>
                  <a:schemeClr val="accent1">
                    <a:lumMod val="75000"/>
                  </a:schemeClr>
                </a:solidFill>
              </a:rPr>
              <a:t>Hem oturma hem de yatak odası olarak kullanılan odalardır. Bu odalarda </a:t>
            </a:r>
            <a:r>
              <a:rPr lang="tr-TR" sz="2800" dirty="0" err="1">
                <a:solidFill>
                  <a:schemeClr val="accent1">
                    <a:lumMod val="75000"/>
                  </a:schemeClr>
                </a:solidFill>
              </a:rPr>
              <a:t>mekâdan</a:t>
            </a:r>
            <a:r>
              <a:rPr lang="tr-TR" sz="2800" dirty="0">
                <a:solidFill>
                  <a:schemeClr val="accent1">
                    <a:lumMod val="75000"/>
                  </a:schemeClr>
                </a:solidFill>
              </a:rPr>
              <a:t> tasarruf sağlamak amacıyla yatağa dönüştürülebilen kanepe veya divanlar vardır.</a:t>
            </a:r>
          </a:p>
        </p:txBody>
      </p:sp>
    </p:spTree>
    <p:extLst>
      <p:ext uri="{BB962C8B-B14F-4D97-AF65-F5344CB8AC3E}">
        <p14:creationId xmlns:p14="http://schemas.microsoft.com/office/powerpoint/2010/main" val="2406777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045" y="2245441"/>
            <a:ext cx="10515600" cy="1325563"/>
          </a:xfrm>
        </p:spPr>
        <p:txBody>
          <a:bodyPr/>
          <a:lstStyle/>
          <a:p>
            <a:r>
              <a:rPr lang="tr-TR" sz="2800" dirty="0">
                <a:solidFill>
                  <a:srgbClr val="FF0000"/>
                </a:solidFill>
                <a:latin typeface="Calibri"/>
              </a:rPr>
              <a:t>KAYNAKÇA: Demirtaş, N. (2010).</a:t>
            </a:r>
            <a:r>
              <a:rPr lang="tr-TR" sz="2800" dirty="0" err="1">
                <a:solidFill>
                  <a:srgbClr val="FF0000"/>
                </a:solidFill>
                <a:latin typeface="Calibri"/>
              </a:rPr>
              <a:t>Önbüro</a:t>
            </a:r>
            <a:r>
              <a:rPr lang="tr-TR" sz="2800" dirty="0">
                <a:solidFill>
                  <a:srgbClr val="FF0000"/>
                </a:solidFill>
                <a:latin typeface="Calibri"/>
              </a:rPr>
              <a:t> İşlemleri, Ankuzem,1. Baskı.</a:t>
            </a:r>
            <a:endParaRPr lang="tr-TR" dirty="0"/>
          </a:p>
        </p:txBody>
      </p:sp>
    </p:spTree>
    <p:extLst>
      <p:ext uri="{BB962C8B-B14F-4D97-AF65-F5344CB8AC3E}">
        <p14:creationId xmlns:p14="http://schemas.microsoft.com/office/powerpoint/2010/main" val="3929846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04D2F789-0B18-4BFE-9143-86F3F3449072}"/>
              </a:ext>
            </a:extLst>
          </p:cNvPr>
          <p:cNvSpPr>
            <a:spLocks noGrp="1"/>
          </p:cNvSpPr>
          <p:nvPr>
            <p:ph type="title"/>
          </p:nvPr>
        </p:nvSpPr>
        <p:spPr>
          <a:xfrm>
            <a:off x="464695" y="18255"/>
            <a:ext cx="6730584" cy="881155"/>
          </a:xfrm>
        </p:spPr>
        <p:txBody>
          <a:bodyPr>
            <a:normAutofit/>
          </a:bodyPr>
          <a:lstStyle/>
          <a:p>
            <a:r>
              <a:rPr lang="tr-TR" sz="3600" dirty="0">
                <a:solidFill>
                  <a:srgbClr val="FF0000"/>
                </a:solidFill>
                <a:latin typeface="Arial Black" panose="020B0A04020102020204" pitchFamily="34" charset="0"/>
              </a:rPr>
              <a:t>Oda Çeşitleri :</a:t>
            </a:r>
          </a:p>
        </p:txBody>
      </p:sp>
      <p:sp>
        <p:nvSpPr>
          <p:cNvPr id="3" name="İçerik Yer Tutucusu 2">
            <a:extLst>
              <a:ext uri="{FF2B5EF4-FFF2-40B4-BE49-F238E27FC236}">
                <a16:creationId xmlns:a16="http://schemas.microsoft.com/office/drawing/2014/main" xmlns="" id="{2138F6DA-C69A-4FC9-AEB0-3C7C619E9FD2}"/>
              </a:ext>
            </a:extLst>
          </p:cNvPr>
          <p:cNvSpPr>
            <a:spLocks noGrp="1"/>
          </p:cNvSpPr>
          <p:nvPr>
            <p:ph idx="1"/>
          </p:nvPr>
        </p:nvSpPr>
        <p:spPr>
          <a:xfrm>
            <a:off x="464695" y="2065468"/>
            <a:ext cx="11420632" cy="4155450"/>
          </a:xfrm>
        </p:spPr>
        <p:txBody>
          <a:bodyPr/>
          <a:lstStyle/>
          <a:p>
            <a:pPr marL="0" indent="0">
              <a:buNone/>
            </a:pPr>
            <a:r>
              <a:rPr lang="tr-TR" dirty="0">
                <a:solidFill>
                  <a:schemeClr val="accent4">
                    <a:lumMod val="50000"/>
                  </a:schemeClr>
                </a:solidFill>
              </a:rPr>
              <a:t>Konaklama işletmelerine gelen her konuğun ayrı beklentileri vardır. Konaklama işletmeleri, konukların, konaklama ihtiyaçlarını karşılayabilmek için değişik tip ve özelliklerde odalara sahip olması gerekir. Otel işletmelerinde bulunabilecek oda tipleri, otel işletmesinin büyüklüğüne, yönetim politikasına, faaliyet türüne, faaliyet gösterdiği bölgeye göre değişmektedir. </a:t>
            </a:r>
          </a:p>
          <a:p>
            <a:pPr marL="0" indent="0">
              <a:buNone/>
            </a:pPr>
            <a:endParaRPr lang="tr-TR" dirty="0">
              <a:solidFill>
                <a:schemeClr val="accent4">
                  <a:lumMod val="50000"/>
                </a:schemeClr>
              </a:solidFill>
            </a:endParaRPr>
          </a:p>
          <a:p>
            <a:pPr marL="0" indent="0">
              <a:buNone/>
            </a:pPr>
            <a:endParaRPr lang="tr-TR" dirty="0">
              <a:solidFill>
                <a:schemeClr val="accent4">
                  <a:lumMod val="50000"/>
                </a:schemeClr>
              </a:solidFill>
            </a:endParaRPr>
          </a:p>
        </p:txBody>
      </p:sp>
      <p:sp>
        <p:nvSpPr>
          <p:cNvPr id="4" name="Dikdörtgen 3">
            <a:extLst>
              <a:ext uri="{FF2B5EF4-FFF2-40B4-BE49-F238E27FC236}">
                <a16:creationId xmlns:a16="http://schemas.microsoft.com/office/drawing/2014/main" xmlns="" id="{CA6F502F-49DA-4838-9453-6952FEE2BC11}"/>
              </a:ext>
            </a:extLst>
          </p:cNvPr>
          <p:cNvSpPr/>
          <p:nvPr/>
        </p:nvSpPr>
        <p:spPr>
          <a:xfrm>
            <a:off x="1798819" y="4874674"/>
            <a:ext cx="8244591" cy="954107"/>
          </a:xfrm>
          <a:prstGeom prst="rect">
            <a:avLst/>
          </a:prstGeom>
        </p:spPr>
        <p:txBody>
          <a:bodyPr wrap="square">
            <a:spAutoFit/>
          </a:bodyPr>
          <a:lstStyle/>
          <a:p>
            <a:pPr algn="ctr"/>
            <a:r>
              <a:rPr lang="tr-TR" sz="2800" dirty="0"/>
              <a:t>Yataklarına Göre Oda Çeşitleri Otel işletmelerinde odalar yataklarına göre altı ayrı gruba ayrılmıştır. Bunlar:</a:t>
            </a:r>
          </a:p>
        </p:txBody>
      </p:sp>
      <p:sp>
        <p:nvSpPr>
          <p:cNvPr id="5" name="Ok: Sağ 4">
            <a:extLst>
              <a:ext uri="{FF2B5EF4-FFF2-40B4-BE49-F238E27FC236}">
                <a16:creationId xmlns:a16="http://schemas.microsoft.com/office/drawing/2014/main" xmlns="" id="{B7DF9DB5-1F95-41F3-9639-8BA2F6376333}"/>
              </a:ext>
            </a:extLst>
          </p:cNvPr>
          <p:cNvSpPr/>
          <p:nvPr/>
        </p:nvSpPr>
        <p:spPr>
          <a:xfrm>
            <a:off x="5141626" y="6071016"/>
            <a:ext cx="1424066" cy="509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142684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xmlns="" id="{D801B4CB-C4E6-467B-84DF-DD9F0FB1FF3D}"/>
              </a:ext>
            </a:extLst>
          </p:cNvPr>
          <p:cNvSpPr>
            <a:spLocks noGrp="1"/>
          </p:cNvSpPr>
          <p:nvPr>
            <p:ph type="title"/>
          </p:nvPr>
        </p:nvSpPr>
        <p:spPr>
          <a:xfrm>
            <a:off x="344774" y="674557"/>
            <a:ext cx="11009026" cy="4976735"/>
          </a:xfrm>
        </p:spPr>
        <p:txBody>
          <a:bodyPr>
            <a:normAutofit/>
          </a:bodyPr>
          <a:lstStyle/>
          <a:p>
            <a:r>
              <a:rPr lang="tr-TR" sz="3200" dirty="0">
                <a:solidFill>
                  <a:srgbClr val="FF0000"/>
                </a:solidFill>
                <a:latin typeface="Arial Black" panose="020B0A04020102020204" pitchFamily="34" charset="0"/>
              </a:rPr>
              <a:t>     </a:t>
            </a:r>
            <a:r>
              <a:rPr lang="tr-TR" sz="3200" dirty="0" err="1">
                <a:solidFill>
                  <a:srgbClr val="FF0000"/>
                </a:solidFill>
                <a:latin typeface="Arial Black" panose="020B0A04020102020204" pitchFamily="34" charset="0"/>
              </a:rPr>
              <a:t>Single</a:t>
            </a:r>
            <a:r>
              <a:rPr lang="tr-TR" sz="3200" dirty="0">
                <a:solidFill>
                  <a:srgbClr val="FF0000"/>
                </a:solidFill>
                <a:latin typeface="Arial Black" panose="020B0A04020102020204" pitchFamily="34" charset="0"/>
              </a:rPr>
              <a:t> </a:t>
            </a:r>
            <a:r>
              <a:rPr lang="tr-TR" sz="3200" dirty="0" err="1">
                <a:solidFill>
                  <a:srgbClr val="FF0000"/>
                </a:solidFill>
                <a:latin typeface="Arial Black" panose="020B0A04020102020204" pitchFamily="34" charset="0"/>
              </a:rPr>
              <a:t>Room</a:t>
            </a:r>
            <a:r>
              <a:rPr lang="tr-TR" sz="3200" dirty="0">
                <a:solidFill>
                  <a:srgbClr val="FF0000"/>
                </a:solidFill>
                <a:latin typeface="Arial Black" panose="020B0A04020102020204" pitchFamily="34" charset="0"/>
              </a:rPr>
              <a:t> (Tek Kişilik Oda):</a:t>
            </a:r>
            <a:br>
              <a:rPr lang="tr-TR" sz="3200" dirty="0">
                <a:solidFill>
                  <a:srgbClr val="FF0000"/>
                </a:solidFill>
                <a:latin typeface="Arial Black" panose="020B0A04020102020204" pitchFamily="34" charset="0"/>
              </a:rPr>
            </a:br>
            <a:r>
              <a:rPr lang="tr-TR" sz="3200" dirty="0">
                <a:solidFill>
                  <a:srgbClr val="FF0000"/>
                </a:solidFill>
                <a:latin typeface="Arial Black" panose="020B0A04020102020204" pitchFamily="34" charset="0"/>
              </a:rPr>
              <a:t/>
            </a:r>
            <a:br>
              <a:rPr lang="tr-TR" sz="3200" dirty="0">
                <a:solidFill>
                  <a:srgbClr val="FF0000"/>
                </a:solidFill>
                <a:latin typeface="Arial Black" panose="020B0A04020102020204" pitchFamily="34" charset="0"/>
              </a:rPr>
            </a:br>
            <a:r>
              <a:rPr lang="tr-TR" sz="3200" dirty="0">
                <a:solidFill>
                  <a:srgbClr val="FF0000"/>
                </a:solidFill>
                <a:latin typeface="Arial Black" panose="020B0A04020102020204" pitchFamily="34" charset="0"/>
              </a:rPr>
              <a:t> </a:t>
            </a:r>
            <a:r>
              <a:rPr lang="tr-TR" sz="2800" dirty="0"/>
              <a:t>Tek kişinin konaklayabileceği, tek yatağı bulunan oda tipidir. Bu odalar yaklaşık olarak 12 m2 genişliğindedir.</a:t>
            </a:r>
          </a:p>
        </p:txBody>
      </p:sp>
    </p:spTree>
    <p:extLst>
      <p:ext uri="{BB962C8B-B14F-4D97-AF65-F5344CB8AC3E}">
        <p14:creationId xmlns:p14="http://schemas.microsoft.com/office/powerpoint/2010/main" val="3452945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xmlns="" id="{B2C7999D-5EF4-4BBD-93FC-3D835CD1D829}"/>
              </a:ext>
            </a:extLst>
          </p:cNvPr>
          <p:cNvSpPr>
            <a:spLocks noGrp="1"/>
          </p:cNvSpPr>
          <p:nvPr>
            <p:ph type="title"/>
          </p:nvPr>
        </p:nvSpPr>
        <p:spPr>
          <a:xfrm>
            <a:off x="404734" y="365125"/>
            <a:ext cx="11332564" cy="6095636"/>
          </a:xfrm>
        </p:spPr>
        <p:txBody>
          <a:bodyPr>
            <a:normAutofit/>
          </a:bodyPr>
          <a:lstStyle/>
          <a:p>
            <a:r>
              <a:rPr lang="tr-TR" sz="3200" dirty="0">
                <a:solidFill>
                  <a:srgbClr val="FF0000"/>
                </a:solidFill>
                <a:latin typeface="Arial Black" panose="020B0A04020102020204" pitchFamily="34" charset="0"/>
              </a:rPr>
              <a:t>    </a:t>
            </a:r>
            <a:r>
              <a:rPr lang="tr-TR" sz="3200" dirty="0" err="1">
                <a:solidFill>
                  <a:srgbClr val="FF0000"/>
                </a:solidFill>
                <a:latin typeface="Arial Black" panose="020B0A04020102020204" pitchFamily="34" charset="0"/>
              </a:rPr>
              <a:t>Double</a:t>
            </a:r>
            <a:r>
              <a:rPr lang="tr-TR" sz="3200" dirty="0">
                <a:solidFill>
                  <a:srgbClr val="FF0000"/>
                </a:solidFill>
                <a:latin typeface="Arial Black" panose="020B0A04020102020204" pitchFamily="34" charset="0"/>
              </a:rPr>
              <a:t>/</a:t>
            </a:r>
            <a:r>
              <a:rPr lang="tr-TR" sz="3200" dirty="0" err="1">
                <a:solidFill>
                  <a:srgbClr val="FF0000"/>
                </a:solidFill>
                <a:latin typeface="Arial Black" panose="020B0A04020102020204" pitchFamily="34" charset="0"/>
              </a:rPr>
              <a:t>Twin</a:t>
            </a:r>
            <a:r>
              <a:rPr lang="tr-TR" sz="3200" dirty="0">
                <a:solidFill>
                  <a:srgbClr val="FF0000"/>
                </a:solidFill>
                <a:latin typeface="Arial Black" panose="020B0A04020102020204" pitchFamily="34" charset="0"/>
              </a:rPr>
              <a:t> </a:t>
            </a:r>
            <a:r>
              <a:rPr lang="tr-TR" sz="3200" dirty="0" err="1">
                <a:solidFill>
                  <a:srgbClr val="FF0000"/>
                </a:solidFill>
                <a:latin typeface="Arial Black" panose="020B0A04020102020204" pitchFamily="34" charset="0"/>
              </a:rPr>
              <a:t>Room</a:t>
            </a:r>
            <a:r>
              <a:rPr lang="tr-TR" sz="3200" dirty="0">
                <a:solidFill>
                  <a:srgbClr val="FF0000"/>
                </a:solidFill>
                <a:latin typeface="Arial Black" panose="020B0A04020102020204" pitchFamily="34" charset="0"/>
              </a:rPr>
              <a:t> (İki Kişilik Oda):</a:t>
            </a:r>
            <a:br>
              <a:rPr lang="tr-TR" sz="3200" dirty="0">
                <a:solidFill>
                  <a:srgbClr val="FF0000"/>
                </a:solidFill>
                <a:latin typeface="Arial Black" panose="020B0A04020102020204" pitchFamily="34" charset="0"/>
              </a:rPr>
            </a:br>
            <a:r>
              <a:rPr lang="tr-TR" sz="3200" dirty="0">
                <a:solidFill>
                  <a:srgbClr val="FF0000"/>
                </a:solidFill>
                <a:latin typeface="Arial Black" panose="020B0A04020102020204" pitchFamily="34" charset="0"/>
              </a:rPr>
              <a:t/>
            </a:r>
            <a:br>
              <a:rPr lang="tr-TR" sz="3200" dirty="0">
                <a:solidFill>
                  <a:srgbClr val="FF0000"/>
                </a:solidFill>
                <a:latin typeface="Arial Black" panose="020B0A04020102020204" pitchFamily="34" charset="0"/>
              </a:rPr>
            </a:br>
            <a:r>
              <a:rPr lang="tr-TR" sz="3200" dirty="0">
                <a:solidFill>
                  <a:srgbClr val="FF0000"/>
                </a:solidFill>
                <a:latin typeface="Arial Black" panose="020B0A04020102020204" pitchFamily="34" charset="0"/>
              </a:rPr>
              <a:t> </a:t>
            </a:r>
            <a:r>
              <a:rPr lang="tr-TR" sz="2800" dirty="0">
                <a:solidFill>
                  <a:schemeClr val="accent4">
                    <a:lumMod val="50000"/>
                  </a:schemeClr>
                </a:solidFill>
              </a:rPr>
              <a:t>İki kişilik odalar, içerisinde bulunan yatak tipine göre ikiye ayrılırlar. Bunlardan birincisi; iki kişi tarafından kullanılan tek geniş yatağı olan </a:t>
            </a:r>
            <a:r>
              <a:rPr lang="tr-TR" sz="2800" dirty="0" err="1">
                <a:solidFill>
                  <a:schemeClr val="accent4">
                    <a:lumMod val="50000"/>
                  </a:schemeClr>
                </a:solidFill>
              </a:rPr>
              <a:t>double</a:t>
            </a:r>
            <a:r>
              <a:rPr lang="tr-TR" sz="2800" dirty="0">
                <a:solidFill>
                  <a:schemeClr val="accent4">
                    <a:lumMod val="50000"/>
                  </a:schemeClr>
                </a:solidFill>
              </a:rPr>
              <a:t> </a:t>
            </a:r>
            <a:r>
              <a:rPr lang="tr-TR" sz="2800" dirty="0" err="1">
                <a:solidFill>
                  <a:schemeClr val="accent4">
                    <a:lumMod val="50000"/>
                  </a:schemeClr>
                </a:solidFill>
              </a:rPr>
              <a:t>roomdur</a:t>
            </a:r>
            <a:r>
              <a:rPr lang="tr-TR" sz="2800" dirty="0">
                <a:solidFill>
                  <a:schemeClr val="accent4">
                    <a:lumMod val="50000"/>
                  </a:schemeClr>
                </a:solidFill>
              </a:rPr>
              <a:t>. Bu odaya geniş yatağı olduğu için </a:t>
            </a:r>
            <a:r>
              <a:rPr lang="tr-TR" sz="2800" dirty="0" err="1">
                <a:solidFill>
                  <a:schemeClr val="accent4">
                    <a:lumMod val="50000"/>
                  </a:schemeClr>
                </a:solidFill>
              </a:rPr>
              <a:t>french</a:t>
            </a:r>
            <a:r>
              <a:rPr lang="tr-TR" sz="2800" dirty="0">
                <a:solidFill>
                  <a:schemeClr val="accent4">
                    <a:lumMod val="50000"/>
                  </a:schemeClr>
                </a:solidFill>
              </a:rPr>
              <a:t> </a:t>
            </a:r>
            <a:r>
              <a:rPr lang="tr-TR" sz="2800" dirty="0" err="1">
                <a:solidFill>
                  <a:schemeClr val="accent4">
                    <a:lumMod val="50000"/>
                  </a:schemeClr>
                </a:solidFill>
              </a:rPr>
              <a:t>bed</a:t>
            </a:r>
            <a:r>
              <a:rPr lang="tr-TR" sz="2800" dirty="0">
                <a:solidFill>
                  <a:schemeClr val="accent4">
                    <a:lumMod val="50000"/>
                  </a:schemeClr>
                </a:solidFill>
              </a:rPr>
              <a:t> </a:t>
            </a:r>
            <a:r>
              <a:rPr lang="tr-TR" sz="2800" dirty="0" err="1">
                <a:solidFill>
                  <a:schemeClr val="accent4">
                    <a:lumMod val="50000"/>
                  </a:schemeClr>
                </a:solidFill>
              </a:rPr>
              <a:t>room</a:t>
            </a:r>
            <a:r>
              <a:rPr lang="tr-TR" sz="2800" dirty="0">
                <a:solidFill>
                  <a:schemeClr val="accent4">
                    <a:lumMod val="50000"/>
                  </a:schemeClr>
                </a:solidFill>
              </a:rPr>
              <a:t> da denilmektedir. İkincisi ise, iki kişi tarafından kullanılan, iki ayrı yatağı olan </a:t>
            </a:r>
            <a:r>
              <a:rPr lang="tr-TR" sz="2800" dirty="0" err="1">
                <a:solidFill>
                  <a:schemeClr val="accent4">
                    <a:lumMod val="50000"/>
                  </a:schemeClr>
                </a:solidFill>
              </a:rPr>
              <a:t>twin</a:t>
            </a:r>
            <a:r>
              <a:rPr lang="tr-TR" sz="2800" dirty="0">
                <a:solidFill>
                  <a:schemeClr val="accent4">
                    <a:lumMod val="50000"/>
                  </a:schemeClr>
                </a:solidFill>
              </a:rPr>
              <a:t> </a:t>
            </a:r>
            <a:r>
              <a:rPr lang="tr-TR" sz="2800" dirty="0" err="1">
                <a:solidFill>
                  <a:schemeClr val="accent4">
                    <a:lumMod val="50000"/>
                  </a:schemeClr>
                </a:solidFill>
              </a:rPr>
              <a:t>roomdur</a:t>
            </a:r>
            <a:r>
              <a:rPr lang="tr-TR" sz="2800" dirty="0">
                <a:solidFill>
                  <a:schemeClr val="accent4">
                    <a:lumMod val="50000"/>
                  </a:schemeClr>
                </a:solidFill>
              </a:rPr>
              <a:t>. Otel işletmelerinde en fazla satılan oda tipi de </a:t>
            </a:r>
            <a:r>
              <a:rPr lang="tr-TR" sz="2800" dirty="0" err="1">
                <a:solidFill>
                  <a:schemeClr val="accent4">
                    <a:lumMod val="50000"/>
                  </a:schemeClr>
                </a:solidFill>
              </a:rPr>
              <a:t>twin</a:t>
            </a:r>
            <a:r>
              <a:rPr lang="tr-TR" sz="2800" dirty="0">
                <a:solidFill>
                  <a:schemeClr val="accent4">
                    <a:lumMod val="50000"/>
                  </a:schemeClr>
                </a:solidFill>
              </a:rPr>
              <a:t> </a:t>
            </a:r>
            <a:r>
              <a:rPr lang="tr-TR" sz="2800" dirty="0" err="1">
                <a:solidFill>
                  <a:schemeClr val="accent4">
                    <a:lumMod val="50000"/>
                  </a:schemeClr>
                </a:solidFill>
              </a:rPr>
              <a:t>roomdur</a:t>
            </a:r>
            <a:r>
              <a:rPr lang="tr-TR" sz="2800" dirty="0">
                <a:solidFill>
                  <a:schemeClr val="accent4">
                    <a:lumMod val="50000"/>
                  </a:schemeClr>
                </a:solidFill>
              </a:rPr>
              <a:t>. </a:t>
            </a:r>
          </a:p>
        </p:txBody>
      </p:sp>
    </p:spTree>
    <p:extLst>
      <p:ext uri="{BB962C8B-B14F-4D97-AF65-F5344CB8AC3E}">
        <p14:creationId xmlns:p14="http://schemas.microsoft.com/office/powerpoint/2010/main" val="3091026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xmlns="" id="{1B4FC762-CE61-4C30-8151-B9E6B112D7E5}"/>
              </a:ext>
            </a:extLst>
          </p:cNvPr>
          <p:cNvSpPr>
            <a:spLocks noGrp="1"/>
          </p:cNvSpPr>
          <p:nvPr>
            <p:ph type="title"/>
          </p:nvPr>
        </p:nvSpPr>
        <p:spPr>
          <a:xfrm>
            <a:off x="389744" y="365125"/>
            <a:ext cx="10942820" cy="5990705"/>
          </a:xfrm>
        </p:spPr>
        <p:txBody>
          <a:bodyPr>
            <a:normAutofit/>
          </a:bodyPr>
          <a:lstStyle/>
          <a:p>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Triple</a:t>
            </a:r>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Room</a:t>
            </a:r>
            <a:r>
              <a:rPr lang="tr-TR" sz="2800" dirty="0">
                <a:solidFill>
                  <a:srgbClr val="FF0000"/>
                </a:solidFill>
                <a:latin typeface="Arial Black" panose="020B0A04020102020204" pitchFamily="34" charset="0"/>
              </a:rPr>
              <a:t> (Üç Kişilik Oda): </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r>
            <a:br>
              <a:rPr lang="tr-TR" sz="2800" dirty="0">
                <a:solidFill>
                  <a:srgbClr val="FF0000"/>
                </a:solidFill>
                <a:latin typeface="Arial Black" panose="020B0A04020102020204" pitchFamily="34" charset="0"/>
              </a:rPr>
            </a:br>
            <a:r>
              <a:rPr lang="tr-TR" sz="2800" dirty="0">
                <a:solidFill>
                  <a:schemeClr val="accent1">
                    <a:lumMod val="50000"/>
                  </a:schemeClr>
                </a:solidFill>
              </a:rPr>
              <a:t>Üç kişinin konaklayabileceği, üç ayrı yatağı ya da bir büyük yatağı ve bir tek yatağı olan oda çeşididir. Otel işletmelerinde genel olarak </a:t>
            </a:r>
            <a:r>
              <a:rPr lang="tr-TR" sz="2800" dirty="0" err="1">
                <a:solidFill>
                  <a:schemeClr val="accent1">
                    <a:lumMod val="50000"/>
                  </a:schemeClr>
                </a:solidFill>
              </a:rPr>
              <a:t>twin</a:t>
            </a:r>
            <a:r>
              <a:rPr lang="tr-TR" sz="2800" dirty="0">
                <a:solidFill>
                  <a:schemeClr val="accent1">
                    <a:lumMod val="50000"/>
                  </a:schemeClr>
                </a:solidFill>
              </a:rPr>
              <a:t> odaya ek bir yatak konularak bu oda tipi oluşturulmaktadır.</a:t>
            </a:r>
          </a:p>
        </p:txBody>
      </p:sp>
    </p:spTree>
    <p:extLst>
      <p:ext uri="{BB962C8B-B14F-4D97-AF65-F5344CB8AC3E}">
        <p14:creationId xmlns:p14="http://schemas.microsoft.com/office/powerpoint/2010/main" val="95238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xmlns="" id="{84E51CF2-7207-48E3-8E57-543849D494A5}"/>
              </a:ext>
            </a:extLst>
          </p:cNvPr>
          <p:cNvSpPr>
            <a:spLocks noGrp="1"/>
          </p:cNvSpPr>
          <p:nvPr>
            <p:ph type="title"/>
          </p:nvPr>
        </p:nvSpPr>
        <p:spPr>
          <a:xfrm>
            <a:off x="254833" y="365125"/>
            <a:ext cx="11098967" cy="5091295"/>
          </a:xfrm>
        </p:spPr>
        <p:txBody>
          <a:bodyPr>
            <a:normAutofit/>
          </a:bodyPr>
          <a:lstStyle/>
          <a:p>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Quad</a:t>
            </a:r>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Room</a:t>
            </a:r>
            <a:r>
              <a:rPr lang="tr-TR" sz="2800" dirty="0">
                <a:solidFill>
                  <a:srgbClr val="FF0000"/>
                </a:solidFill>
                <a:latin typeface="Arial Black" panose="020B0A04020102020204" pitchFamily="34" charset="0"/>
              </a:rPr>
              <a:t> (Dört Kişilik Oda): </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r>
            <a:br>
              <a:rPr lang="tr-TR" sz="2800" dirty="0">
                <a:solidFill>
                  <a:srgbClr val="FF0000"/>
                </a:solidFill>
                <a:latin typeface="Arial Black" panose="020B0A04020102020204" pitchFamily="34" charset="0"/>
              </a:rPr>
            </a:br>
            <a:r>
              <a:rPr lang="tr-TR" sz="2800" dirty="0">
                <a:solidFill>
                  <a:srgbClr val="7030A0"/>
                </a:solidFill>
              </a:rPr>
              <a:t>Bu oda tipi konaklama işletmelerinde pek fazla kullanılmaz. Genel olarak iki veya daha fazla yataklı dört kişinin kullanımına sunulan oda tipidir.</a:t>
            </a:r>
          </a:p>
        </p:txBody>
      </p:sp>
    </p:spTree>
    <p:extLst>
      <p:ext uri="{BB962C8B-B14F-4D97-AF65-F5344CB8AC3E}">
        <p14:creationId xmlns:p14="http://schemas.microsoft.com/office/powerpoint/2010/main" val="21057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xmlns="" id="{E6C8B33A-31F4-4C94-83D0-495BAEAE1317}"/>
              </a:ext>
            </a:extLst>
          </p:cNvPr>
          <p:cNvSpPr>
            <a:spLocks noGrp="1"/>
          </p:cNvSpPr>
          <p:nvPr>
            <p:ph type="title"/>
          </p:nvPr>
        </p:nvSpPr>
        <p:spPr>
          <a:xfrm>
            <a:off x="344774" y="365125"/>
            <a:ext cx="11009026" cy="4821472"/>
          </a:xfrm>
        </p:spPr>
        <p:txBody>
          <a:bodyPr>
            <a:normAutofit/>
          </a:bodyPr>
          <a:lstStyle/>
          <a:p>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Queen</a:t>
            </a:r>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Room</a:t>
            </a:r>
            <a:r>
              <a:rPr lang="tr-TR" sz="2800" dirty="0">
                <a:solidFill>
                  <a:srgbClr val="FF0000"/>
                </a:solidFill>
                <a:latin typeface="Arial Black" panose="020B0A04020102020204" pitchFamily="34" charset="0"/>
              </a:rPr>
              <a:t>:</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t>
            </a:r>
            <a:r>
              <a:rPr lang="tr-TR" sz="2800" dirty="0">
                <a:solidFill>
                  <a:srgbClr val="00B050"/>
                </a:solidFill>
              </a:rPr>
              <a:t>Bir veya daha fazla kişinin kullanabileceği standart ölçülerdeki yataklardan daha büyük ölçülerde bir yatağa sahip olan oda tipidir.</a:t>
            </a:r>
          </a:p>
        </p:txBody>
      </p:sp>
    </p:spTree>
    <p:extLst>
      <p:ext uri="{BB962C8B-B14F-4D97-AF65-F5344CB8AC3E}">
        <p14:creationId xmlns:p14="http://schemas.microsoft.com/office/powerpoint/2010/main" val="2409386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3ACD8E9-6CFF-49C3-8A8D-A92B538C5349}"/>
              </a:ext>
            </a:extLst>
          </p:cNvPr>
          <p:cNvSpPr>
            <a:spLocks noGrp="1"/>
          </p:cNvSpPr>
          <p:nvPr>
            <p:ph type="title"/>
          </p:nvPr>
        </p:nvSpPr>
        <p:spPr>
          <a:xfrm>
            <a:off x="524656" y="410095"/>
            <a:ext cx="10829144" cy="5526009"/>
          </a:xfrm>
        </p:spPr>
        <p:txBody>
          <a:bodyPr>
            <a:normAutofit/>
          </a:bodyPr>
          <a:lstStyle/>
          <a:p>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King</a:t>
            </a:r>
            <a:r>
              <a:rPr lang="tr-TR" sz="2800" dirty="0">
                <a:solidFill>
                  <a:srgbClr val="FF0000"/>
                </a:solidFill>
                <a:latin typeface="Arial Black" panose="020B0A04020102020204" pitchFamily="34" charset="0"/>
              </a:rPr>
              <a:t> </a:t>
            </a:r>
            <a:r>
              <a:rPr lang="tr-TR" sz="2800" dirty="0" err="1">
                <a:solidFill>
                  <a:srgbClr val="FF0000"/>
                </a:solidFill>
                <a:latin typeface="Arial Black" panose="020B0A04020102020204" pitchFamily="34" charset="0"/>
              </a:rPr>
              <a:t>Room</a:t>
            </a:r>
            <a:r>
              <a:rPr lang="tr-TR" sz="2800" dirty="0">
                <a:solidFill>
                  <a:srgbClr val="FF0000"/>
                </a:solidFill>
                <a:latin typeface="Arial Black" panose="020B0A04020102020204" pitchFamily="34" charset="0"/>
              </a:rPr>
              <a:t>:</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r>
            <a:br>
              <a:rPr lang="tr-TR" sz="2800" dirty="0">
                <a:solidFill>
                  <a:srgbClr val="FF0000"/>
                </a:solidFill>
                <a:latin typeface="Arial Black" panose="020B0A04020102020204" pitchFamily="34" charset="0"/>
              </a:rPr>
            </a:br>
            <a:r>
              <a:rPr lang="tr-TR" sz="2800" dirty="0">
                <a:solidFill>
                  <a:srgbClr val="FF0000"/>
                </a:solidFill>
                <a:latin typeface="Arial Black" panose="020B0A04020102020204" pitchFamily="34" charset="0"/>
              </a:rPr>
              <a:t> </a:t>
            </a:r>
            <a:r>
              <a:rPr lang="tr-TR" sz="2800" dirty="0">
                <a:solidFill>
                  <a:schemeClr val="accent3">
                    <a:lumMod val="50000"/>
                  </a:schemeClr>
                </a:solidFill>
              </a:rPr>
              <a:t>Bir veya daha fazla kişinin kullanabileceği </a:t>
            </a:r>
            <a:r>
              <a:rPr lang="tr-TR" sz="2800" dirty="0" err="1">
                <a:solidFill>
                  <a:schemeClr val="accent3">
                    <a:lumMod val="50000"/>
                  </a:schemeClr>
                </a:solidFill>
              </a:rPr>
              <a:t>queen</a:t>
            </a:r>
            <a:r>
              <a:rPr lang="tr-TR" sz="2800" dirty="0">
                <a:solidFill>
                  <a:schemeClr val="accent3">
                    <a:lumMod val="50000"/>
                  </a:schemeClr>
                </a:solidFill>
              </a:rPr>
              <a:t> </a:t>
            </a:r>
            <a:r>
              <a:rPr lang="tr-TR" sz="2800" dirty="0" err="1">
                <a:solidFill>
                  <a:schemeClr val="accent3">
                    <a:lumMod val="50000"/>
                  </a:schemeClr>
                </a:solidFill>
              </a:rPr>
              <a:t>size’den</a:t>
            </a:r>
            <a:r>
              <a:rPr lang="tr-TR" sz="2800" dirty="0">
                <a:solidFill>
                  <a:schemeClr val="accent3">
                    <a:lumMod val="50000"/>
                  </a:schemeClr>
                </a:solidFill>
              </a:rPr>
              <a:t> daha büyük ölçülerde bir yatağın bulunduğu oda çeşididir.</a:t>
            </a:r>
          </a:p>
        </p:txBody>
      </p:sp>
    </p:spTree>
    <p:extLst>
      <p:ext uri="{BB962C8B-B14F-4D97-AF65-F5344CB8AC3E}">
        <p14:creationId xmlns:p14="http://schemas.microsoft.com/office/powerpoint/2010/main" val="134178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B1C216A2-C9F6-4CA0-B64A-5D09A8458FCB}"/>
              </a:ext>
            </a:extLst>
          </p:cNvPr>
          <p:cNvSpPr>
            <a:spLocks noGrp="1"/>
          </p:cNvSpPr>
          <p:nvPr>
            <p:ph type="title"/>
          </p:nvPr>
        </p:nvSpPr>
        <p:spPr>
          <a:xfrm>
            <a:off x="239843" y="365125"/>
            <a:ext cx="11113957" cy="4806482"/>
          </a:xfrm>
        </p:spPr>
        <p:txBody>
          <a:bodyPr>
            <a:normAutofit/>
          </a:bodyPr>
          <a:lstStyle/>
          <a:p>
            <a:r>
              <a:rPr lang="tr-TR" sz="3200" dirty="0">
                <a:solidFill>
                  <a:srgbClr val="FF0000"/>
                </a:solidFill>
                <a:latin typeface="Arial Black" panose="020B0A04020102020204" pitchFamily="34" charset="0"/>
              </a:rPr>
              <a:t>Fiziki Yapılarına Göre Oda Çeşitleri Otel işletmelerinde odalar fiziki yapılarına göre altı ayrı gruba ayrılmıştır. Bunlar:</a:t>
            </a:r>
          </a:p>
        </p:txBody>
      </p:sp>
      <p:sp>
        <p:nvSpPr>
          <p:cNvPr id="3" name="Ok: Sağ 2">
            <a:extLst>
              <a:ext uri="{FF2B5EF4-FFF2-40B4-BE49-F238E27FC236}">
                <a16:creationId xmlns:a16="http://schemas.microsoft.com/office/drawing/2014/main" xmlns="" id="{708A3235-3C85-46BE-815A-BC566957EDA3}"/>
              </a:ext>
            </a:extLst>
          </p:cNvPr>
          <p:cNvSpPr/>
          <p:nvPr/>
        </p:nvSpPr>
        <p:spPr>
          <a:xfrm>
            <a:off x="3807502" y="4482059"/>
            <a:ext cx="4272196" cy="10792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81915403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8428</TotalTime>
  <Words>189</Words>
  <Application>Microsoft Office PowerPoint</Application>
  <PresentationFormat>Özel</PresentationFormat>
  <Paragraphs>19</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Office Teması</vt:lpstr>
      <vt:lpstr>6. ÜNİTE </vt:lpstr>
      <vt:lpstr>Oda Çeşitleri :</vt:lpstr>
      <vt:lpstr>     Single Room (Tek Kişilik Oda):   Tek kişinin konaklayabileceği, tek yatağı bulunan oda tipidir. Bu odalar yaklaşık olarak 12 m2 genişliğindedir.</vt:lpstr>
      <vt:lpstr>    Double/Twin Room (İki Kişilik Oda):   İki kişilik odalar, içerisinde bulunan yatak tipine göre ikiye ayrılırlar. Bunlardan birincisi; iki kişi tarafından kullanılan tek geniş yatağı olan double roomdur. Bu odaya geniş yatağı olduğu için french bed room da denilmektedir. İkincisi ise, iki kişi tarafından kullanılan, iki ayrı yatağı olan twin roomdur. Otel işletmelerinde en fazla satılan oda tipi de twin roomdur. </vt:lpstr>
      <vt:lpstr>    Triple Room (Üç Kişilik Oda):   Üç kişinin konaklayabileceği, üç ayrı yatağı ya da bir büyük yatağı ve bir tek yatağı olan oda çeşididir. Otel işletmelerinde genel olarak twin odaya ek bir yatak konularak bu oda tipi oluşturulmaktadır.</vt:lpstr>
      <vt:lpstr>   Quad Room (Dört Kişilik Oda):   Bu oda tipi konaklama işletmelerinde pek fazla kullanılmaz. Genel olarak iki veya daha fazla yataklı dört kişinin kullanımına sunulan oda tipidir.</vt:lpstr>
      <vt:lpstr>     Queen Room:   Bir veya daha fazla kişinin kullanabileceği standart ölçülerdeki yataklardan daha büyük ölçülerde bir yatağa sahip olan oda tipidir.</vt:lpstr>
      <vt:lpstr>      King Room:   Bir veya daha fazla kişinin kullanabileceği queen size’den daha büyük ölçülerde bir yatağın bulunduğu oda çeşididir.</vt:lpstr>
      <vt:lpstr>Fiziki Yapılarına Göre Oda Çeşitleri Otel işletmelerinde odalar fiziki yapılarına göre altı ayrı gruba ayrılmıştır. Bunlar:</vt:lpstr>
      <vt:lpstr>    Suite Room (Süit Oda):   Bir salon ve bu salonla bağlantılı bir veya daha fazla yatak odası bulunan odalara süit oda denir. Süit odaların salon kısımlarına “parlor” denilir. Süit odaların yatak odaları tam donanımlı olarak hazırlanır.</vt:lpstr>
      <vt:lpstr>   Junior Suite Room:   Süit odaların salon kısmı yatak odasından bir paravan yardımı ile ayılırsa, bu tür odalara junior süit oda denir. Genel olarak junior süit odalarda geniş bir oturma grubu ve geniş bir yatak kısmı bulunur.</vt:lpstr>
      <vt:lpstr>    Presidential Room (Kral Dairesi):     Ekstra döşenmiş bir veya daha fazla yatak odalı, geniş oturma odası, resepsiyonlar için uygun özel bar ve mutfağı olan oda tipidir.</vt:lpstr>
      <vt:lpstr>   Adjoining Room (Bitişik Odalar):     Aralarında bağlantı olmayan, yan yana yer alan odalara bitişik oda veya adjoining room denir. Örneğin; 101, 102,103 numaralı odalar gibi. Bu tip odaları genel olarak tur grupları veya arkadaş grupları tercih ederler</vt:lpstr>
      <vt:lpstr>    Connecting Room (Bağlantılı Odalar):       Bu tip odalara geçmeli odalar da denilmektedir. Koridora çıkmadan, kendi aralarında bağlantı imkânı bulunan odalardır. Bu odalar yatak odası olarak kullanılmaktadır.</vt:lpstr>
      <vt:lpstr>Studio Room:       Hem oturma hem de yatak odası olarak kullanılan odalardır. Bu odalarda mekâdan tasarruf sağlamak amacıyla yatağa dönüştürülebilen kanepe veya divanlar vardır.</vt:lpstr>
      <vt:lpstr>KAYNAKÇA: Demirtaş, N. (2010).Önbüro İşlemleri, Ankuzem,1. Baskı.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Ön Büro İşlemleri</dc:title>
  <dc:creator>Ayşe Gül Şıvkın</dc:creator>
  <cp:lastModifiedBy>kumsaal</cp:lastModifiedBy>
  <cp:revision>147</cp:revision>
  <dcterms:created xsi:type="dcterms:W3CDTF">2019-10-22T15:58:53Z</dcterms:created>
  <dcterms:modified xsi:type="dcterms:W3CDTF">2019-11-20T19:51:51Z</dcterms:modified>
</cp:coreProperties>
</file>