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pPr>
              <a:defRPr/>
            </a:pPr>
            <a:fld id="{E9973DBE-2AD7-443B-ACAE-5A8C31F927EC}" type="datetimeFigureOut">
              <a:rPr lang="tr-TR" smtClean="0"/>
              <a:pPr>
                <a:defRPr/>
              </a:pPr>
              <a:t>27.02.2019</a:t>
            </a:fld>
            <a:endParaRPr lang="tr-TR"/>
          </a:p>
        </p:txBody>
      </p:sp>
      <p:sp>
        <p:nvSpPr>
          <p:cNvPr id="20" name="19 Altbilgi Yer Tutucusu"/>
          <p:cNvSpPr>
            <a:spLocks noGrp="1"/>
          </p:cNvSpPr>
          <p:nvPr>
            <p:ph type="ftr" sz="quarter" idx="11"/>
          </p:nvPr>
        </p:nvSpPr>
        <p:spPr/>
        <p:txBody>
          <a:bodyPr/>
          <a:lstStyle/>
          <a:p>
            <a:pPr>
              <a:defRPr/>
            </a:pPr>
            <a:endParaRPr lang="tr-TR"/>
          </a:p>
        </p:txBody>
      </p:sp>
      <p:sp>
        <p:nvSpPr>
          <p:cNvPr id="10" name="9 Slayt Numarası Yer Tutucusu"/>
          <p:cNvSpPr>
            <a:spLocks noGrp="1"/>
          </p:cNvSpPr>
          <p:nvPr>
            <p:ph type="sldNum" sz="quarter" idx="12"/>
          </p:nvPr>
        </p:nvSpPr>
        <p:spPr/>
        <p:txBody>
          <a:bodyPr/>
          <a:lstStyle/>
          <a:p>
            <a:pPr>
              <a:defRPr/>
            </a:pPr>
            <a:fld id="{E489AD7B-4C4F-4B34-8B21-696FDD969B05}" type="slidenum">
              <a:rPr lang="tr-TR" smtClean="0"/>
              <a:pPr>
                <a:defRPr/>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27E5E4AB-4725-45E3-9400-0FFA4C4DBA05}" type="datetimeFigureOut">
              <a:rPr lang="tr-TR" smtClean="0"/>
              <a:pPr>
                <a:defRPr/>
              </a:pPr>
              <a:t>27.02.2019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5E5EB6E7-74AC-4061-BCC5-0B27EC63A5C2}" type="slidenum">
              <a:rPr lang="tr-TR" smtClean="0"/>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4741F79B-8EB6-4E8D-91A0-D8AC4B7F5CEF}" type="datetimeFigureOut">
              <a:rPr lang="tr-TR" smtClean="0"/>
              <a:pPr>
                <a:defRPr/>
              </a:pPr>
              <a:t>27.02.2019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818B4127-0F54-4074-8976-9EA8176A404B}" type="slidenum">
              <a:rPr lang="tr-TR" smtClean="0"/>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3BC05389-C173-45C6-B8D4-8B283948C7F3}" type="datetimeFigureOut">
              <a:rPr lang="tr-TR" smtClean="0"/>
              <a:pPr>
                <a:defRPr/>
              </a:pPr>
              <a:t>27.02.2019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5850C80F-2BC8-415D-AA9B-BDED8DC66FBB}" type="slidenum">
              <a:rPr lang="tr-TR" smtClean="0"/>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pPr>
              <a:defRPr/>
            </a:pPr>
            <a:fld id="{70936887-1168-43D0-B149-AF1118A69023}" type="datetimeFigureOut">
              <a:rPr lang="tr-TR" smtClean="0"/>
              <a:pPr>
                <a:defRPr/>
              </a:pPr>
              <a:t>27.02.2019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73B4D033-D584-49B1-A25D-D6010753F4FE}" type="slidenum">
              <a:rPr lang="tr-TR" smtClean="0"/>
              <a:pPr>
                <a:defRPr/>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6504D369-C338-40AE-8AC9-D7515160848F}" type="datetimeFigureOut">
              <a:rPr lang="tr-TR" smtClean="0"/>
              <a:pPr>
                <a:defRPr/>
              </a:pPr>
              <a:t>27.02.2019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F96DE952-FA9B-4ED6-A6AE-A64EA1E7D9C8}" type="slidenum">
              <a:rPr lang="tr-TR" smtClean="0"/>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pPr>
              <a:defRPr/>
            </a:pPr>
            <a:fld id="{C9A56E6A-CAFB-41F8-857D-AD1A0B8E86E2}" type="datetimeFigureOut">
              <a:rPr lang="tr-TR" smtClean="0"/>
              <a:pPr>
                <a:defRPr/>
              </a:pPr>
              <a:t>27.02.2019</a:t>
            </a:fld>
            <a:endParaRPr lang="tr-TR"/>
          </a:p>
        </p:txBody>
      </p:sp>
      <p:sp>
        <p:nvSpPr>
          <p:cNvPr id="8" name="7 Altbilgi Yer Tutucusu"/>
          <p:cNvSpPr>
            <a:spLocks noGrp="1"/>
          </p:cNvSpPr>
          <p:nvPr>
            <p:ph type="ftr" sz="quarter" idx="11"/>
          </p:nvPr>
        </p:nvSpPr>
        <p:spPr/>
        <p:txBody>
          <a:bodyPr/>
          <a:lstStyle/>
          <a:p>
            <a:pPr>
              <a:defRPr/>
            </a:pPr>
            <a:endParaRPr lang="tr-TR"/>
          </a:p>
        </p:txBody>
      </p:sp>
      <p:sp>
        <p:nvSpPr>
          <p:cNvPr id="9" name="8 Slayt Numarası Yer Tutucusu"/>
          <p:cNvSpPr>
            <a:spLocks noGrp="1"/>
          </p:cNvSpPr>
          <p:nvPr>
            <p:ph type="sldNum" sz="quarter" idx="12"/>
          </p:nvPr>
        </p:nvSpPr>
        <p:spPr/>
        <p:txBody>
          <a:bodyPr/>
          <a:lstStyle/>
          <a:p>
            <a:pPr>
              <a:defRPr/>
            </a:pPr>
            <a:fld id="{1FAD1F38-8FAF-4ADA-84DC-8250BCDA3AC1}" type="slidenum">
              <a:rPr lang="tr-TR" smtClean="0"/>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pPr>
              <a:defRPr/>
            </a:pPr>
            <a:fld id="{C910762E-F4CB-465E-B194-E03D4D2E5EA3}" type="datetimeFigureOut">
              <a:rPr lang="tr-TR" smtClean="0"/>
              <a:pPr>
                <a:defRPr/>
              </a:pPr>
              <a:t>27.02.2019</a:t>
            </a:fld>
            <a:endParaRPr lang="tr-TR"/>
          </a:p>
        </p:txBody>
      </p:sp>
      <p:sp>
        <p:nvSpPr>
          <p:cNvPr id="4" name="3 Altbilgi Yer Tutucusu"/>
          <p:cNvSpPr>
            <a:spLocks noGrp="1"/>
          </p:cNvSpPr>
          <p:nvPr>
            <p:ph type="ftr" sz="quarter" idx="11"/>
          </p:nvPr>
        </p:nvSpPr>
        <p:spPr/>
        <p:txBody>
          <a:bodyPr/>
          <a:lstStyle/>
          <a:p>
            <a:pPr>
              <a:defRPr/>
            </a:pPr>
            <a:endParaRPr lang="tr-TR"/>
          </a:p>
        </p:txBody>
      </p:sp>
      <p:sp>
        <p:nvSpPr>
          <p:cNvPr id="5" name="4 Slayt Numarası Yer Tutucusu"/>
          <p:cNvSpPr>
            <a:spLocks noGrp="1"/>
          </p:cNvSpPr>
          <p:nvPr>
            <p:ph type="sldNum" sz="quarter" idx="12"/>
          </p:nvPr>
        </p:nvSpPr>
        <p:spPr/>
        <p:txBody>
          <a:bodyPr/>
          <a:lstStyle/>
          <a:p>
            <a:pPr>
              <a:defRPr/>
            </a:pPr>
            <a:fld id="{82985E51-7D92-4B63-A34D-B16651EC9F7F}" type="slidenum">
              <a:rPr lang="tr-TR" smtClean="0"/>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pPr>
              <a:defRPr/>
            </a:pPr>
            <a:fld id="{49ADB6B7-C1DA-4E1B-8E2E-528864016042}" type="datetimeFigureOut">
              <a:rPr lang="tr-TR" smtClean="0"/>
              <a:pPr>
                <a:defRPr/>
              </a:pPr>
              <a:t>27.02.2019</a:t>
            </a:fld>
            <a:endParaRPr lang="tr-TR"/>
          </a:p>
        </p:txBody>
      </p:sp>
      <p:sp>
        <p:nvSpPr>
          <p:cNvPr id="3" name="2 Altbilgi Yer Tutucusu"/>
          <p:cNvSpPr>
            <a:spLocks noGrp="1"/>
          </p:cNvSpPr>
          <p:nvPr>
            <p:ph type="ftr" sz="quarter" idx="11"/>
          </p:nvPr>
        </p:nvSpPr>
        <p:spPr/>
        <p:txBody>
          <a:bodyPr/>
          <a:lstStyle/>
          <a:p>
            <a:pPr>
              <a:defRPr/>
            </a:pPr>
            <a:endParaRPr lang="tr-TR"/>
          </a:p>
        </p:txBody>
      </p:sp>
      <p:sp>
        <p:nvSpPr>
          <p:cNvPr id="4" name="3 Slayt Numarası Yer Tutucusu"/>
          <p:cNvSpPr>
            <a:spLocks noGrp="1"/>
          </p:cNvSpPr>
          <p:nvPr>
            <p:ph type="sldNum" sz="quarter" idx="12"/>
          </p:nvPr>
        </p:nvSpPr>
        <p:spPr/>
        <p:txBody>
          <a:bodyPr/>
          <a:lstStyle/>
          <a:p>
            <a:pPr>
              <a:defRPr/>
            </a:pPr>
            <a:fld id="{C45E60C7-8394-44FF-890A-264E6642D25A}" type="slidenum">
              <a:rPr lang="tr-TR" smtClean="0"/>
              <a:pPr>
                <a:defRPr/>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0FAFED0F-6CA9-4107-BB77-F306BEDBA815}" type="datetimeFigureOut">
              <a:rPr lang="tr-TR" smtClean="0"/>
              <a:pPr>
                <a:defRPr/>
              </a:pPr>
              <a:t>27.02.2019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98B09827-FE26-4F88-8B51-49E045C73DFC}" type="slidenum">
              <a:rPr lang="tr-TR" smtClean="0"/>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pPr>
              <a:defRPr/>
            </a:pPr>
            <a:fld id="{F13C002E-0936-4289-95B6-347F75C88DFF}" type="datetimeFigureOut">
              <a:rPr lang="tr-TR" smtClean="0"/>
              <a:pPr>
                <a:defRPr/>
              </a:pPr>
              <a:t>27.02.2019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245AEAC4-09F3-4C59-B4F3-561F5A6DB799}" type="slidenum">
              <a:rPr lang="tr-TR" smtClean="0"/>
              <a:pPr>
                <a:defRPr/>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50CFC7D5-89DF-4470-A1BF-DDA0633193BD}" type="datetimeFigureOut">
              <a:rPr lang="tr-TR" smtClean="0"/>
              <a:pPr>
                <a:defRPr/>
              </a:pPr>
              <a:t>27.02.2019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443FFCA5-8824-41AA-AAED-5D40FB4720E9}" type="slidenum">
              <a:rPr lang="tr-TR" smtClean="0"/>
              <a:pPr>
                <a:defRPr/>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p:txBody>
          <a:bodyPr/>
          <a:lstStyle/>
          <a:p>
            <a:pPr algn="ctr"/>
            <a:r>
              <a:rPr lang="tr-TR" dirty="0" smtClean="0"/>
              <a:t>Eğitim tanımı</a:t>
            </a:r>
          </a:p>
        </p:txBody>
      </p:sp>
      <p:sp>
        <p:nvSpPr>
          <p:cNvPr id="3075" name="2 İçerik Yer Tutucusu"/>
          <p:cNvSpPr>
            <a:spLocks noGrp="1"/>
          </p:cNvSpPr>
          <p:nvPr>
            <p:ph idx="1"/>
          </p:nvPr>
        </p:nvSpPr>
        <p:spPr>
          <a:xfrm>
            <a:off x="1435608" y="2132856"/>
            <a:ext cx="7096832" cy="2664296"/>
          </a:xfrm>
        </p:spPr>
        <p:txBody>
          <a:bodyPr/>
          <a:lstStyle/>
          <a:p>
            <a:r>
              <a:rPr lang="tr-TR" sz="2400" dirty="0" smtClean="0"/>
              <a:t>Eğitim genel anlamda insanın içinde yaşadığı toplumda uygulama değeri olan yetenek, yöneliş, duygu, düşünce ve davranışları yine kendi yaşantısı yoluyla oluşturma, geliştirme ve değiştirme süreci olarak tanımlanabilir(Duman,2007).</a:t>
            </a:r>
          </a:p>
          <a:p>
            <a:endParaRPr lang="tr-T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pPr algn="ctr"/>
            <a:r>
              <a:rPr lang="tr-TR" dirty="0" smtClean="0"/>
              <a:t>Eğitim Tanımı</a:t>
            </a:r>
          </a:p>
        </p:txBody>
      </p:sp>
      <p:sp>
        <p:nvSpPr>
          <p:cNvPr id="4099" name="2 İçerik Yer Tutucusu"/>
          <p:cNvSpPr>
            <a:spLocks noGrp="1"/>
          </p:cNvSpPr>
          <p:nvPr>
            <p:ph idx="1"/>
          </p:nvPr>
        </p:nvSpPr>
        <p:spPr>
          <a:xfrm>
            <a:off x="1435608" y="2204864"/>
            <a:ext cx="7498080" cy="4043536"/>
          </a:xfrm>
        </p:spPr>
        <p:txBody>
          <a:bodyPr/>
          <a:lstStyle/>
          <a:p>
            <a:r>
              <a:rPr lang="tr-TR" sz="2400" dirty="0" err="1" smtClean="0"/>
              <a:t>Freire</a:t>
            </a:r>
            <a:r>
              <a:rPr lang="tr-TR" sz="2400" dirty="0" smtClean="0"/>
              <a:t> için eğitim ise insanların içinde yaşadıkları toplumda kendi gerçekliklerine eleştirel bir yaklaşımla bakmalarına ve onu dönüştürmelerine yardım edecek bir özgürleşme pratiğidir(</a:t>
            </a:r>
            <a:r>
              <a:rPr lang="tr-TR" sz="2400" dirty="0" err="1" smtClean="0"/>
              <a:t>Freire</a:t>
            </a:r>
            <a:r>
              <a:rPr lang="tr-TR" sz="2400" dirty="0" smtClean="0"/>
              <a:t>,2007).</a:t>
            </a:r>
          </a:p>
          <a:p>
            <a:endParaRPr lang="tr-T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pPr algn="ctr"/>
            <a:r>
              <a:rPr lang="tr-TR" dirty="0" smtClean="0"/>
              <a:t>Öğrenme</a:t>
            </a:r>
          </a:p>
        </p:txBody>
      </p:sp>
      <p:sp>
        <p:nvSpPr>
          <p:cNvPr id="5123" name="2 İçerik Yer Tutucusu"/>
          <p:cNvSpPr>
            <a:spLocks noGrp="1"/>
          </p:cNvSpPr>
          <p:nvPr>
            <p:ph idx="1"/>
          </p:nvPr>
        </p:nvSpPr>
        <p:spPr>
          <a:xfrm>
            <a:off x="1435608" y="2060848"/>
            <a:ext cx="7240848" cy="2736304"/>
          </a:xfrm>
        </p:spPr>
        <p:txBody>
          <a:bodyPr>
            <a:normAutofit lnSpcReduction="10000"/>
          </a:bodyPr>
          <a:lstStyle/>
          <a:p>
            <a:r>
              <a:rPr lang="tr-TR" sz="2400" dirty="0" smtClean="0"/>
              <a:t>Öğrenme ise bireyin çevresi ile etkileşimi sonucunda oluşan bilgi, beceri ve tutumlarında kalıcı iz taşıyan değişikliklerdir</a:t>
            </a:r>
            <a:r>
              <a:rPr lang="tr-TR" sz="2400" smtClean="0"/>
              <a:t>. </a:t>
            </a:r>
          </a:p>
          <a:p>
            <a:pPr marL="82296" indent="0">
              <a:buNone/>
            </a:pPr>
            <a:endParaRPr lang="tr-TR" sz="2400" smtClean="0"/>
          </a:p>
          <a:p>
            <a:r>
              <a:rPr lang="tr-TR" sz="2400" dirty="0" smtClean="0"/>
              <a:t>Öğrenme kasıtlı ve planlı bir süreç olan eğitimi de içine alır. Ama her öğrenme planlı bir eğitim sürecinin sonucu değildir.</a:t>
            </a:r>
          </a:p>
          <a:p>
            <a:endParaRPr lang="tr-T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endParaRPr lang="tr-TR" smtClean="0"/>
          </a:p>
        </p:txBody>
      </p:sp>
      <p:sp>
        <p:nvSpPr>
          <p:cNvPr id="6147" name="2 İçerik Yer Tutucusu"/>
          <p:cNvSpPr>
            <a:spLocks noGrp="1"/>
          </p:cNvSpPr>
          <p:nvPr>
            <p:ph idx="1"/>
          </p:nvPr>
        </p:nvSpPr>
        <p:spPr/>
        <p:txBody>
          <a:bodyPr/>
          <a:lstStyle/>
          <a:p>
            <a:pPr>
              <a:buFont typeface="Arial" charset="0"/>
              <a:buNone/>
            </a:pPr>
            <a:endParaRPr lang="tr-TR" sz="2400" dirty="0" smtClean="0"/>
          </a:p>
          <a:p>
            <a:pPr marL="0">
              <a:buFont typeface="Arial" charset="0"/>
              <a:buNone/>
            </a:pPr>
            <a:r>
              <a:rPr lang="tr-TR" sz="2400" dirty="0" smtClean="0"/>
              <a:t>Tablo 1 Bireyin Yaşam Boyu Öğrenme Yolları</a:t>
            </a:r>
          </a:p>
          <a:p>
            <a:pPr>
              <a:buNone/>
            </a:pPr>
            <a:endParaRPr lang="tr-TR" dirty="0" smtClean="0"/>
          </a:p>
        </p:txBody>
      </p:sp>
      <p:graphicFrame>
        <p:nvGraphicFramePr>
          <p:cNvPr id="4" name="3 Tablo"/>
          <p:cNvGraphicFramePr>
            <a:graphicFrameLocks noGrp="1"/>
          </p:cNvGraphicFramePr>
          <p:nvPr/>
        </p:nvGraphicFramePr>
        <p:xfrm>
          <a:off x="1357313" y="2357438"/>
          <a:ext cx="6096000" cy="4211972"/>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1285892">
                <a:tc>
                  <a:txBody>
                    <a:bodyPr/>
                    <a:lstStyle/>
                    <a:p>
                      <a:r>
                        <a:rPr lang="tr-TR" dirty="0" smtClean="0"/>
                        <a:t> </a:t>
                      </a:r>
                      <a:r>
                        <a:rPr lang="tr-TR" baseline="0" dirty="0" smtClean="0"/>
                        <a:t>             </a:t>
                      </a:r>
                      <a:r>
                        <a:rPr lang="tr-TR" dirty="0" smtClean="0"/>
                        <a:t>Öğreten </a:t>
                      </a:r>
                    </a:p>
                    <a:p>
                      <a:endParaRPr lang="tr-TR" dirty="0" smtClean="0"/>
                    </a:p>
                    <a:p>
                      <a:r>
                        <a:rPr lang="tr-TR" dirty="0" smtClean="0"/>
                        <a:t>Öğrenen                                                                                                                                                               </a:t>
                      </a:r>
                      <a:endParaRPr lang="tr-TR" dirty="0"/>
                    </a:p>
                  </a:txBody>
                  <a:tcPr>
                    <a:lnTlToBr w="12700" cap="flat" cmpd="sng" algn="ctr">
                      <a:solidFill>
                        <a:schemeClr val="tx1"/>
                      </a:solidFill>
                      <a:prstDash val="solid"/>
                      <a:round/>
                      <a:headEnd type="none" w="med" len="med"/>
                      <a:tailEnd type="none" w="med" len="med"/>
                    </a:lnTlToBr>
                  </a:tcPr>
                </a:tc>
                <a:tc>
                  <a:txBody>
                    <a:bodyPr/>
                    <a:lstStyle/>
                    <a:p>
                      <a:endParaRPr lang="tr-TR" dirty="0" smtClean="0"/>
                    </a:p>
                    <a:p>
                      <a:r>
                        <a:rPr lang="tr-TR" dirty="0" smtClean="0"/>
                        <a:t>Amaçlı (kasıtlı)</a:t>
                      </a:r>
                      <a:endParaRPr lang="tr-TR" dirty="0"/>
                    </a:p>
                  </a:txBody>
                  <a:tcPr/>
                </a:tc>
                <a:tc>
                  <a:txBody>
                    <a:bodyPr/>
                    <a:lstStyle/>
                    <a:p>
                      <a:endParaRPr lang="tr-TR" sz="1800" b="1" kern="1200" dirty="0" smtClean="0">
                        <a:solidFill>
                          <a:schemeClr val="lt1"/>
                        </a:solidFill>
                        <a:latin typeface="+mn-lt"/>
                        <a:ea typeface="+mn-ea"/>
                        <a:cs typeface="+mn-cs"/>
                      </a:endParaRPr>
                    </a:p>
                    <a:p>
                      <a:r>
                        <a:rPr lang="tr-TR" sz="1800" b="1" kern="1200" dirty="0" smtClean="0">
                          <a:solidFill>
                            <a:schemeClr val="lt1"/>
                          </a:solidFill>
                          <a:latin typeface="+mn-lt"/>
                          <a:ea typeface="+mn-ea"/>
                          <a:cs typeface="+mn-cs"/>
                        </a:rPr>
                        <a:t>Amaçsız (kasıtsız)</a:t>
                      </a:r>
                      <a:endParaRPr lang="tr-TR" dirty="0"/>
                    </a:p>
                  </a:txBody>
                  <a:tcPr/>
                </a:tc>
                <a:extLst>
                  <a:ext uri="{0D108BD9-81ED-4DB2-BD59-A6C34878D82A}">
                    <a16:rowId xmlns:a16="http://schemas.microsoft.com/office/drawing/2014/main" val="10000"/>
                  </a:ext>
                </a:extLst>
              </a:tr>
              <a:tr h="1285892">
                <a:tc>
                  <a:txBody>
                    <a:bodyPr/>
                    <a:lstStyle/>
                    <a:p>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Amaçlı (kasıtlı)</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i="1" kern="1200" dirty="0" smtClean="0">
                          <a:solidFill>
                            <a:schemeClr val="dk1"/>
                          </a:solidFill>
                          <a:latin typeface="+mn-lt"/>
                          <a:ea typeface="+mn-ea"/>
                          <a:cs typeface="+mn-cs"/>
                        </a:rPr>
                        <a:t>          A</a:t>
                      </a:r>
                      <a:endParaRPr lang="tr-TR" sz="1800" kern="1200" dirty="0" smtClean="0">
                        <a:solidFill>
                          <a:schemeClr val="dk1"/>
                        </a:solidFill>
                        <a:latin typeface="+mn-lt"/>
                        <a:ea typeface="+mn-ea"/>
                        <a:cs typeface="+mn-cs"/>
                      </a:endParaRPr>
                    </a:p>
                    <a:p>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Örgün Eğitim</a:t>
                      </a:r>
                    </a:p>
                    <a:p>
                      <a:r>
                        <a:rPr lang="tr-TR" sz="1800" kern="1200" dirty="0" smtClean="0">
                          <a:solidFill>
                            <a:schemeClr val="dk1"/>
                          </a:solidFill>
                          <a:latin typeface="+mn-lt"/>
                          <a:ea typeface="+mn-ea"/>
                          <a:cs typeface="+mn-cs"/>
                        </a:rPr>
                        <a:t>Yaygın Eğitim</a:t>
                      </a:r>
                    </a:p>
                    <a:p>
                      <a:endParaRPr lang="tr-TR" dirty="0"/>
                    </a:p>
                  </a:txBody>
                  <a:tcPr/>
                </a:tc>
                <a:tc>
                  <a:txBody>
                    <a:bodyPr/>
                    <a:lstStyle/>
                    <a:p>
                      <a:r>
                        <a:rPr lang="tr-TR" sz="1800" b="1" i="1" kern="1200" dirty="0" smtClean="0">
                          <a:solidFill>
                            <a:schemeClr val="dk1"/>
                          </a:solidFill>
                          <a:latin typeface="+mn-lt"/>
                          <a:ea typeface="+mn-ea"/>
                          <a:cs typeface="+mn-cs"/>
                        </a:rPr>
                        <a:t>              C</a:t>
                      </a:r>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 </a:t>
                      </a:r>
                    </a:p>
                    <a:p>
                      <a:r>
                        <a:rPr lang="tr-TR" sz="1800" kern="1200" dirty="0" smtClean="0">
                          <a:solidFill>
                            <a:schemeClr val="dk1"/>
                          </a:solidFill>
                          <a:latin typeface="+mn-lt"/>
                          <a:ea typeface="+mn-ea"/>
                          <a:cs typeface="+mn-cs"/>
                        </a:rPr>
                        <a:t>Algın Eğitim</a:t>
                      </a:r>
                    </a:p>
                    <a:p>
                      <a:r>
                        <a:rPr lang="tr-TR" sz="1800" kern="1200" dirty="0" smtClean="0">
                          <a:solidFill>
                            <a:schemeClr val="dk1"/>
                          </a:solidFill>
                          <a:latin typeface="+mn-lt"/>
                          <a:ea typeface="+mn-ea"/>
                          <a:cs typeface="+mn-cs"/>
                        </a:rPr>
                        <a:t>(</a:t>
                      </a:r>
                      <a:r>
                        <a:rPr lang="tr-TR" sz="1800" kern="1200" dirty="0" err="1" smtClean="0">
                          <a:solidFill>
                            <a:schemeClr val="dk1"/>
                          </a:solidFill>
                          <a:latin typeface="+mn-lt"/>
                          <a:ea typeface="+mn-ea"/>
                          <a:cs typeface="+mn-cs"/>
                        </a:rPr>
                        <a:t>İnformal</a:t>
                      </a:r>
                      <a:r>
                        <a:rPr lang="tr-TR" sz="1800" kern="1200" dirty="0" smtClean="0">
                          <a:solidFill>
                            <a:schemeClr val="dk1"/>
                          </a:solidFill>
                          <a:latin typeface="+mn-lt"/>
                          <a:ea typeface="+mn-ea"/>
                          <a:cs typeface="+mn-cs"/>
                        </a:rPr>
                        <a:t>)</a:t>
                      </a:r>
                      <a:endParaRPr lang="tr-TR" dirty="0"/>
                    </a:p>
                  </a:txBody>
                  <a:tcPr/>
                </a:tc>
                <a:extLst>
                  <a:ext uri="{0D108BD9-81ED-4DB2-BD59-A6C34878D82A}">
                    <a16:rowId xmlns:a16="http://schemas.microsoft.com/office/drawing/2014/main" val="10001"/>
                  </a:ext>
                </a:extLst>
              </a:tr>
              <a:tr h="1285892">
                <a:tc>
                  <a:txBody>
                    <a:bodyPr/>
                    <a:lstStyle/>
                    <a:p>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Amaçsız (kasıtlı)</a:t>
                      </a:r>
                      <a:endParaRPr lang="tr-TR" dirty="0"/>
                    </a:p>
                  </a:txBody>
                  <a:tcPr/>
                </a:tc>
                <a:tc>
                  <a:txBody>
                    <a:bodyPr/>
                    <a:lstStyle/>
                    <a:p>
                      <a:r>
                        <a:rPr lang="tr-TR" sz="1800" b="1" i="1" kern="1200" dirty="0" smtClean="0">
                          <a:solidFill>
                            <a:schemeClr val="dk1"/>
                          </a:solidFill>
                          <a:latin typeface="+mn-lt"/>
                          <a:ea typeface="+mn-ea"/>
                          <a:cs typeface="+mn-cs"/>
                        </a:rPr>
                        <a:t>       B</a:t>
                      </a:r>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 </a:t>
                      </a:r>
                    </a:p>
                    <a:p>
                      <a:r>
                        <a:rPr lang="tr-TR" sz="1800" kern="1200" dirty="0" smtClean="0">
                          <a:solidFill>
                            <a:schemeClr val="dk1"/>
                          </a:solidFill>
                          <a:latin typeface="+mn-lt"/>
                          <a:ea typeface="+mn-ea"/>
                          <a:cs typeface="+mn-cs"/>
                        </a:rPr>
                        <a:t>Algın Eğitim</a:t>
                      </a:r>
                    </a:p>
                    <a:p>
                      <a:r>
                        <a:rPr lang="tr-TR" sz="1800" kern="1200" dirty="0" smtClean="0">
                          <a:solidFill>
                            <a:schemeClr val="dk1"/>
                          </a:solidFill>
                          <a:latin typeface="+mn-lt"/>
                          <a:ea typeface="+mn-ea"/>
                          <a:cs typeface="+mn-cs"/>
                        </a:rPr>
                        <a:t>(</a:t>
                      </a:r>
                      <a:r>
                        <a:rPr lang="tr-TR" sz="1800" kern="1200" dirty="0" err="1" smtClean="0">
                          <a:solidFill>
                            <a:schemeClr val="dk1"/>
                          </a:solidFill>
                          <a:latin typeface="+mn-lt"/>
                          <a:ea typeface="+mn-ea"/>
                          <a:cs typeface="+mn-cs"/>
                        </a:rPr>
                        <a:t>İnformal</a:t>
                      </a:r>
                      <a:r>
                        <a:rPr lang="tr-TR" sz="1800" kern="1200" dirty="0" smtClean="0">
                          <a:solidFill>
                            <a:schemeClr val="dk1"/>
                          </a:solidFill>
                          <a:latin typeface="+mn-lt"/>
                          <a:ea typeface="+mn-ea"/>
                          <a:cs typeface="+mn-cs"/>
                        </a:rPr>
                        <a:t>)</a:t>
                      </a:r>
                    </a:p>
                    <a:p>
                      <a:endParaRPr lang="tr-TR" dirty="0"/>
                    </a:p>
                  </a:txBody>
                  <a:tcPr/>
                </a:tc>
                <a:tc>
                  <a:txBody>
                    <a:bodyPr/>
                    <a:lstStyle/>
                    <a:p>
                      <a:r>
                        <a:rPr lang="tr-TR" sz="1800" b="1" i="1" kern="1200" dirty="0" smtClean="0">
                          <a:solidFill>
                            <a:schemeClr val="dk1"/>
                          </a:solidFill>
                          <a:latin typeface="+mn-lt"/>
                          <a:ea typeface="+mn-ea"/>
                          <a:cs typeface="+mn-cs"/>
                        </a:rPr>
                        <a:t>D</a:t>
                      </a:r>
                      <a:endParaRPr lang="tr-TR" sz="1800" kern="1200" dirty="0" smtClean="0">
                        <a:solidFill>
                          <a:schemeClr val="dk1"/>
                        </a:solidFill>
                        <a:latin typeface="+mn-lt"/>
                        <a:ea typeface="+mn-ea"/>
                        <a:cs typeface="+mn-cs"/>
                      </a:endParaRPr>
                    </a:p>
                    <a:p>
                      <a:r>
                        <a:rPr lang="tr-TR" sz="1800" kern="1200" dirty="0" smtClean="0">
                          <a:solidFill>
                            <a:schemeClr val="dk1"/>
                          </a:solidFill>
                          <a:latin typeface="+mn-lt"/>
                          <a:ea typeface="+mn-ea"/>
                          <a:cs typeface="+mn-cs"/>
                        </a:rPr>
                        <a:t> </a:t>
                      </a:r>
                    </a:p>
                    <a:p>
                      <a:r>
                        <a:rPr lang="tr-TR" sz="1800" kern="1200" dirty="0" smtClean="0">
                          <a:solidFill>
                            <a:schemeClr val="dk1"/>
                          </a:solidFill>
                          <a:latin typeface="+mn-lt"/>
                          <a:ea typeface="+mn-ea"/>
                          <a:cs typeface="+mn-cs"/>
                        </a:rPr>
                        <a:t>Rastlantısal Öğrenme</a:t>
                      </a:r>
                      <a:endParaRPr lang="tr-TR" dirty="0"/>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endParaRPr lang="tr-TR" smtClean="0"/>
          </a:p>
        </p:txBody>
      </p:sp>
      <p:sp>
        <p:nvSpPr>
          <p:cNvPr id="7171" name="2 İçerik Yer Tutucusu"/>
          <p:cNvSpPr>
            <a:spLocks noGrp="1"/>
          </p:cNvSpPr>
          <p:nvPr>
            <p:ph idx="1"/>
          </p:nvPr>
        </p:nvSpPr>
        <p:spPr>
          <a:xfrm>
            <a:off x="1435608" y="2276872"/>
            <a:ext cx="6592776" cy="2880320"/>
          </a:xfrm>
        </p:spPr>
        <p:txBody>
          <a:bodyPr/>
          <a:lstStyle/>
          <a:p>
            <a:r>
              <a:rPr lang="tr-TR" sz="2400" b="1" dirty="0" smtClean="0"/>
              <a:t>Öğretenin ve öğrenenin belli bir amacı olması durumunda öğrenme </a:t>
            </a:r>
            <a:endParaRPr lang="tr-TR" sz="2400" dirty="0" smtClean="0"/>
          </a:p>
          <a:p>
            <a:pPr>
              <a:buFont typeface="Arial" charset="0"/>
              <a:buNone/>
            </a:pPr>
            <a:r>
              <a:rPr lang="tr-TR" sz="2400" dirty="0" smtClean="0"/>
              <a:t>    A kutusu hem öğrenenin, hem öğretenin belirli amaçları gerçekleştirmek için isteyerek ve bilerek (kasıtlı olarak) katıldıkları eğitim</a:t>
            </a:r>
            <a:r>
              <a:rPr lang="tr-TR" sz="2400" u="sng" dirty="0" smtClean="0"/>
              <a:t>/</a:t>
            </a:r>
            <a:r>
              <a:rPr lang="tr-TR" sz="2400" dirty="0" smtClean="0"/>
              <a:t> öğretim etkinlikleridir.</a:t>
            </a:r>
          </a:p>
          <a:p>
            <a:endParaRPr lang="tr-T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endParaRPr lang="tr-TR" smtClean="0"/>
          </a:p>
        </p:txBody>
      </p:sp>
      <p:sp>
        <p:nvSpPr>
          <p:cNvPr id="8195" name="2 İçerik Yer Tutucusu"/>
          <p:cNvSpPr>
            <a:spLocks noGrp="1"/>
          </p:cNvSpPr>
          <p:nvPr>
            <p:ph idx="1"/>
          </p:nvPr>
        </p:nvSpPr>
        <p:spPr>
          <a:xfrm>
            <a:off x="1435608" y="2060848"/>
            <a:ext cx="7096832" cy="4187552"/>
          </a:xfrm>
        </p:spPr>
        <p:txBody>
          <a:bodyPr/>
          <a:lstStyle/>
          <a:p>
            <a:r>
              <a:rPr lang="tr-TR" sz="2400" b="1" dirty="0" smtClean="0"/>
              <a:t>Öğretenin belli bir amacı olduğu öğrenenin amacı olmadığı durumda öğrenme</a:t>
            </a:r>
            <a:endParaRPr lang="tr-TR" sz="2400" dirty="0" smtClean="0"/>
          </a:p>
          <a:p>
            <a:pPr>
              <a:buFont typeface="Arial" charset="0"/>
              <a:buNone/>
            </a:pPr>
            <a:r>
              <a:rPr lang="tr-TR" sz="2400" dirty="0" smtClean="0"/>
              <a:t>    B kutusu öğretenin öğrenme sürecine kasıtlı olarak girdiği, öğrenenin ise bilerek ve isteyerek katılmadığı öğrenme durumunu vermektedir. Kitle iletişim araçları yoluyla öğrenme buna en güzel örnektir.</a:t>
            </a:r>
          </a:p>
          <a:p>
            <a:endParaRPr 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endParaRPr lang="tr-TR" smtClean="0"/>
          </a:p>
        </p:txBody>
      </p:sp>
      <p:sp>
        <p:nvSpPr>
          <p:cNvPr id="3" name="2 İçerik Yer Tutucusu"/>
          <p:cNvSpPr>
            <a:spLocks noGrp="1"/>
          </p:cNvSpPr>
          <p:nvPr>
            <p:ph idx="1"/>
          </p:nvPr>
        </p:nvSpPr>
        <p:spPr>
          <a:xfrm>
            <a:off x="1435608" y="2132856"/>
            <a:ext cx="7168840" cy="4115544"/>
          </a:xfrm>
        </p:spPr>
        <p:txBody>
          <a:bodyPr rtlCol="0">
            <a:normAutofit/>
          </a:bodyPr>
          <a:lstStyle/>
          <a:p>
            <a:pPr fontAlgn="auto">
              <a:spcAft>
                <a:spcPts val="0"/>
              </a:spcAft>
              <a:buFont typeface="Arial" pitchFamily="34" charset="0"/>
              <a:buChar char="•"/>
              <a:defRPr/>
            </a:pPr>
            <a:r>
              <a:rPr lang="tr-TR" sz="2400" b="1" dirty="0" smtClean="0"/>
              <a:t>Öğretenin belli bir amacının olmadığı, öğrenenin amacının olduğu durumda öğrenme</a:t>
            </a:r>
            <a:endParaRPr lang="tr-TR" sz="2400" dirty="0" smtClean="0"/>
          </a:p>
          <a:p>
            <a:pPr fontAlgn="auto">
              <a:spcAft>
                <a:spcPts val="0"/>
              </a:spcAft>
              <a:buFont typeface="Arial" pitchFamily="34" charset="0"/>
              <a:buNone/>
              <a:defRPr/>
            </a:pPr>
            <a:r>
              <a:rPr lang="tr-TR" sz="2400" dirty="0" smtClean="0"/>
              <a:t>    Bu durumda öğrenen birey kasıtlı olarak bir konuyu incelemekle, o konuda kitaplar okumakta, ya da deney yapmaktadır. Birey kasıtlıdır ancak karşısında ona kasıtlı olarak öğretmeyi amaçlayan bir öğreten yoktur (C kutusu)</a:t>
            </a:r>
          </a:p>
          <a:p>
            <a:pPr fontAlgn="auto">
              <a:spcAft>
                <a:spcPts val="0"/>
              </a:spcAft>
              <a:buFont typeface="Arial" pitchFamily="34" charset="0"/>
              <a:buChar char="•"/>
              <a:defRPr/>
            </a:pPr>
            <a:endParaRPr lang="tr-T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endParaRPr lang="tr-TR" smtClean="0"/>
          </a:p>
        </p:txBody>
      </p:sp>
      <p:sp>
        <p:nvSpPr>
          <p:cNvPr id="10243" name="2 İçerik Yer Tutucusu"/>
          <p:cNvSpPr>
            <a:spLocks noGrp="1"/>
          </p:cNvSpPr>
          <p:nvPr>
            <p:ph idx="1"/>
          </p:nvPr>
        </p:nvSpPr>
        <p:spPr>
          <a:xfrm>
            <a:off x="1435608" y="2276872"/>
            <a:ext cx="7168840" cy="2520280"/>
          </a:xfrm>
        </p:spPr>
        <p:txBody>
          <a:bodyPr/>
          <a:lstStyle/>
          <a:p>
            <a:r>
              <a:rPr lang="tr-TR" sz="2400" dirty="0" smtClean="0"/>
              <a:t>Doğal etkileşimler sonucunda birey, etkileşim türüne göre, kendisi ve toplum bakımından ''uygun'' davranışlar kazanabileceği gibi ''uygun olmayan'' davranışlarda edinebilir. Bu yolla öğrenmede, hem birey kasıtsızdır, hem de çevrede kasıtlı bir düzenleyici yoktur.(D)</a:t>
            </a:r>
          </a:p>
          <a:p>
            <a:endParaRPr lang="tr-T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endParaRPr lang="tr-TR" smtClean="0"/>
          </a:p>
        </p:txBody>
      </p:sp>
      <p:sp>
        <p:nvSpPr>
          <p:cNvPr id="11267" name="2 İçerik Yer Tutucusu"/>
          <p:cNvSpPr>
            <a:spLocks noGrp="1"/>
          </p:cNvSpPr>
          <p:nvPr>
            <p:ph idx="1"/>
          </p:nvPr>
        </p:nvSpPr>
        <p:spPr/>
        <p:txBody>
          <a:bodyPr/>
          <a:lstStyle/>
          <a:p>
            <a:pPr>
              <a:buFont typeface="Arial" charset="0"/>
              <a:buNone/>
            </a:pPr>
            <a:r>
              <a:rPr lang="tr-TR" sz="2400" b="1" dirty="0" smtClean="0"/>
              <a:t>Kaynaklar</a:t>
            </a:r>
            <a:endParaRPr lang="tr-TR" sz="2400" dirty="0" smtClean="0"/>
          </a:p>
          <a:p>
            <a:r>
              <a:rPr lang="tr-TR" sz="2400" dirty="0" smtClean="0"/>
              <a:t>Bülbül, </a:t>
            </a:r>
            <a:r>
              <a:rPr lang="tr-TR" sz="2400" dirty="0" err="1" smtClean="0"/>
              <a:t>Sudi</a:t>
            </a:r>
            <a:r>
              <a:rPr lang="tr-TR" sz="2400" dirty="0" smtClean="0"/>
              <a:t>. (1991); </a:t>
            </a:r>
            <a:r>
              <a:rPr lang="tr-TR" sz="2400" b="1" dirty="0" smtClean="0"/>
              <a:t>Halk Eğitimine Giriş, </a:t>
            </a:r>
            <a:r>
              <a:rPr lang="tr-TR" sz="2400" dirty="0" smtClean="0"/>
              <a:t>Anadolu Üniversitesi Yay. Eskişehir </a:t>
            </a:r>
          </a:p>
          <a:p>
            <a:endParaRPr lang="tr-TR" sz="2400" dirty="0" smtClean="0"/>
          </a:p>
          <a:p>
            <a:r>
              <a:rPr lang="tr-TR" sz="2400" dirty="0" smtClean="0"/>
              <a:t>Duman, Ahmet(2007)</a:t>
            </a:r>
            <a:r>
              <a:rPr lang="tr-TR" sz="2400" b="1" dirty="0" smtClean="0"/>
              <a:t>Yetişkinler Eğitimi,</a:t>
            </a:r>
            <a:r>
              <a:rPr lang="tr-TR" sz="2400" dirty="0" smtClean="0"/>
              <a:t> Ütopya Yayınları:17,Ankara</a:t>
            </a:r>
          </a:p>
          <a:p>
            <a:endParaRPr lang="tr-TR" sz="2400" dirty="0" smtClean="0"/>
          </a:p>
          <a:p>
            <a:r>
              <a:rPr lang="tr-TR" sz="2400" dirty="0" err="1" smtClean="0"/>
              <a:t>Freire</a:t>
            </a:r>
            <a:r>
              <a:rPr lang="tr-TR" sz="2400" dirty="0" smtClean="0"/>
              <a:t>, </a:t>
            </a:r>
            <a:r>
              <a:rPr lang="tr-TR" sz="2400" dirty="0" err="1" smtClean="0"/>
              <a:t>Paulo</a:t>
            </a:r>
            <a:r>
              <a:rPr lang="tr-TR" sz="2400" dirty="0" smtClean="0"/>
              <a:t>(1998)</a:t>
            </a:r>
            <a:r>
              <a:rPr lang="tr-TR" sz="2400" b="1" dirty="0" smtClean="0"/>
              <a:t>Ezilenlerin Pedagojisi, </a:t>
            </a:r>
            <a:r>
              <a:rPr lang="tr-TR" sz="2400" dirty="0" smtClean="0"/>
              <a:t>Ayrıntı Yayınları,İstanbul</a:t>
            </a:r>
          </a:p>
          <a:p>
            <a:endParaRPr lang="tr-TR"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20</TotalTime>
  <Words>334</Words>
  <Application>Microsoft Office PowerPoint</Application>
  <PresentationFormat>Ekran Gösterisi (4:3)</PresentationFormat>
  <Paragraphs>49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Gill Sans MT</vt:lpstr>
      <vt:lpstr>Verdana</vt:lpstr>
      <vt:lpstr>Wingdings 2</vt:lpstr>
      <vt:lpstr>Gündönümü</vt:lpstr>
      <vt:lpstr>Eğitim tanımı</vt:lpstr>
      <vt:lpstr>Eğitim Tanımı</vt:lpstr>
      <vt:lpstr>Öğrenme</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Windows Kullanıcısı</cp:lastModifiedBy>
  <cp:revision>8</cp:revision>
  <dcterms:created xsi:type="dcterms:W3CDTF">2018-02-19T21:18:26Z</dcterms:created>
  <dcterms:modified xsi:type="dcterms:W3CDTF">2019-02-27T08:53:20Z</dcterms:modified>
</cp:coreProperties>
</file>