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1"/>
  </p:notesMasterIdLst>
  <p:sldIdLst>
    <p:sldId id="264" r:id="rId2"/>
    <p:sldId id="265" r:id="rId3"/>
    <p:sldId id="266" r:id="rId4"/>
    <p:sldId id="267" r:id="rId5"/>
    <p:sldId id="272" r:id="rId6"/>
    <p:sldId id="268" r:id="rId7"/>
    <p:sldId id="269" r:id="rId8"/>
    <p:sldId id="270" r:id="rId9"/>
    <p:sldId id="271"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68" autoAdjust="0"/>
    <p:restoredTop sz="94660"/>
  </p:normalViewPr>
  <p:slideViewPr>
    <p:cSldViewPr snapToGrid="0">
      <p:cViewPr varScale="1">
        <p:scale>
          <a:sx n="74" d="100"/>
          <a:sy n="74" d="100"/>
        </p:scale>
        <p:origin x="342" y="5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5A361C-51ED-476A-B4CB-B86B1E95B75D}" type="datetimeFigureOut">
              <a:rPr lang="tr-TR" smtClean="0"/>
              <a:pPr/>
              <a:t>30.05.2020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CE9C12-E0E5-42AE-A4C6-560D77C049C9}" type="slidenum">
              <a:rPr lang="tr-TR" smtClean="0"/>
              <a:pPr/>
              <a:t>‹#›</a:t>
            </a:fld>
            <a:endParaRPr lang="tr-TR"/>
          </a:p>
        </p:txBody>
      </p:sp>
    </p:spTree>
    <p:extLst>
      <p:ext uri="{BB962C8B-B14F-4D97-AF65-F5344CB8AC3E}">
        <p14:creationId xmlns:p14="http://schemas.microsoft.com/office/powerpoint/2010/main" val="19374822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5" name="14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Yuvarlatılmış Dikdörtgen"/>
          <p:cNvSpPr/>
          <p:nvPr/>
        </p:nvSpPr>
        <p:spPr>
          <a:xfrm>
            <a:off x="558129" y="434162"/>
            <a:ext cx="11075745"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4 Başlık"/>
          <p:cNvSpPr>
            <a:spLocks noGrp="1"/>
          </p:cNvSpPr>
          <p:nvPr>
            <p:ph type="ctrTitle"/>
          </p:nvPr>
        </p:nvSpPr>
        <p:spPr>
          <a:xfrm>
            <a:off x="963168" y="1820206"/>
            <a:ext cx="103632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tr-TR"/>
              <a:t>Asıl başlık stili için tıklatın</a:t>
            </a:r>
            <a:endParaRPr kumimoji="0" lang="en-US"/>
          </a:p>
        </p:txBody>
      </p:sp>
      <p:sp>
        <p:nvSpPr>
          <p:cNvPr id="20" name="19 Alt Başlık"/>
          <p:cNvSpPr>
            <a:spLocks noGrp="1"/>
          </p:cNvSpPr>
          <p:nvPr>
            <p:ph type="subTitle" idx="1"/>
          </p:nvPr>
        </p:nvSpPr>
        <p:spPr>
          <a:xfrm>
            <a:off x="963168" y="3685032"/>
            <a:ext cx="103632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a:t>Asıl alt başlık stilini düzenlemek için tıklatın</a:t>
            </a:r>
            <a:endParaRPr kumimoji="0" lang="en-US"/>
          </a:p>
        </p:txBody>
      </p:sp>
      <p:sp>
        <p:nvSpPr>
          <p:cNvPr id="19" name="18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8" name="7 Altbilgi Yer Tutucusu"/>
          <p:cNvSpPr>
            <a:spLocks noGrp="1"/>
          </p:cNvSpPr>
          <p:nvPr>
            <p:ph type="ftr" sz="quarter" idx="11"/>
          </p:nvPr>
        </p:nvSpPr>
        <p:spPr/>
        <p:txBody>
          <a:bodyPr/>
          <a:lstStyle/>
          <a:p>
            <a:endParaRPr lang="tr-TR"/>
          </a:p>
        </p:txBody>
      </p:sp>
      <p:sp>
        <p:nvSpPr>
          <p:cNvPr id="11" name="10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670560" y="530352"/>
            <a:ext cx="10911840" cy="4187952"/>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533405"/>
            <a:ext cx="2641600" cy="5257799"/>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711200" y="533403"/>
            <a:ext cx="7924800" cy="5257801"/>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lstStyle/>
          <a:p>
            <a:r>
              <a:rPr kumimoji="0" lang="tr-TR"/>
              <a:t>Asıl başlık stili için tıklatın</a:t>
            </a:r>
            <a:endParaRPr kumimoji="0" lang="en-US"/>
          </a:p>
        </p:txBody>
      </p:sp>
      <p:sp>
        <p:nvSpPr>
          <p:cNvPr id="3" name="2 İçerik Yer Tutucusu"/>
          <p:cNvSpPr>
            <a:spLocks noGrp="1"/>
          </p:cNvSpPr>
          <p:nvPr>
            <p:ph idx="1"/>
          </p:nvPr>
        </p:nvSpPr>
        <p:spPr>
          <a:xfrm>
            <a:off x="670560" y="530352"/>
            <a:ext cx="10911840" cy="4187952"/>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13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Yuvarlatılmış Dikdörtgen"/>
          <p:cNvSpPr/>
          <p:nvPr/>
        </p:nvSpPr>
        <p:spPr>
          <a:xfrm>
            <a:off x="558129" y="434163"/>
            <a:ext cx="11075745"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624459" y="4928616"/>
            <a:ext cx="10911840" cy="676656"/>
          </a:xfrm>
        </p:spPr>
        <p:txBody>
          <a:bodyPr lIns="91440" bIns="0" anchor="b"/>
          <a:lstStyle>
            <a:lvl1pPr algn="l">
              <a:buNone/>
              <a:defRPr sz="3600" b="0" cap="none" baseline="0">
                <a:solidFill>
                  <a:schemeClr val="bg2">
                    <a:shade val="25000"/>
                  </a:schemeClr>
                </a:solidFill>
                <a:effectLst/>
              </a:defRPr>
            </a:lvl1pPr>
            <a:extLst/>
          </a:lstStyle>
          <a:p>
            <a:r>
              <a:rPr kumimoji="0" lang="tr-TR"/>
              <a:t>Asıl başlık stili için tıklatın</a:t>
            </a:r>
            <a:endParaRPr kumimoji="0" lang="en-US"/>
          </a:p>
        </p:txBody>
      </p:sp>
      <p:sp>
        <p:nvSpPr>
          <p:cNvPr id="3" name="2 Metin Yer Tutucusu"/>
          <p:cNvSpPr>
            <a:spLocks noGrp="1"/>
          </p:cNvSpPr>
          <p:nvPr>
            <p:ph type="body" idx="1"/>
          </p:nvPr>
        </p:nvSpPr>
        <p:spPr>
          <a:xfrm>
            <a:off x="624459" y="5624484"/>
            <a:ext cx="1091184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İçerik Yer Tutucusu"/>
          <p:cNvSpPr>
            <a:spLocks noGrp="1"/>
          </p:cNvSpPr>
          <p:nvPr>
            <p:ph sz="half" idx="1"/>
          </p:nvPr>
        </p:nvSpPr>
        <p:spPr>
          <a:xfrm>
            <a:off x="685803"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2"/>
          </p:nvPr>
        </p:nvSpPr>
        <p:spPr>
          <a:xfrm>
            <a:off x="6340480"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nchor="b"/>
          <a:lstStyle>
            <a:lvl1pPr>
              <a:defRPr b="1"/>
            </a:lvl1pPr>
            <a:extLst/>
          </a:lstStyle>
          <a:p>
            <a:r>
              <a:rPr kumimoji="0" lang="tr-TR"/>
              <a:t>Asıl başlık stili için tıklatın</a:t>
            </a:r>
            <a:endParaRPr kumimoji="0" lang="en-US"/>
          </a:p>
        </p:txBody>
      </p:sp>
      <p:sp>
        <p:nvSpPr>
          <p:cNvPr id="3" name="2 Metin Yer Tutucusu"/>
          <p:cNvSpPr>
            <a:spLocks noGrp="1"/>
          </p:cNvSpPr>
          <p:nvPr>
            <p:ph type="body" idx="1"/>
          </p:nvPr>
        </p:nvSpPr>
        <p:spPr>
          <a:xfrm>
            <a:off x="809632" y="579438"/>
            <a:ext cx="524256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6202892" y="579438"/>
            <a:ext cx="524256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5" name="4 İçerik Yer Tutucusu"/>
          <p:cNvSpPr>
            <a:spLocks noGrp="1"/>
          </p:cNvSpPr>
          <p:nvPr>
            <p:ph sz="quarter" idx="2"/>
          </p:nvPr>
        </p:nvSpPr>
        <p:spPr>
          <a:xfrm>
            <a:off x="80963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5 İçerik Yer Tutucusu"/>
          <p:cNvSpPr>
            <a:spLocks noGrp="1"/>
          </p:cNvSpPr>
          <p:nvPr>
            <p:ph sz="quarter" idx="4"/>
          </p:nvPr>
        </p:nvSpPr>
        <p:spPr>
          <a:xfrm>
            <a:off x="620289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6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7" name="6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7385045" y="533400"/>
            <a:ext cx="3962400" cy="914400"/>
          </a:xfrm>
        </p:spPr>
        <p:txBody>
          <a:bodyPr anchor="b"/>
          <a:lstStyle>
            <a:lvl1pPr algn="l">
              <a:buNone/>
              <a:defRPr sz="2200" b="1">
                <a:solidFill>
                  <a:schemeClr val="accent1"/>
                </a:solidFill>
              </a:defRPr>
            </a:lvl1pPr>
            <a:extLst/>
          </a:lstStyle>
          <a:p>
            <a:r>
              <a:rPr kumimoji="0" lang="tr-TR"/>
              <a:t>Asıl başlık stili için tıklatın</a:t>
            </a:r>
            <a:endParaRPr kumimoji="0" lang="en-US"/>
          </a:p>
        </p:txBody>
      </p:sp>
      <p:sp>
        <p:nvSpPr>
          <p:cNvPr id="3" name="2 Metin Yer Tutucusu"/>
          <p:cNvSpPr>
            <a:spLocks noGrp="1"/>
          </p:cNvSpPr>
          <p:nvPr>
            <p:ph type="body" idx="2"/>
          </p:nvPr>
        </p:nvSpPr>
        <p:spPr>
          <a:xfrm>
            <a:off x="7385129" y="1447802"/>
            <a:ext cx="39624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1"/>
          </p:nvPr>
        </p:nvSpPr>
        <p:spPr>
          <a:xfrm>
            <a:off x="1015163" y="930144"/>
            <a:ext cx="6168212"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14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Tek Köşesi Yuvarlatılmış Dikdörtgen"/>
          <p:cNvSpPr/>
          <p:nvPr/>
        </p:nvSpPr>
        <p:spPr>
          <a:xfrm>
            <a:off x="8534401" y="434162"/>
            <a:ext cx="3099473"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609600" y="5012056"/>
            <a:ext cx="10972800" cy="1051560"/>
          </a:xfrm>
        </p:spPr>
        <p:txBody>
          <a:bodyPr anchor="t"/>
          <a:lstStyle>
            <a:lvl1pPr algn="l">
              <a:buNone/>
              <a:defRPr sz="3600" b="0">
                <a:solidFill>
                  <a:schemeClr val="bg2">
                    <a:shade val="25000"/>
                  </a:schemeClr>
                </a:solidFill>
                <a:effectLst/>
              </a:defRPr>
            </a:lvl1pPr>
            <a:extLst/>
          </a:lstStyle>
          <a:p>
            <a:r>
              <a:rPr kumimoji="0" lang="tr-TR"/>
              <a:t>Asıl başlık stili için tıklatın</a:t>
            </a:r>
            <a:endParaRPr kumimoji="0" lang="en-US"/>
          </a:p>
        </p:txBody>
      </p:sp>
      <p:sp>
        <p:nvSpPr>
          <p:cNvPr id="4" name="3 Metin Yer Tutucusu"/>
          <p:cNvSpPr>
            <a:spLocks noGrp="1"/>
          </p:cNvSpPr>
          <p:nvPr>
            <p:ph type="body" sz="half" idx="2"/>
          </p:nvPr>
        </p:nvSpPr>
        <p:spPr bwMode="grayWhite">
          <a:xfrm>
            <a:off x="8616949" y="533400"/>
            <a:ext cx="298704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
        <p:nvSpPr>
          <p:cNvPr id="3" name="2 Resim Yer Tutucusu"/>
          <p:cNvSpPr>
            <a:spLocks noGrp="1"/>
          </p:cNvSpPr>
          <p:nvPr>
            <p:ph type="pic" idx="1"/>
          </p:nvPr>
        </p:nvSpPr>
        <p:spPr>
          <a:xfrm>
            <a:off x="561973" y="435768"/>
            <a:ext cx="7900416"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tr-TR"/>
              <a:t>Resim eklemek için simgeyi tıklatın</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6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Yuvarlatılmış Dikdörtgen"/>
          <p:cNvSpPr/>
          <p:nvPr/>
        </p:nvSpPr>
        <p:spPr>
          <a:xfrm>
            <a:off x="558129" y="434162"/>
            <a:ext cx="11075745"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Başlık Yer Tutucusu"/>
          <p:cNvSpPr>
            <a:spLocks noGrp="1"/>
          </p:cNvSpPr>
          <p:nvPr>
            <p:ph type="title"/>
          </p:nvPr>
        </p:nvSpPr>
        <p:spPr>
          <a:xfrm>
            <a:off x="670560" y="4985590"/>
            <a:ext cx="10911840" cy="1051560"/>
          </a:xfrm>
          <a:prstGeom prst="rect">
            <a:avLst/>
          </a:prstGeom>
        </p:spPr>
        <p:txBody>
          <a:bodyPr vert="horz" anchor="b">
            <a:normAutofit/>
          </a:bodyPr>
          <a:lstStyle/>
          <a:p>
            <a:r>
              <a:rPr kumimoji="0" lang="tr-TR"/>
              <a:t>Asıl başlık stili için tıklatın</a:t>
            </a:r>
            <a:endParaRPr kumimoji="0" lang="en-US"/>
          </a:p>
        </p:txBody>
      </p:sp>
      <p:sp>
        <p:nvSpPr>
          <p:cNvPr id="4" name="3 Metin Yer Tutucusu"/>
          <p:cNvSpPr>
            <a:spLocks noGrp="1"/>
          </p:cNvSpPr>
          <p:nvPr>
            <p:ph type="body" idx="1"/>
          </p:nvPr>
        </p:nvSpPr>
        <p:spPr>
          <a:xfrm>
            <a:off x="670560" y="530352"/>
            <a:ext cx="10911840" cy="4187952"/>
          </a:xfrm>
          <a:prstGeom prst="rect">
            <a:avLst/>
          </a:prstGeom>
        </p:spPr>
        <p:txBody>
          <a:bodyPr vert="horz" lIns="182880" tIns="91440">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25" name="24 Veri Yer Tutucusu"/>
          <p:cNvSpPr>
            <a:spLocks noGrp="1"/>
          </p:cNvSpPr>
          <p:nvPr>
            <p:ph type="dt" sz="half" idx="2"/>
          </p:nvPr>
        </p:nvSpPr>
        <p:spPr>
          <a:xfrm>
            <a:off x="5035104" y="6111876"/>
            <a:ext cx="3048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DE323EF0-A112-4ED8-B99D-916B5D27948A}" type="datetimeFigureOut">
              <a:rPr lang="tr-TR" smtClean="0"/>
              <a:pPr/>
              <a:t>30.05.2020</a:t>
            </a:fld>
            <a:endParaRPr lang="tr-TR"/>
          </a:p>
        </p:txBody>
      </p:sp>
      <p:sp>
        <p:nvSpPr>
          <p:cNvPr id="18" name="17 Altbilgi Yer Tutucusu"/>
          <p:cNvSpPr>
            <a:spLocks noGrp="1"/>
          </p:cNvSpPr>
          <p:nvPr>
            <p:ph type="ftr" sz="quarter" idx="3"/>
          </p:nvPr>
        </p:nvSpPr>
        <p:spPr>
          <a:xfrm>
            <a:off x="8083104" y="6111876"/>
            <a:ext cx="3048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tr-TR"/>
          </a:p>
        </p:txBody>
      </p:sp>
      <p:sp>
        <p:nvSpPr>
          <p:cNvPr id="5" name="4 Slayt Numarası Yer Tutucusu"/>
          <p:cNvSpPr>
            <a:spLocks noGrp="1"/>
          </p:cNvSpPr>
          <p:nvPr>
            <p:ph type="sldNum" sz="quarter" idx="4"/>
          </p:nvPr>
        </p:nvSpPr>
        <p:spPr>
          <a:xfrm>
            <a:off x="11131104" y="6111876"/>
            <a:ext cx="6096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5F229467-69F6-40A3-A5A4-F1D592B5B33C}"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fontScale="90000"/>
          </a:bodyPr>
          <a:lstStyle/>
          <a:p>
            <a:r>
              <a:rPr lang="tr-TR" sz="4900" dirty="0">
                <a:latin typeface="Book Antiqua" pitchFamily="18" charset="0"/>
              </a:rPr>
              <a:t>TÜRKİYE’NİN TOPLUMSAL YAPISI</a:t>
            </a:r>
            <a:r>
              <a:rPr lang="tr-TR" dirty="0">
                <a:latin typeface="Book Antiqua" pitchFamily="18" charset="0"/>
              </a:rPr>
              <a:t/>
            </a:r>
            <a:br>
              <a:rPr lang="tr-TR" dirty="0">
                <a:latin typeface="Book Antiqua" pitchFamily="18" charset="0"/>
              </a:rPr>
            </a:br>
            <a:r>
              <a:rPr lang="tr-TR" sz="4000" i="1" dirty="0">
                <a:latin typeface="Book Antiqua" pitchFamily="18" charset="0"/>
              </a:rPr>
              <a:t>1950’ler</a:t>
            </a:r>
            <a:endParaRPr lang="tr-TR" i="1" dirty="0">
              <a:latin typeface="Book Antiqua" pitchFamily="18" charset="0"/>
            </a:endParaRPr>
          </a:p>
        </p:txBody>
      </p:sp>
      <p:sp>
        <p:nvSpPr>
          <p:cNvPr id="3" name="2 Alt Başlık"/>
          <p:cNvSpPr>
            <a:spLocks noGrp="1"/>
          </p:cNvSpPr>
          <p:nvPr>
            <p:ph type="subTitle" idx="1"/>
          </p:nvPr>
        </p:nvSpPr>
        <p:spPr>
          <a:xfrm>
            <a:off x="963168" y="3685031"/>
            <a:ext cx="10363200" cy="2396279"/>
          </a:xfrm>
        </p:spPr>
        <p:txBody>
          <a:bodyPr>
            <a:normAutofit/>
          </a:bodyPr>
          <a:lstStyle/>
          <a:p>
            <a:endParaRPr lang="tr-TR" dirty="0"/>
          </a:p>
          <a:p>
            <a:r>
              <a:rPr lang="tr-TR" b="1" dirty="0">
                <a:latin typeface="Book Antiqua" pitchFamily="18" charset="0"/>
              </a:rPr>
              <a:t>Prof. Dr. Erol Demir</a:t>
            </a:r>
          </a:p>
          <a:p>
            <a:r>
              <a:rPr lang="tr-TR" b="1" dirty="0">
                <a:latin typeface="Book Antiqua" pitchFamily="18" charset="0"/>
              </a:rPr>
              <a:t>Ankara Üniversitesi</a:t>
            </a:r>
          </a:p>
          <a:p>
            <a:r>
              <a:rPr lang="tr-TR" b="1" dirty="0">
                <a:latin typeface="Book Antiqua" pitchFamily="18" charset="0"/>
              </a:rPr>
              <a:t>Sosyoloji Bölümü</a:t>
            </a:r>
          </a:p>
          <a:p>
            <a:r>
              <a:rPr lang="tr-TR" b="1" smtClean="0">
                <a:latin typeface="Book Antiqua" pitchFamily="18" charset="0"/>
              </a:rPr>
              <a:t>edemir@humanity.ankara.edu.tr</a:t>
            </a:r>
            <a:endParaRPr lang="tr-TR" b="1" dirty="0">
              <a:latin typeface="Book Antiqua" pitchFamily="18" charset="0"/>
            </a:endParaRPr>
          </a:p>
          <a:p>
            <a:endParaRPr lang="tr-TR" sz="2400" dirty="0">
              <a:latin typeface="Book Antiqua"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1239129" y="865163"/>
            <a:ext cx="9721946" cy="759657"/>
          </a:xfrm>
        </p:spPr>
        <p:txBody>
          <a:bodyPr>
            <a:normAutofit/>
          </a:bodyPr>
          <a:lstStyle/>
          <a:p>
            <a:pPr algn="ctr"/>
            <a:r>
              <a:rPr lang="tr-TR" i="1" dirty="0">
                <a:latin typeface="Book Antiqua" panose="02040602050305030304" pitchFamily="18" charset="0"/>
              </a:rPr>
              <a:t>1950’ler</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239129" y="1800666"/>
            <a:ext cx="9847384" cy="4192171"/>
          </a:xfrm>
        </p:spPr>
        <p:txBody>
          <a:bodyPr>
            <a:normAutofit/>
          </a:bodyPr>
          <a:lstStyle/>
          <a:p>
            <a:pPr lvl="1">
              <a:buFont typeface="Arial" panose="020B0604020202020204" pitchFamily="34" charset="0"/>
              <a:buChar char="•"/>
            </a:pPr>
            <a:r>
              <a:rPr lang="tr-TR" sz="2800" dirty="0">
                <a:latin typeface="Book Antiqua" panose="02040602050305030304" pitchFamily="18" charset="0"/>
              </a:rPr>
              <a:t>Hükümet popülist bir söylem takındı. Aslında 1930’lu yıllarda yarım kalan çok partili sistemi getirme çabaları sırasında popülizmin ilk biçimlerinden söz edilebilir.</a:t>
            </a:r>
          </a:p>
          <a:p>
            <a:pPr lvl="1">
              <a:buFont typeface="Arial" panose="020B0604020202020204" pitchFamily="34" charset="0"/>
              <a:buChar char="•"/>
            </a:pPr>
            <a:r>
              <a:rPr lang="tr-TR" sz="2800" dirty="0">
                <a:latin typeface="Book Antiqua" panose="02040602050305030304" pitchFamily="18" charset="0"/>
              </a:rPr>
              <a:t>DP’nin ilk dört yılı köklü ekonomik ve siyasi dönüşümlere sahne oldu. </a:t>
            </a:r>
            <a:r>
              <a:rPr lang="tr-TR" sz="2800" dirty="0" err="1">
                <a:latin typeface="Book Antiqua" panose="02040602050305030304" pitchFamily="18" charset="0"/>
              </a:rPr>
              <a:t>A.B.D.’den</a:t>
            </a:r>
            <a:r>
              <a:rPr lang="tr-TR" sz="2800" dirty="0">
                <a:latin typeface="Book Antiqua" panose="02040602050305030304" pitchFamily="18" charset="0"/>
              </a:rPr>
              <a:t> gelen yardımlar hem tarımsal hem de tarıma yönelik altyapı yatırımlara gitti ve ulaşımda motorlu araçlara öncelik verildi. Ticaret hadleri tarım lehine gelişti.</a:t>
            </a:r>
          </a:p>
        </p:txBody>
      </p:sp>
    </p:spTree>
    <p:extLst>
      <p:ext uri="{BB962C8B-B14F-4D97-AF65-F5344CB8AC3E}">
        <p14:creationId xmlns:p14="http://schemas.microsoft.com/office/powerpoint/2010/main" val="33140745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1239129" y="865163"/>
            <a:ext cx="9721946" cy="759657"/>
          </a:xfrm>
        </p:spPr>
        <p:txBody>
          <a:bodyPr>
            <a:normAutofit/>
          </a:bodyPr>
          <a:lstStyle/>
          <a:p>
            <a:pPr algn="ctr"/>
            <a:r>
              <a:rPr lang="tr-TR" i="1" dirty="0">
                <a:latin typeface="Book Antiqua" panose="02040602050305030304" pitchFamily="18" charset="0"/>
              </a:rPr>
              <a:t>1950’ler</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239129" y="1800666"/>
            <a:ext cx="9847384" cy="4192171"/>
          </a:xfrm>
        </p:spPr>
        <p:txBody>
          <a:bodyPr>
            <a:normAutofit/>
          </a:bodyPr>
          <a:lstStyle/>
          <a:p>
            <a:pPr lvl="1">
              <a:buFont typeface="Arial" panose="020B0604020202020204" pitchFamily="34" charset="0"/>
              <a:buChar char="•"/>
            </a:pPr>
            <a:r>
              <a:rPr lang="tr-TR" sz="2800" dirty="0">
                <a:latin typeface="Book Antiqua" panose="02040602050305030304" pitchFamily="18" charset="0"/>
              </a:rPr>
              <a:t>1950’lerin ortalarına doğru uluslararası piyasalardaki değişmeler, bu tarz büyümeyi krize soktu. Serbest bir şekilde işlemeye başlayan piyasaya devlet müdahale etti.</a:t>
            </a:r>
          </a:p>
          <a:p>
            <a:pPr lvl="1">
              <a:buFont typeface="Arial" panose="020B0604020202020204" pitchFamily="34" charset="0"/>
              <a:buChar char="•"/>
            </a:pPr>
            <a:r>
              <a:rPr lang="tr-TR" sz="2800" dirty="0">
                <a:latin typeface="Book Antiqua" panose="02040602050305030304" pitchFamily="18" charset="0"/>
              </a:rPr>
              <a:t>Böylece liberal politikalardan vazgeçilerek yeni bir korumacılık dönemine girildi ve ithal </a:t>
            </a:r>
            <a:r>
              <a:rPr lang="tr-TR" sz="2800" dirty="0" err="1">
                <a:latin typeface="Book Antiqua" panose="02040602050305030304" pitchFamily="18" charset="0"/>
              </a:rPr>
              <a:t>ikameciliğin</a:t>
            </a:r>
            <a:r>
              <a:rPr lang="tr-TR" sz="2800" dirty="0">
                <a:latin typeface="Book Antiqua" panose="02040602050305030304" pitchFamily="18" charset="0"/>
              </a:rPr>
              <a:t> ilk uygulamalarına girişildi.</a:t>
            </a:r>
          </a:p>
        </p:txBody>
      </p:sp>
    </p:spTree>
    <p:extLst>
      <p:ext uri="{BB962C8B-B14F-4D97-AF65-F5344CB8AC3E}">
        <p14:creationId xmlns:p14="http://schemas.microsoft.com/office/powerpoint/2010/main" val="15709162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1239129" y="865163"/>
            <a:ext cx="9721946" cy="759657"/>
          </a:xfrm>
        </p:spPr>
        <p:txBody>
          <a:bodyPr>
            <a:normAutofit/>
          </a:bodyPr>
          <a:lstStyle/>
          <a:p>
            <a:pPr algn="ctr"/>
            <a:r>
              <a:rPr lang="tr-TR" i="1" dirty="0">
                <a:latin typeface="Book Antiqua" panose="02040602050305030304" pitchFamily="18" charset="0"/>
              </a:rPr>
              <a:t>1950’ler</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239129" y="1800666"/>
            <a:ext cx="9847384" cy="4192171"/>
          </a:xfrm>
        </p:spPr>
        <p:txBody>
          <a:bodyPr>
            <a:normAutofit/>
          </a:bodyPr>
          <a:lstStyle/>
          <a:p>
            <a:pPr lvl="1">
              <a:buFont typeface="Arial" panose="020B0604020202020204" pitchFamily="34" charset="0"/>
              <a:buChar char="•"/>
            </a:pPr>
            <a:r>
              <a:rPr lang="tr-TR" sz="2800" dirty="0">
                <a:latin typeface="Book Antiqua" panose="02040602050305030304" pitchFamily="18" charset="0"/>
              </a:rPr>
              <a:t>1950’lerin ikinci yarısındaki ekonomik uygulamaları hem içsel hem de dışsal faktörler çerçevesinde değerlendirmek gerekir. </a:t>
            </a:r>
          </a:p>
          <a:p>
            <a:pPr lvl="2">
              <a:buFont typeface="Arial" panose="020B0604020202020204" pitchFamily="34" charset="0"/>
              <a:buChar char="•"/>
            </a:pPr>
            <a:r>
              <a:rPr lang="tr-TR" sz="2600" dirty="0">
                <a:latin typeface="Book Antiqua" panose="02040602050305030304" pitchFamily="18" charset="0"/>
              </a:rPr>
              <a:t>İçsel faktörler: İthalat üzerinde kontrol kurularak, sanayicilerin ithal edilecek ürünleri iç pazarda üretmelerini sağlamak için teşvikler verildi. Daha sonraki dönemde uygulanacak olan “ithal ikameci </a:t>
            </a:r>
            <a:r>
              <a:rPr lang="tr-TR" sz="2600" dirty="0" err="1">
                <a:latin typeface="Book Antiqua" panose="02040602050305030304" pitchFamily="18" charset="0"/>
              </a:rPr>
              <a:t>rejim”in</a:t>
            </a:r>
            <a:r>
              <a:rPr lang="tr-TR" sz="2600" dirty="0">
                <a:latin typeface="Book Antiqua" panose="02040602050305030304" pitchFamily="18" charset="0"/>
              </a:rPr>
              <a:t> ilk adımları bu yıllarda uygulamaya kondu. </a:t>
            </a:r>
          </a:p>
        </p:txBody>
      </p:sp>
    </p:spTree>
    <p:extLst>
      <p:ext uri="{BB962C8B-B14F-4D97-AF65-F5344CB8AC3E}">
        <p14:creationId xmlns:p14="http://schemas.microsoft.com/office/powerpoint/2010/main" val="4362618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1239129" y="865163"/>
            <a:ext cx="9721946" cy="759657"/>
          </a:xfrm>
        </p:spPr>
        <p:txBody>
          <a:bodyPr>
            <a:normAutofit/>
          </a:bodyPr>
          <a:lstStyle/>
          <a:p>
            <a:pPr algn="ctr"/>
            <a:r>
              <a:rPr lang="tr-TR" i="1" dirty="0">
                <a:latin typeface="Book Antiqua" panose="02040602050305030304" pitchFamily="18" charset="0"/>
              </a:rPr>
              <a:t>1950’ler</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239129" y="1800666"/>
            <a:ext cx="9847384" cy="4192171"/>
          </a:xfrm>
        </p:spPr>
        <p:txBody>
          <a:bodyPr>
            <a:normAutofit/>
          </a:bodyPr>
          <a:lstStyle/>
          <a:p>
            <a:pPr lvl="1">
              <a:buFont typeface="Arial" panose="020B0604020202020204" pitchFamily="34" charset="0"/>
              <a:buChar char="•"/>
            </a:pPr>
            <a:r>
              <a:rPr lang="tr-TR" sz="2800" dirty="0">
                <a:latin typeface="Book Antiqua" panose="02040602050305030304" pitchFamily="18" charset="0"/>
              </a:rPr>
              <a:t>1950’lerin ikinci yarısındaki ekonomik uygulamaları hem içsel hem de dışsal faktörler çerçevesinde değerlendirmek gerekir. </a:t>
            </a:r>
          </a:p>
          <a:p>
            <a:pPr lvl="2">
              <a:buFont typeface="Arial" panose="020B0604020202020204" pitchFamily="34" charset="0"/>
              <a:buChar char="•"/>
            </a:pPr>
            <a:r>
              <a:rPr lang="tr-TR" sz="2600" dirty="0">
                <a:latin typeface="Book Antiqua" panose="02040602050305030304" pitchFamily="18" charset="0"/>
              </a:rPr>
              <a:t>Dışsal faktörler: uluslararası kuruluşlar (IMF, Dünya bankası, OECD) Türkiye’nin uygulaması gereken politikaların çerçevesini çizdi.</a:t>
            </a:r>
          </a:p>
        </p:txBody>
      </p:sp>
    </p:spTree>
    <p:extLst>
      <p:ext uri="{BB962C8B-B14F-4D97-AF65-F5344CB8AC3E}">
        <p14:creationId xmlns:p14="http://schemas.microsoft.com/office/powerpoint/2010/main" val="1230546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1239129" y="865163"/>
            <a:ext cx="9721946" cy="759657"/>
          </a:xfrm>
        </p:spPr>
        <p:txBody>
          <a:bodyPr>
            <a:normAutofit/>
          </a:bodyPr>
          <a:lstStyle/>
          <a:p>
            <a:pPr algn="ctr"/>
            <a:r>
              <a:rPr lang="tr-TR" i="1" dirty="0">
                <a:latin typeface="Book Antiqua" panose="02040602050305030304" pitchFamily="18" charset="0"/>
              </a:rPr>
              <a:t>1950’ler</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239129" y="1800666"/>
            <a:ext cx="9847384" cy="4192171"/>
          </a:xfrm>
        </p:spPr>
        <p:txBody>
          <a:bodyPr>
            <a:normAutofit/>
          </a:bodyPr>
          <a:lstStyle/>
          <a:p>
            <a:pPr lvl="1">
              <a:buFont typeface="Arial" panose="020B0604020202020204" pitchFamily="34" charset="0"/>
              <a:buChar char="•"/>
            </a:pPr>
            <a:r>
              <a:rPr lang="tr-TR" sz="2800" dirty="0">
                <a:latin typeface="Book Antiqua" panose="02040602050305030304" pitchFamily="18" charset="0"/>
              </a:rPr>
              <a:t>Kırdan kente göçle birlikte büyük bir coğrafi ve mesleki </a:t>
            </a:r>
            <a:r>
              <a:rPr lang="tr-TR" sz="2800" dirty="0" err="1">
                <a:latin typeface="Book Antiqua" panose="02040602050305030304" pitchFamily="18" charset="0"/>
              </a:rPr>
              <a:t>mobilite</a:t>
            </a:r>
            <a:r>
              <a:rPr lang="tr-TR" sz="2800" dirty="0">
                <a:latin typeface="Book Antiqua" panose="02040602050305030304" pitchFamily="18" charset="0"/>
              </a:rPr>
              <a:t> gerçekleşti. Tarımda makineleşmeyle birlikte yalnızca </a:t>
            </a:r>
            <a:r>
              <a:rPr lang="tr-TR" sz="2800">
                <a:latin typeface="Book Antiqua" panose="02040602050305030304" pitchFamily="18" charset="0"/>
              </a:rPr>
              <a:t>topraksız </a:t>
            </a:r>
            <a:r>
              <a:rPr lang="tr-TR" sz="2800" smtClean="0">
                <a:latin typeface="Book Antiqua" panose="02040602050305030304" pitchFamily="18" charset="0"/>
              </a:rPr>
              <a:t>köylüler </a:t>
            </a:r>
            <a:r>
              <a:rPr lang="tr-TR" sz="2800" dirty="0">
                <a:latin typeface="Book Antiqua" panose="02040602050305030304" pitchFamily="18" charset="0"/>
              </a:rPr>
              <a:t>değil, küçük topraklı ailelerin </a:t>
            </a:r>
            <a:r>
              <a:rPr lang="tr-TR" sz="2800">
                <a:latin typeface="Book Antiqua" panose="02040602050305030304" pitchFamily="18" charset="0"/>
              </a:rPr>
              <a:t>yeni </a:t>
            </a:r>
            <a:r>
              <a:rPr lang="tr-TR" sz="2800" smtClean="0">
                <a:latin typeface="Book Antiqua" panose="02040602050305030304" pitchFamily="18" charset="0"/>
              </a:rPr>
              <a:t>kuşakları </a:t>
            </a:r>
            <a:r>
              <a:rPr lang="tr-TR" sz="2800" dirty="0">
                <a:latin typeface="Book Antiqua" panose="02040602050305030304" pitchFamily="18" charset="0"/>
              </a:rPr>
              <a:t>da göç serüvenine katıldılar. </a:t>
            </a:r>
          </a:p>
          <a:p>
            <a:pPr lvl="1">
              <a:buFont typeface="Arial" panose="020B0604020202020204" pitchFamily="34" charset="0"/>
              <a:buChar char="•"/>
            </a:pPr>
            <a:r>
              <a:rPr lang="tr-TR" sz="2800" dirty="0">
                <a:latin typeface="Book Antiqua" panose="02040602050305030304" pitchFamily="18" charset="0"/>
              </a:rPr>
              <a:t>Daha önce mevsimsel çalışma için kente gelenler bu yıllarda köylerinde özellikle hasat zamanı mevsimlik olarak da çalışıyorlardı.</a:t>
            </a:r>
          </a:p>
          <a:p>
            <a:pPr lvl="1">
              <a:buFont typeface="Arial" panose="020B0604020202020204" pitchFamily="34" charset="0"/>
              <a:buChar char="•"/>
            </a:pPr>
            <a:endParaRPr lang="tr-TR" sz="2600" dirty="0">
              <a:latin typeface="Book Antiqua" panose="02040602050305030304" pitchFamily="18" charset="0"/>
            </a:endParaRPr>
          </a:p>
        </p:txBody>
      </p:sp>
    </p:spTree>
    <p:extLst>
      <p:ext uri="{BB962C8B-B14F-4D97-AF65-F5344CB8AC3E}">
        <p14:creationId xmlns:p14="http://schemas.microsoft.com/office/powerpoint/2010/main" val="10577389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1239129" y="865163"/>
            <a:ext cx="9721946" cy="759657"/>
          </a:xfrm>
        </p:spPr>
        <p:txBody>
          <a:bodyPr>
            <a:normAutofit/>
          </a:bodyPr>
          <a:lstStyle/>
          <a:p>
            <a:pPr algn="ctr"/>
            <a:r>
              <a:rPr lang="tr-TR" i="1" dirty="0">
                <a:latin typeface="Book Antiqua" panose="02040602050305030304" pitchFamily="18" charset="0"/>
              </a:rPr>
              <a:t>1950’ler</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239129" y="1800666"/>
            <a:ext cx="9847384" cy="4192171"/>
          </a:xfrm>
        </p:spPr>
        <p:txBody>
          <a:bodyPr>
            <a:normAutofit/>
          </a:bodyPr>
          <a:lstStyle/>
          <a:p>
            <a:pPr lvl="1">
              <a:buFont typeface="Arial" panose="020B0604020202020204" pitchFamily="34" charset="0"/>
              <a:buChar char="•"/>
            </a:pPr>
            <a:r>
              <a:rPr lang="tr-TR" sz="2800" dirty="0">
                <a:latin typeface="Book Antiqua" panose="02040602050305030304" pitchFamily="18" charset="0"/>
              </a:rPr>
              <a:t>Kentlerde hem hizmet hem de sanayi sektörlerinde bir istihdam genişlemesi oldu.</a:t>
            </a:r>
          </a:p>
          <a:p>
            <a:pPr lvl="1">
              <a:buFont typeface="Arial" panose="020B0604020202020204" pitchFamily="34" charset="0"/>
              <a:buChar char="•"/>
            </a:pPr>
            <a:r>
              <a:rPr lang="tr-TR" sz="2800" dirty="0">
                <a:latin typeface="Book Antiqua" panose="02040602050305030304" pitchFamily="18" charset="0"/>
              </a:rPr>
              <a:t>Kentlerde gecekondu bölgeleri oluştu; eski kent yapısı ve kültürü dönüşmeye başladı. Gecekondu yaşamı kimi yoksunlukları barındırsa da köy yaşamına göre ileri kabul ediliyordu, ayrıca şehirde kalma süresi arttıkça yaşam düzeyi de artıyordu. Bu gecekondulara sonradan tapu da verilecekti.</a:t>
            </a:r>
          </a:p>
          <a:p>
            <a:pPr lvl="1">
              <a:buFont typeface="Arial" panose="020B0604020202020204" pitchFamily="34" charset="0"/>
              <a:buChar char="•"/>
            </a:pPr>
            <a:endParaRPr lang="tr-TR" sz="2600" dirty="0">
              <a:latin typeface="Book Antiqua" panose="02040602050305030304" pitchFamily="18" charset="0"/>
            </a:endParaRPr>
          </a:p>
        </p:txBody>
      </p:sp>
    </p:spTree>
    <p:extLst>
      <p:ext uri="{BB962C8B-B14F-4D97-AF65-F5344CB8AC3E}">
        <p14:creationId xmlns:p14="http://schemas.microsoft.com/office/powerpoint/2010/main" val="27230724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1239129" y="865163"/>
            <a:ext cx="9721946" cy="759657"/>
          </a:xfrm>
        </p:spPr>
        <p:txBody>
          <a:bodyPr>
            <a:normAutofit/>
          </a:bodyPr>
          <a:lstStyle/>
          <a:p>
            <a:pPr algn="ctr"/>
            <a:r>
              <a:rPr lang="tr-TR" i="1" dirty="0">
                <a:latin typeface="Book Antiqua" panose="02040602050305030304" pitchFamily="18" charset="0"/>
              </a:rPr>
              <a:t>1950’ler</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239129" y="1800666"/>
            <a:ext cx="9847384" cy="4192171"/>
          </a:xfrm>
        </p:spPr>
        <p:txBody>
          <a:bodyPr>
            <a:normAutofit/>
          </a:bodyPr>
          <a:lstStyle/>
          <a:p>
            <a:pPr lvl="1">
              <a:buFont typeface="Arial" panose="020B0604020202020204" pitchFamily="34" charset="0"/>
              <a:buChar char="•"/>
            </a:pPr>
            <a:r>
              <a:rPr lang="tr-TR" sz="2800" dirty="0">
                <a:latin typeface="Book Antiqua" panose="02040602050305030304" pitchFamily="18" charset="0"/>
              </a:rPr>
              <a:t>Kent proletaryasının siyasal davranışları ilk başta sağ popülizmini tercih etmekle birlikte bir sonraki dönemde sınıf politikasına uygun siyasi eğilimler ağır basmaya başladı. </a:t>
            </a:r>
          </a:p>
          <a:p>
            <a:pPr lvl="1">
              <a:buFont typeface="Arial" panose="020B0604020202020204" pitchFamily="34" charset="0"/>
              <a:buChar char="•"/>
            </a:pPr>
            <a:r>
              <a:rPr lang="tr-TR" sz="2800" dirty="0">
                <a:latin typeface="Book Antiqua" panose="02040602050305030304" pitchFamily="18" charset="0"/>
              </a:rPr>
              <a:t>1950-1960 arası en büyük dört kentin nüfusu %75 oranında arttı. Kent ortamında eski kent kültürü ile Anadolu köy kültürü karşı karşıya geldi ve yeni bir bütünleşme dönemine girildi.</a:t>
            </a:r>
          </a:p>
          <a:p>
            <a:pPr lvl="1">
              <a:buFont typeface="Arial" panose="020B0604020202020204" pitchFamily="34" charset="0"/>
              <a:buChar char="•"/>
            </a:pPr>
            <a:endParaRPr lang="tr-TR" sz="2600" dirty="0">
              <a:latin typeface="Book Antiqua" panose="02040602050305030304" pitchFamily="18" charset="0"/>
            </a:endParaRPr>
          </a:p>
        </p:txBody>
      </p:sp>
    </p:spTree>
    <p:extLst>
      <p:ext uri="{BB962C8B-B14F-4D97-AF65-F5344CB8AC3E}">
        <p14:creationId xmlns:p14="http://schemas.microsoft.com/office/powerpoint/2010/main" val="19873908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1239129" y="865163"/>
            <a:ext cx="9721946" cy="759657"/>
          </a:xfrm>
        </p:spPr>
        <p:txBody>
          <a:bodyPr>
            <a:normAutofit/>
          </a:bodyPr>
          <a:lstStyle/>
          <a:p>
            <a:pPr algn="ctr"/>
            <a:r>
              <a:rPr lang="tr-TR" i="1" dirty="0">
                <a:latin typeface="Book Antiqua" panose="02040602050305030304" pitchFamily="18" charset="0"/>
              </a:rPr>
              <a:t>1950’ler</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239129" y="1800666"/>
            <a:ext cx="9847384" cy="4192171"/>
          </a:xfrm>
        </p:spPr>
        <p:txBody>
          <a:bodyPr>
            <a:normAutofit/>
          </a:bodyPr>
          <a:lstStyle/>
          <a:p>
            <a:pPr lvl="1">
              <a:buFont typeface="Arial" panose="020B0604020202020204" pitchFamily="34" charset="0"/>
              <a:buChar char="•"/>
            </a:pPr>
            <a:r>
              <a:rPr lang="tr-TR" sz="2800" dirty="0">
                <a:latin typeface="Book Antiqua" panose="02040602050305030304" pitchFamily="18" charset="0"/>
              </a:rPr>
              <a:t>Sanayi burjuvazisi bu dönemde önemli gelişme sağladı. Günümüzde bile en büyük sayılan sanayi kuruluşlarının temeli bu dönemde atıldı.</a:t>
            </a:r>
          </a:p>
          <a:p>
            <a:pPr lvl="1">
              <a:buFont typeface="Arial" panose="020B0604020202020204" pitchFamily="34" charset="0"/>
              <a:buChar char="•"/>
            </a:pPr>
            <a:r>
              <a:rPr lang="tr-TR" sz="2800" dirty="0">
                <a:latin typeface="Book Antiqua" panose="02040602050305030304" pitchFamily="18" charset="0"/>
              </a:rPr>
              <a:t>Adana </a:t>
            </a:r>
            <a:r>
              <a:rPr lang="tr-TR" sz="2800" dirty="0" err="1">
                <a:latin typeface="Book Antiqua" panose="02040602050305030304" pitchFamily="18" charset="0"/>
              </a:rPr>
              <a:t>Örnekolayı</a:t>
            </a:r>
            <a:r>
              <a:rPr lang="tr-TR" sz="2800" dirty="0">
                <a:latin typeface="Book Antiqua" panose="02040602050305030304" pitchFamily="18" charset="0"/>
              </a:rPr>
              <a:t>: Adana’nın bir yüzyıl boyunca tarım ve sanayi dönüşümü </a:t>
            </a:r>
            <a:r>
              <a:rPr lang="tr-TR" sz="2800" dirty="0" err="1">
                <a:latin typeface="Book Antiqua" panose="02040602050305030304" pitchFamily="18" charset="0"/>
              </a:rPr>
              <a:t>örnekolay</a:t>
            </a:r>
            <a:r>
              <a:rPr lang="tr-TR" sz="2800" dirty="0">
                <a:latin typeface="Book Antiqua" panose="02040602050305030304" pitchFamily="18" charset="0"/>
              </a:rPr>
              <a:t> olarak değerlendirilebilir.</a:t>
            </a:r>
          </a:p>
          <a:p>
            <a:pPr lvl="1">
              <a:buFont typeface="Arial" panose="020B0604020202020204" pitchFamily="34" charset="0"/>
              <a:buChar char="•"/>
            </a:pPr>
            <a:endParaRPr lang="tr-TR" sz="2600" dirty="0">
              <a:latin typeface="Book Antiqua" panose="02040602050305030304" pitchFamily="18" charset="0"/>
            </a:endParaRPr>
          </a:p>
        </p:txBody>
      </p:sp>
    </p:spTree>
    <p:extLst>
      <p:ext uri="{BB962C8B-B14F-4D97-AF65-F5344CB8AC3E}">
        <p14:creationId xmlns:p14="http://schemas.microsoft.com/office/powerpoint/2010/main" val="12517273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örünüş">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Görünüş">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Görünüş">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Equity</Template>
  <TotalTime>202</TotalTime>
  <Words>401</Words>
  <Application>Microsoft Office PowerPoint</Application>
  <PresentationFormat>Geniş ekran</PresentationFormat>
  <Paragraphs>30</Paragraphs>
  <Slides>9</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9</vt:i4>
      </vt:variant>
    </vt:vector>
  </HeadingPairs>
  <TitlesOfParts>
    <vt:vector size="15" baseType="lpstr">
      <vt:lpstr>Arial</vt:lpstr>
      <vt:lpstr>Book Antiqua</vt:lpstr>
      <vt:lpstr>Calibri</vt:lpstr>
      <vt:lpstr>Verdana</vt:lpstr>
      <vt:lpstr>Wingdings 2</vt:lpstr>
      <vt:lpstr>Görünüş</vt:lpstr>
      <vt:lpstr>TÜRKİYE’NİN TOPLUMSAL YAPISI 1950’ler</vt:lpstr>
      <vt:lpstr>1950’ler</vt:lpstr>
      <vt:lpstr>1950’ler</vt:lpstr>
      <vt:lpstr>1950’ler</vt:lpstr>
      <vt:lpstr>1950’ler</vt:lpstr>
      <vt:lpstr>1950’ler</vt:lpstr>
      <vt:lpstr>1950’ler</vt:lpstr>
      <vt:lpstr>1950’ler</vt:lpstr>
      <vt:lpstr>1950’ler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Kentleşme</dc:title>
  <dc:creator>bilgiseyerim</dc:creator>
  <cp:lastModifiedBy>dtcf</cp:lastModifiedBy>
  <cp:revision>121</cp:revision>
  <dcterms:created xsi:type="dcterms:W3CDTF">2018-03-24T09:54:46Z</dcterms:created>
  <dcterms:modified xsi:type="dcterms:W3CDTF">2020-05-30T11:27:03Z</dcterms:modified>
</cp:coreProperties>
</file>