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89" r:id="rId5"/>
    <p:sldId id="290" r:id="rId6"/>
    <p:sldId id="291" r:id="rId7"/>
    <p:sldId id="259" r:id="rId8"/>
    <p:sldId id="310" r:id="rId9"/>
    <p:sldId id="260" r:id="rId10"/>
    <p:sldId id="292" r:id="rId11"/>
    <p:sldId id="296" r:id="rId12"/>
    <p:sldId id="302" r:id="rId13"/>
    <p:sldId id="303" r:id="rId14"/>
    <p:sldId id="304" r:id="rId15"/>
    <p:sldId id="297" r:id="rId16"/>
    <p:sldId id="306" r:id="rId17"/>
    <p:sldId id="298" r:id="rId18"/>
    <p:sldId id="307" r:id="rId19"/>
    <p:sldId id="299" r:id="rId20"/>
    <p:sldId id="264" r:id="rId21"/>
    <p:sldId id="300" r:id="rId22"/>
    <p:sldId id="265" r:id="rId23"/>
    <p:sldId id="266" r:id="rId24"/>
    <p:sldId id="311" r:id="rId25"/>
    <p:sldId id="312" r:id="rId26"/>
    <p:sldId id="313" r:id="rId27"/>
    <p:sldId id="314" r:id="rId28"/>
    <p:sldId id="315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C6600"/>
    <a:srgbClr val="FF6666"/>
    <a:srgbClr val="0000FF"/>
    <a:srgbClr val="000000"/>
    <a:srgbClr val="D93192"/>
    <a:srgbClr val="EF9100"/>
    <a:srgbClr val="FAFD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7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8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4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8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83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5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7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12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66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87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b="1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b="1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7315200" cy="1752600"/>
          </a:xfrm>
          <a:noFill/>
        </p:spPr>
        <p:txBody>
          <a:bodyPr/>
          <a:lstStyle/>
          <a:p>
            <a:pPr marL="342900" indent="-342900"/>
            <a:r>
              <a:rPr lang="en-US" altLang="tr-TR" smtClean="0"/>
              <a:t>Reproductive Cycles in the Female</a:t>
            </a: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0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Line 28"/>
          <p:cNvSpPr>
            <a:spLocks noChangeShapeType="1"/>
          </p:cNvSpPr>
          <p:nvPr/>
        </p:nvSpPr>
        <p:spPr bwMode="auto">
          <a:xfrm>
            <a:off x="6246813" y="6413500"/>
            <a:ext cx="6715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33796" name="Group 192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33881" name="Freeform 30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3882" name="Freeform 31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grpSp>
        <p:nvGrpSpPr>
          <p:cNvPr id="33797" name="Group 191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33879" name="Freeform 35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3880" name="Freeform 36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33798" name="Freeform 40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5400 h 862"/>
              <a:gd name="T2" fmla="*/ 38100 w 3977"/>
              <a:gd name="T3" fmla="*/ 25400 h 862"/>
              <a:gd name="T4" fmla="*/ 127000 w 3977"/>
              <a:gd name="T5" fmla="*/ 25400 h 862"/>
              <a:gd name="T6" fmla="*/ 254000 w 3977"/>
              <a:gd name="T7" fmla="*/ 38100 h 862"/>
              <a:gd name="T8" fmla="*/ 419100 w 3977"/>
              <a:gd name="T9" fmla="*/ 38100 h 862"/>
              <a:gd name="T10" fmla="*/ 735012 w 3977"/>
              <a:gd name="T11" fmla="*/ 50800 h 862"/>
              <a:gd name="T12" fmla="*/ 963612 w 3977"/>
              <a:gd name="T13" fmla="*/ 76200 h 862"/>
              <a:gd name="T14" fmla="*/ 1077912 w 3977"/>
              <a:gd name="T15" fmla="*/ 88900 h 862"/>
              <a:gd name="T16" fmla="*/ 1192212 w 3977"/>
              <a:gd name="T17" fmla="*/ 139700 h 862"/>
              <a:gd name="T18" fmla="*/ 1293812 w 3977"/>
              <a:gd name="T19" fmla="*/ 215900 h 862"/>
              <a:gd name="T20" fmla="*/ 1395412 w 3977"/>
              <a:gd name="T21" fmla="*/ 315913 h 862"/>
              <a:gd name="T22" fmla="*/ 1533525 w 3977"/>
              <a:gd name="T23" fmla="*/ 519113 h 862"/>
              <a:gd name="T24" fmla="*/ 1660525 w 3977"/>
              <a:gd name="T25" fmla="*/ 722313 h 862"/>
              <a:gd name="T26" fmla="*/ 1774825 w 3977"/>
              <a:gd name="T27" fmla="*/ 900113 h 862"/>
              <a:gd name="T28" fmla="*/ 1851025 w 3977"/>
              <a:gd name="T29" fmla="*/ 989013 h 862"/>
              <a:gd name="T30" fmla="*/ 1952625 w 3977"/>
              <a:gd name="T31" fmla="*/ 1090613 h 862"/>
              <a:gd name="T32" fmla="*/ 2181225 w 3977"/>
              <a:gd name="T33" fmla="*/ 1228725 h 862"/>
              <a:gd name="T34" fmla="*/ 2471737 w 3977"/>
              <a:gd name="T35" fmla="*/ 1317625 h 862"/>
              <a:gd name="T36" fmla="*/ 2636837 w 3977"/>
              <a:gd name="T37" fmla="*/ 1330325 h 862"/>
              <a:gd name="T38" fmla="*/ 2827337 w 3977"/>
              <a:gd name="T39" fmla="*/ 1355725 h 862"/>
              <a:gd name="T40" fmla="*/ 3284537 w 3977"/>
              <a:gd name="T41" fmla="*/ 1368425 h 862"/>
              <a:gd name="T42" fmla="*/ 4297362 w 3977"/>
              <a:gd name="T43" fmla="*/ 1368425 h 862"/>
              <a:gd name="T44" fmla="*/ 4513262 w 3977"/>
              <a:gd name="T45" fmla="*/ 1355725 h 862"/>
              <a:gd name="T46" fmla="*/ 4703762 w 3977"/>
              <a:gd name="T47" fmla="*/ 1317625 h 862"/>
              <a:gd name="T48" fmla="*/ 4843462 w 3977"/>
              <a:gd name="T49" fmla="*/ 1266825 h 862"/>
              <a:gd name="T50" fmla="*/ 4945062 w 3977"/>
              <a:gd name="T51" fmla="*/ 1177925 h 862"/>
              <a:gd name="T52" fmla="*/ 5197475 w 3977"/>
              <a:gd name="T53" fmla="*/ 760413 h 862"/>
              <a:gd name="T54" fmla="*/ 5337175 w 3977"/>
              <a:gd name="T55" fmla="*/ 531813 h 862"/>
              <a:gd name="T56" fmla="*/ 5514975 w 3977"/>
              <a:gd name="T57" fmla="*/ 328613 h 862"/>
              <a:gd name="T58" fmla="*/ 5578475 w 3977"/>
              <a:gd name="T59" fmla="*/ 266700 h 862"/>
              <a:gd name="T60" fmla="*/ 5692775 w 3977"/>
              <a:gd name="T61" fmla="*/ 215900 h 862"/>
              <a:gd name="T62" fmla="*/ 5959475 w 3977"/>
              <a:gd name="T63" fmla="*/ 114300 h 862"/>
              <a:gd name="T64" fmla="*/ 6086475 w 3977"/>
              <a:gd name="T65" fmla="*/ 63500 h 862"/>
              <a:gd name="T66" fmla="*/ 6199187 w 3977"/>
              <a:gd name="T67" fmla="*/ 25400 h 862"/>
              <a:gd name="T68" fmla="*/ 6275387 w 3977"/>
              <a:gd name="T69" fmla="*/ 0 h 862"/>
              <a:gd name="T70" fmla="*/ 631348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3799" name="Freeform 41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760412 h 511"/>
              <a:gd name="T2" fmla="*/ 12700 w 4025"/>
              <a:gd name="T3" fmla="*/ 760412 h 511"/>
              <a:gd name="T4" fmla="*/ 50800 w 4025"/>
              <a:gd name="T5" fmla="*/ 760412 h 511"/>
              <a:gd name="T6" fmla="*/ 177800 w 4025"/>
              <a:gd name="T7" fmla="*/ 760412 h 511"/>
              <a:gd name="T8" fmla="*/ 584200 w 4025"/>
              <a:gd name="T9" fmla="*/ 760412 h 511"/>
              <a:gd name="T10" fmla="*/ 811213 w 4025"/>
              <a:gd name="T11" fmla="*/ 760412 h 511"/>
              <a:gd name="T12" fmla="*/ 1027113 w 4025"/>
              <a:gd name="T13" fmla="*/ 747712 h 511"/>
              <a:gd name="T14" fmla="*/ 1204913 w 4025"/>
              <a:gd name="T15" fmla="*/ 736600 h 511"/>
              <a:gd name="T16" fmla="*/ 1331913 w 4025"/>
              <a:gd name="T17" fmla="*/ 736600 h 511"/>
              <a:gd name="T18" fmla="*/ 1622425 w 4025"/>
              <a:gd name="T19" fmla="*/ 685800 h 511"/>
              <a:gd name="T20" fmla="*/ 1876425 w 4025"/>
              <a:gd name="T21" fmla="*/ 571500 h 511"/>
              <a:gd name="T22" fmla="*/ 2308225 w 4025"/>
              <a:gd name="T23" fmla="*/ 266700 h 511"/>
              <a:gd name="T24" fmla="*/ 2687638 w 4025"/>
              <a:gd name="T25" fmla="*/ 12700 h 511"/>
              <a:gd name="T26" fmla="*/ 2763838 w 4025"/>
              <a:gd name="T27" fmla="*/ 0 h 511"/>
              <a:gd name="T28" fmla="*/ 2852738 w 4025"/>
              <a:gd name="T29" fmla="*/ 38100 h 511"/>
              <a:gd name="T30" fmla="*/ 2916238 w 4025"/>
              <a:gd name="T31" fmla="*/ 139700 h 511"/>
              <a:gd name="T32" fmla="*/ 2992438 w 4025"/>
              <a:gd name="T33" fmla="*/ 279400 h 511"/>
              <a:gd name="T34" fmla="*/ 3132138 w 4025"/>
              <a:gd name="T35" fmla="*/ 571500 h 511"/>
              <a:gd name="T36" fmla="*/ 3309938 w 4025"/>
              <a:gd name="T37" fmla="*/ 723900 h 511"/>
              <a:gd name="T38" fmla="*/ 3575050 w 4025"/>
              <a:gd name="T39" fmla="*/ 785812 h 511"/>
              <a:gd name="T40" fmla="*/ 3752850 w 4025"/>
              <a:gd name="T41" fmla="*/ 811212 h 511"/>
              <a:gd name="T42" fmla="*/ 3981450 w 4025"/>
              <a:gd name="T43" fmla="*/ 811212 h 511"/>
              <a:gd name="T44" fmla="*/ 4197350 w 4025"/>
              <a:gd name="T45" fmla="*/ 798512 h 511"/>
              <a:gd name="T46" fmla="*/ 4373563 w 4025"/>
              <a:gd name="T47" fmla="*/ 736600 h 511"/>
              <a:gd name="T48" fmla="*/ 4500563 w 4025"/>
              <a:gd name="T49" fmla="*/ 647700 h 511"/>
              <a:gd name="T50" fmla="*/ 4589463 w 4025"/>
              <a:gd name="T51" fmla="*/ 533400 h 511"/>
              <a:gd name="T52" fmla="*/ 4716463 w 4025"/>
              <a:gd name="T53" fmla="*/ 292100 h 511"/>
              <a:gd name="T54" fmla="*/ 4868863 w 4025"/>
              <a:gd name="T55" fmla="*/ 127000 h 511"/>
              <a:gd name="T56" fmla="*/ 5008563 w 4025"/>
              <a:gd name="T57" fmla="*/ 76200 h 511"/>
              <a:gd name="T58" fmla="*/ 5072063 w 4025"/>
              <a:gd name="T59" fmla="*/ 101600 h 511"/>
              <a:gd name="T60" fmla="*/ 5148263 w 4025"/>
              <a:gd name="T61" fmla="*/ 177800 h 511"/>
              <a:gd name="T62" fmla="*/ 5260975 w 4025"/>
              <a:gd name="T63" fmla="*/ 355600 h 511"/>
              <a:gd name="T64" fmla="*/ 5362575 w 4025"/>
              <a:gd name="T65" fmla="*/ 508000 h 511"/>
              <a:gd name="T66" fmla="*/ 5426075 w 4025"/>
              <a:gd name="T67" fmla="*/ 571500 h 511"/>
              <a:gd name="T68" fmla="*/ 5527675 w 4025"/>
              <a:gd name="T69" fmla="*/ 622300 h 511"/>
              <a:gd name="T70" fmla="*/ 5667375 w 4025"/>
              <a:gd name="T71" fmla="*/ 673100 h 511"/>
              <a:gd name="T72" fmla="*/ 5832475 w 4025"/>
              <a:gd name="T73" fmla="*/ 698500 h 511"/>
              <a:gd name="T74" fmla="*/ 6022975 w 4025"/>
              <a:gd name="T75" fmla="*/ 711200 h 511"/>
              <a:gd name="T76" fmla="*/ 6199188 w 4025"/>
              <a:gd name="T77" fmla="*/ 698500 h 511"/>
              <a:gd name="T78" fmla="*/ 6338888 w 4025"/>
              <a:gd name="T79" fmla="*/ 685800 h 511"/>
              <a:gd name="T80" fmla="*/ 6376988 w 4025"/>
              <a:gd name="T81" fmla="*/ 685800 h 511"/>
              <a:gd name="T82" fmla="*/ 6389688 w 4025"/>
              <a:gd name="T83" fmla="*/ 685800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3800" name="Rectangle 131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CA</a:t>
            </a:r>
            <a:endParaRPr lang="en-US" altLang="tr-TR" sz="2000"/>
          </a:p>
        </p:txBody>
      </p:sp>
      <p:sp>
        <p:nvSpPr>
          <p:cNvPr id="33801" name="Freeform 135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1065212 h 671"/>
              <a:gd name="T2" fmla="*/ 1090612 w 3961"/>
              <a:gd name="T3" fmla="*/ 1039812 h 671"/>
              <a:gd name="T4" fmla="*/ 1166812 w 3961"/>
              <a:gd name="T5" fmla="*/ 785812 h 671"/>
              <a:gd name="T6" fmla="*/ 1268412 w 3961"/>
              <a:gd name="T7" fmla="*/ 963612 h 671"/>
              <a:gd name="T8" fmla="*/ 1319212 w 3961"/>
              <a:gd name="T9" fmla="*/ 558800 h 671"/>
              <a:gd name="T10" fmla="*/ 1446212 w 3961"/>
              <a:gd name="T11" fmla="*/ 811212 h 671"/>
              <a:gd name="T12" fmla="*/ 1471612 w 3961"/>
              <a:gd name="T13" fmla="*/ 304800 h 671"/>
              <a:gd name="T14" fmla="*/ 1597025 w 3961"/>
              <a:gd name="T15" fmla="*/ 558800 h 671"/>
              <a:gd name="T16" fmla="*/ 1673225 w 3961"/>
              <a:gd name="T17" fmla="*/ 25400 h 671"/>
              <a:gd name="T18" fmla="*/ 1749425 w 3961"/>
              <a:gd name="T19" fmla="*/ 355600 h 671"/>
              <a:gd name="T20" fmla="*/ 1851025 w 3961"/>
              <a:gd name="T21" fmla="*/ 0 h 671"/>
              <a:gd name="T22" fmla="*/ 1952625 w 3961"/>
              <a:gd name="T23" fmla="*/ 1065212 h 671"/>
              <a:gd name="T24" fmla="*/ 6288087 w 3961"/>
              <a:gd name="T25" fmla="*/ 1065212 h 671"/>
              <a:gd name="T26" fmla="*/ 6262687 w 3961"/>
              <a:gd name="T27" fmla="*/ 1065212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3802" name="Line 136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03" name="Line 137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04" name="Rectangle 138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800">
                <a:solidFill>
                  <a:srgbClr val="000000"/>
                </a:solidFill>
              </a:rPr>
              <a:t>Days Relative to the Gonadotropin Surge</a:t>
            </a:r>
            <a:endParaRPr lang="en-US" altLang="tr-TR"/>
          </a:p>
        </p:txBody>
      </p:sp>
      <p:sp>
        <p:nvSpPr>
          <p:cNvPr id="33805" name="Line 139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06" name="Line 140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07" name="Line 141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08" name="Line 142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09" name="Line 143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10" name="Line 144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11" name="Line 145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12" name="Line 146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13" name="Line 147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14" name="Line 148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15" name="Line 149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16" name="Line 150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17" name="Line 151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18" name="Line 152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19" name="Line 153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20" name="Line 154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21" name="Line 155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33822" name="Group 172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33863" name="Rectangle 156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0</a:t>
              </a:r>
              <a:endParaRPr lang="en-US" altLang="tr-TR"/>
            </a:p>
          </p:txBody>
        </p:sp>
        <p:sp>
          <p:nvSpPr>
            <p:cNvPr id="33864" name="Rectangle 157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1</a:t>
              </a:r>
              <a:endParaRPr lang="en-US" altLang="tr-TR"/>
            </a:p>
          </p:txBody>
        </p:sp>
        <p:sp>
          <p:nvSpPr>
            <p:cNvPr id="33865" name="Rectangle 158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2</a:t>
              </a:r>
              <a:endParaRPr lang="en-US" altLang="tr-TR"/>
            </a:p>
          </p:txBody>
        </p:sp>
        <p:sp>
          <p:nvSpPr>
            <p:cNvPr id="33866" name="Rectangle 159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3</a:t>
              </a:r>
              <a:endParaRPr lang="en-US" altLang="tr-TR"/>
            </a:p>
          </p:txBody>
        </p:sp>
        <p:sp>
          <p:nvSpPr>
            <p:cNvPr id="33867" name="Rectangle 160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4</a:t>
              </a:r>
              <a:endParaRPr lang="en-US" altLang="tr-TR"/>
            </a:p>
          </p:txBody>
        </p:sp>
        <p:sp>
          <p:nvSpPr>
            <p:cNvPr id="33868" name="Rectangle 161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5</a:t>
              </a:r>
              <a:endParaRPr lang="en-US" altLang="tr-TR"/>
            </a:p>
          </p:txBody>
        </p:sp>
        <p:sp>
          <p:nvSpPr>
            <p:cNvPr id="33869" name="Rectangle 162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6</a:t>
              </a:r>
              <a:endParaRPr lang="en-US" altLang="tr-TR"/>
            </a:p>
          </p:txBody>
        </p:sp>
        <p:sp>
          <p:nvSpPr>
            <p:cNvPr id="33870" name="Rectangle 163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7</a:t>
              </a:r>
              <a:endParaRPr lang="en-US" altLang="tr-TR"/>
            </a:p>
          </p:txBody>
        </p:sp>
        <p:sp>
          <p:nvSpPr>
            <p:cNvPr id="33871" name="Rectangle 164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8</a:t>
              </a:r>
              <a:endParaRPr lang="en-US" altLang="tr-TR"/>
            </a:p>
          </p:txBody>
        </p:sp>
        <p:sp>
          <p:nvSpPr>
            <p:cNvPr id="33872" name="Rectangle 165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-1</a:t>
              </a:r>
              <a:endParaRPr lang="en-US" altLang="tr-TR"/>
            </a:p>
          </p:txBody>
        </p:sp>
        <p:sp>
          <p:nvSpPr>
            <p:cNvPr id="33873" name="Rectangle 166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- 2</a:t>
              </a:r>
              <a:endParaRPr lang="en-US" altLang="tr-TR"/>
            </a:p>
          </p:txBody>
        </p:sp>
        <p:sp>
          <p:nvSpPr>
            <p:cNvPr id="33874" name="Rectangle 167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- 3</a:t>
              </a:r>
              <a:endParaRPr lang="en-US" altLang="tr-TR"/>
            </a:p>
          </p:txBody>
        </p:sp>
        <p:sp>
          <p:nvSpPr>
            <p:cNvPr id="33875" name="Rectangle 168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- 4</a:t>
              </a:r>
              <a:endParaRPr lang="en-US" altLang="tr-TR"/>
            </a:p>
          </p:txBody>
        </p:sp>
        <p:sp>
          <p:nvSpPr>
            <p:cNvPr id="33876" name="Rectangle 169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- 5</a:t>
              </a:r>
              <a:endParaRPr lang="en-US" altLang="tr-TR"/>
            </a:p>
          </p:txBody>
        </p:sp>
        <p:sp>
          <p:nvSpPr>
            <p:cNvPr id="33877" name="Rectangle 170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- 6</a:t>
              </a:r>
              <a:endParaRPr lang="en-US" altLang="tr-TR"/>
            </a:p>
          </p:txBody>
        </p:sp>
        <p:sp>
          <p:nvSpPr>
            <p:cNvPr id="33878" name="Rectangle 171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-7</a:t>
              </a:r>
              <a:endParaRPr lang="en-US" altLang="tr-TR"/>
            </a:p>
          </p:txBody>
        </p:sp>
      </p:grpSp>
      <p:sp>
        <p:nvSpPr>
          <p:cNvPr id="33823" name="Rectangle 173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FF0000"/>
                </a:solidFill>
              </a:rPr>
              <a:t>LH</a:t>
            </a:r>
            <a:endParaRPr lang="en-US" altLang="tr-TR" sz="2000"/>
          </a:p>
        </p:txBody>
      </p:sp>
      <p:sp>
        <p:nvSpPr>
          <p:cNvPr id="33824" name="Rectangle 174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FSH</a:t>
            </a:r>
            <a:endParaRPr lang="en-US" altLang="tr-TR" sz="2000"/>
          </a:p>
        </p:txBody>
      </p:sp>
      <p:grpSp>
        <p:nvGrpSpPr>
          <p:cNvPr id="33825" name="Group 178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33860" name="Rectangle 175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PGF</a:t>
              </a:r>
              <a:endParaRPr lang="en-US" altLang="tr-TR" sz="2000"/>
            </a:p>
          </p:txBody>
        </p:sp>
        <p:sp>
          <p:nvSpPr>
            <p:cNvPr id="33861" name="Rectangle 176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2</a:t>
              </a:r>
              <a:endParaRPr lang="en-US" altLang="tr-TR" sz="2000"/>
            </a:p>
          </p:txBody>
        </p:sp>
        <p:sp>
          <p:nvSpPr>
            <p:cNvPr id="33862" name="Rectangle 177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 a</a:t>
              </a:r>
              <a:endParaRPr lang="en-US" altLang="tr-TR" sz="2000"/>
            </a:p>
          </p:txBody>
        </p:sp>
      </p:grpSp>
      <p:sp>
        <p:nvSpPr>
          <p:cNvPr id="33826" name="Rectangle 179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Estradiol</a:t>
            </a:r>
            <a:endParaRPr lang="en-US" altLang="tr-TR" sz="2000"/>
          </a:p>
        </p:txBody>
      </p:sp>
      <p:sp>
        <p:nvSpPr>
          <p:cNvPr id="33827" name="Rectangle 180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CC00"/>
                </a:solidFill>
              </a:rPr>
              <a:t>Progesterone</a:t>
            </a:r>
            <a:endParaRPr lang="en-US" altLang="tr-TR" sz="2000"/>
          </a:p>
        </p:txBody>
      </p:sp>
      <p:sp>
        <p:nvSpPr>
          <p:cNvPr id="33828" name="Rectangle 181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3829" name="Rectangle 182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Metestrus</a:t>
            </a:r>
            <a:endParaRPr lang="en-US" altLang="tr-TR"/>
          </a:p>
        </p:txBody>
      </p:sp>
      <p:sp>
        <p:nvSpPr>
          <p:cNvPr id="33830" name="Rectangle 183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33831" name="Rectangle 184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Proestrus</a:t>
            </a:r>
            <a:endParaRPr lang="en-US" altLang="tr-TR"/>
          </a:p>
        </p:txBody>
      </p:sp>
      <p:sp>
        <p:nvSpPr>
          <p:cNvPr id="33832" name="Rectangle 185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33833" name="Line 186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34" name="Rectangle 187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Estrus</a:t>
            </a:r>
            <a:endParaRPr lang="en-US" altLang="tr-TR"/>
          </a:p>
        </p:txBody>
      </p:sp>
      <p:sp>
        <p:nvSpPr>
          <p:cNvPr id="33835" name="Line 188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36" name="Line 189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37" name="Line 190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33838" name="Picture 1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9" name="Picture 1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0" name="Picture 2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41" name="Group 25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33856" name="Picture 22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57" name="Oval 23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3858" name="Oval 24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pic>
          <p:nvPicPr>
            <p:cNvPr id="33859" name="Picture 20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42" name="Picture 2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" name="Picture 19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4" name="Picture 194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5" name="Picture 200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46" name="Line 201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847" name="Line 202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848" name="Line 206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849" name="Line 207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850" name="Line 208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851" name="Line 209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852" name="Line 210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853" name="Line 211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854" name="Text Box 213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CL</a:t>
            </a:r>
          </a:p>
        </p:txBody>
      </p:sp>
      <p:sp>
        <p:nvSpPr>
          <p:cNvPr id="33855" name="Text Box 214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1" descr="20%"/>
          <p:cNvSpPr>
            <a:spLocks noChangeArrowheads="1"/>
          </p:cNvSpPr>
          <p:nvPr/>
        </p:nvSpPr>
        <p:spPr bwMode="auto">
          <a:xfrm>
            <a:off x="3119438" y="128588"/>
            <a:ext cx="1190625" cy="6596062"/>
          </a:xfrm>
          <a:prstGeom prst="rect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5843" name="Rectangle 59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pic>
        <p:nvPicPr>
          <p:cNvPr id="35844" name="Picture 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Group 4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35929" name="Freeform 5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5930" name="Freeform 6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grpSp>
        <p:nvGrpSpPr>
          <p:cNvPr id="35846" name="Group 7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35927" name="Freeform 8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5928" name="Freeform 9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35847" name="Freeform 10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5400 h 862"/>
              <a:gd name="T2" fmla="*/ 38100 w 3977"/>
              <a:gd name="T3" fmla="*/ 25400 h 862"/>
              <a:gd name="T4" fmla="*/ 127000 w 3977"/>
              <a:gd name="T5" fmla="*/ 25400 h 862"/>
              <a:gd name="T6" fmla="*/ 254000 w 3977"/>
              <a:gd name="T7" fmla="*/ 38100 h 862"/>
              <a:gd name="T8" fmla="*/ 419100 w 3977"/>
              <a:gd name="T9" fmla="*/ 38100 h 862"/>
              <a:gd name="T10" fmla="*/ 735012 w 3977"/>
              <a:gd name="T11" fmla="*/ 50800 h 862"/>
              <a:gd name="T12" fmla="*/ 963612 w 3977"/>
              <a:gd name="T13" fmla="*/ 76200 h 862"/>
              <a:gd name="T14" fmla="*/ 1077912 w 3977"/>
              <a:gd name="T15" fmla="*/ 88900 h 862"/>
              <a:gd name="T16" fmla="*/ 1192212 w 3977"/>
              <a:gd name="T17" fmla="*/ 139700 h 862"/>
              <a:gd name="T18" fmla="*/ 1293812 w 3977"/>
              <a:gd name="T19" fmla="*/ 215900 h 862"/>
              <a:gd name="T20" fmla="*/ 1395412 w 3977"/>
              <a:gd name="T21" fmla="*/ 315913 h 862"/>
              <a:gd name="T22" fmla="*/ 1533525 w 3977"/>
              <a:gd name="T23" fmla="*/ 519113 h 862"/>
              <a:gd name="T24" fmla="*/ 1660525 w 3977"/>
              <a:gd name="T25" fmla="*/ 722313 h 862"/>
              <a:gd name="T26" fmla="*/ 1774825 w 3977"/>
              <a:gd name="T27" fmla="*/ 900113 h 862"/>
              <a:gd name="T28" fmla="*/ 1851025 w 3977"/>
              <a:gd name="T29" fmla="*/ 989013 h 862"/>
              <a:gd name="T30" fmla="*/ 1952625 w 3977"/>
              <a:gd name="T31" fmla="*/ 1090613 h 862"/>
              <a:gd name="T32" fmla="*/ 2181225 w 3977"/>
              <a:gd name="T33" fmla="*/ 1228725 h 862"/>
              <a:gd name="T34" fmla="*/ 2471737 w 3977"/>
              <a:gd name="T35" fmla="*/ 1317625 h 862"/>
              <a:gd name="T36" fmla="*/ 2636837 w 3977"/>
              <a:gd name="T37" fmla="*/ 1330325 h 862"/>
              <a:gd name="T38" fmla="*/ 2827337 w 3977"/>
              <a:gd name="T39" fmla="*/ 1355725 h 862"/>
              <a:gd name="T40" fmla="*/ 3284537 w 3977"/>
              <a:gd name="T41" fmla="*/ 1368425 h 862"/>
              <a:gd name="T42" fmla="*/ 4297362 w 3977"/>
              <a:gd name="T43" fmla="*/ 1368425 h 862"/>
              <a:gd name="T44" fmla="*/ 4513262 w 3977"/>
              <a:gd name="T45" fmla="*/ 1355725 h 862"/>
              <a:gd name="T46" fmla="*/ 4703762 w 3977"/>
              <a:gd name="T47" fmla="*/ 1317625 h 862"/>
              <a:gd name="T48" fmla="*/ 4843462 w 3977"/>
              <a:gd name="T49" fmla="*/ 1266825 h 862"/>
              <a:gd name="T50" fmla="*/ 4945062 w 3977"/>
              <a:gd name="T51" fmla="*/ 1177925 h 862"/>
              <a:gd name="T52" fmla="*/ 5197475 w 3977"/>
              <a:gd name="T53" fmla="*/ 760413 h 862"/>
              <a:gd name="T54" fmla="*/ 5337175 w 3977"/>
              <a:gd name="T55" fmla="*/ 531813 h 862"/>
              <a:gd name="T56" fmla="*/ 5514975 w 3977"/>
              <a:gd name="T57" fmla="*/ 328613 h 862"/>
              <a:gd name="T58" fmla="*/ 5578475 w 3977"/>
              <a:gd name="T59" fmla="*/ 266700 h 862"/>
              <a:gd name="T60" fmla="*/ 5692775 w 3977"/>
              <a:gd name="T61" fmla="*/ 215900 h 862"/>
              <a:gd name="T62" fmla="*/ 5959475 w 3977"/>
              <a:gd name="T63" fmla="*/ 114300 h 862"/>
              <a:gd name="T64" fmla="*/ 6086475 w 3977"/>
              <a:gd name="T65" fmla="*/ 63500 h 862"/>
              <a:gd name="T66" fmla="*/ 6199187 w 3977"/>
              <a:gd name="T67" fmla="*/ 25400 h 862"/>
              <a:gd name="T68" fmla="*/ 6275387 w 3977"/>
              <a:gd name="T69" fmla="*/ 0 h 862"/>
              <a:gd name="T70" fmla="*/ 631348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5848" name="Freeform 11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760412 h 511"/>
              <a:gd name="T2" fmla="*/ 12700 w 4025"/>
              <a:gd name="T3" fmla="*/ 760412 h 511"/>
              <a:gd name="T4" fmla="*/ 50800 w 4025"/>
              <a:gd name="T5" fmla="*/ 760412 h 511"/>
              <a:gd name="T6" fmla="*/ 177800 w 4025"/>
              <a:gd name="T7" fmla="*/ 760412 h 511"/>
              <a:gd name="T8" fmla="*/ 584200 w 4025"/>
              <a:gd name="T9" fmla="*/ 760412 h 511"/>
              <a:gd name="T10" fmla="*/ 811213 w 4025"/>
              <a:gd name="T11" fmla="*/ 760412 h 511"/>
              <a:gd name="T12" fmla="*/ 1027113 w 4025"/>
              <a:gd name="T13" fmla="*/ 747712 h 511"/>
              <a:gd name="T14" fmla="*/ 1204913 w 4025"/>
              <a:gd name="T15" fmla="*/ 736600 h 511"/>
              <a:gd name="T16" fmla="*/ 1331913 w 4025"/>
              <a:gd name="T17" fmla="*/ 736600 h 511"/>
              <a:gd name="T18" fmla="*/ 1622425 w 4025"/>
              <a:gd name="T19" fmla="*/ 685800 h 511"/>
              <a:gd name="T20" fmla="*/ 1876425 w 4025"/>
              <a:gd name="T21" fmla="*/ 571500 h 511"/>
              <a:gd name="T22" fmla="*/ 2308225 w 4025"/>
              <a:gd name="T23" fmla="*/ 266700 h 511"/>
              <a:gd name="T24" fmla="*/ 2687638 w 4025"/>
              <a:gd name="T25" fmla="*/ 12700 h 511"/>
              <a:gd name="T26" fmla="*/ 2763838 w 4025"/>
              <a:gd name="T27" fmla="*/ 0 h 511"/>
              <a:gd name="T28" fmla="*/ 2852738 w 4025"/>
              <a:gd name="T29" fmla="*/ 38100 h 511"/>
              <a:gd name="T30" fmla="*/ 2916238 w 4025"/>
              <a:gd name="T31" fmla="*/ 139700 h 511"/>
              <a:gd name="T32" fmla="*/ 2992438 w 4025"/>
              <a:gd name="T33" fmla="*/ 279400 h 511"/>
              <a:gd name="T34" fmla="*/ 3132138 w 4025"/>
              <a:gd name="T35" fmla="*/ 571500 h 511"/>
              <a:gd name="T36" fmla="*/ 3309938 w 4025"/>
              <a:gd name="T37" fmla="*/ 723900 h 511"/>
              <a:gd name="T38" fmla="*/ 3575050 w 4025"/>
              <a:gd name="T39" fmla="*/ 785812 h 511"/>
              <a:gd name="T40" fmla="*/ 3752850 w 4025"/>
              <a:gd name="T41" fmla="*/ 811212 h 511"/>
              <a:gd name="T42" fmla="*/ 3981450 w 4025"/>
              <a:gd name="T43" fmla="*/ 811212 h 511"/>
              <a:gd name="T44" fmla="*/ 4197350 w 4025"/>
              <a:gd name="T45" fmla="*/ 798512 h 511"/>
              <a:gd name="T46" fmla="*/ 4373563 w 4025"/>
              <a:gd name="T47" fmla="*/ 736600 h 511"/>
              <a:gd name="T48" fmla="*/ 4500563 w 4025"/>
              <a:gd name="T49" fmla="*/ 647700 h 511"/>
              <a:gd name="T50" fmla="*/ 4589463 w 4025"/>
              <a:gd name="T51" fmla="*/ 533400 h 511"/>
              <a:gd name="T52" fmla="*/ 4716463 w 4025"/>
              <a:gd name="T53" fmla="*/ 292100 h 511"/>
              <a:gd name="T54" fmla="*/ 4868863 w 4025"/>
              <a:gd name="T55" fmla="*/ 127000 h 511"/>
              <a:gd name="T56" fmla="*/ 5008563 w 4025"/>
              <a:gd name="T57" fmla="*/ 76200 h 511"/>
              <a:gd name="T58" fmla="*/ 5072063 w 4025"/>
              <a:gd name="T59" fmla="*/ 101600 h 511"/>
              <a:gd name="T60" fmla="*/ 5148263 w 4025"/>
              <a:gd name="T61" fmla="*/ 177800 h 511"/>
              <a:gd name="T62" fmla="*/ 5260975 w 4025"/>
              <a:gd name="T63" fmla="*/ 355600 h 511"/>
              <a:gd name="T64" fmla="*/ 5362575 w 4025"/>
              <a:gd name="T65" fmla="*/ 508000 h 511"/>
              <a:gd name="T66" fmla="*/ 5426075 w 4025"/>
              <a:gd name="T67" fmla="*/ 571500 h 511"/>
              <a:gd name="T68" fmla="*/ 5527675 w 4025"/>
              <a:gd name="T69" fmla="*/ 622300 h 511"/>
              <a:gd name="T70" fmla="*/ 5667375 w 4025"/>
              <a:gd name="T71" fmla="*/ 673100 h 511"/>
              <a:gd name="T72" fmla="*/ 5832475 w 4025"/>
              <a:gd name="T73" fmla="*/ 698500 h 511"/>
              <a:gd name="T74" fmla="*/ 6022975 w 4025"/>
              <a:gd name="T75" fmla="*/ 711200 h 511"/>
              <a:gd name="T76" fmla="*/ 6199188 w 4025"/>
              <a:gd name="T77" fmla="*/ 698500 h 511"/>
              <a:gd name="T78" fmla="*/ 6338888 w 4025"/>
              <a:gd name="T79" fmla="*/ 685800 h 511"/>
              <a:gd name="T80" fmla="*/ 6376988 w 4025"/>
              <a:gd name="T81" fmla="*/ 685800 h 511"/>
              <a:gd name="T82" fmla="*/ 6389688 w 4025"/>
              <a:gd name="T83" fmla="*/ 685800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5849" name="Rectangle 12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CA</a:t>
            </a:r>
            <a:endParaRPr lang="en-US" altLang="tr-TR" sz="2000"/>
          </a:p>
        </p:txBody>
      </p:sp>
      <p:sp>
        <p:nvSpPr>
          <p:cNvPr id="35850" name="Freeform 13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1065212 h 671"/>
              <a:gd name="T2" fmla="*/ 1090612 w 3961"/>
              <a:gd name="T3" fmla="*/ 1039812 h 671"/>
              <a:gd name="T4" fmla="*/ 1166812 w 3961"/>
              <a:gd name="T5" fmla="*/ 785812 h 671"/>
              <a:gd name="T6" fmla="*/ 1268412 w 3961"/>
              <a:gd name="T7" fmla="*/ 963612 h 671"/>
              <a:gd name="T8" fmla="*/ 1319212 w 3961"/>
              <a:gd name="T9" fmla="*/ 558800 h 671"/>
              <a:gd name="T10" fmla="*/ 1446212 w 3961"/>
              <a:gd name="T11" fmla="*/ 811212 h 671"/>
              <a:gd name="T12" fmla="*/ 1471612 w 3961"/>
              <a:gd name="T13" fmla="*/ 304800 h 671"/>
              <a:gd name="T14" fmla="*/ 1597025 w 3961"/>
              <a:gd name="T15" fmla="*/ 558800 h 671"/>
              <a:gd name="T16" fmla="*/ 1673225 w 3961"/>
              <a:gd name="T17" fmla="*/ 25400 h 671"/>
              <a:gd name="T18" fmla="*/ 1749425 w 3961"/>
              <a:gd name="T19" fmla="*/ 355600 h 671"/>
              <a:gd name="T20" fmla="*/ 1851025 w 3961"/>
              <a:gd name="T21" fmla="*/ 0 h 671"/>
              <a:gd name="T22" fmla="*/ 1952625 w 3961"/>
              <a:gd name="T23" fmla="*/ 1065212 h 671"/>
              <a:gd name="T24" fmla="*/ 6288087 w 3961"/>
              <a:gd name="T25" fmla="*/ 1065212 h 671"/>
              <a:gd name="T26" fmla="*/ 6262687 w 3961"/>
              <a:gd name="T27" fmla="*/ 1065212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5851" name="Line 14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2" name="Line 15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3" name="Rectangle 16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800">
                <a:solidFill>
                  <a:srgbClr val="000000"/>
                </a:solidFill>
              </a:rPr>
              <a:t>Days Relative to the Gonadotropin Surge</a:t>
            </a:r>
            <a:endParaRPr lang="en-US" altLang="tr-TR"/>
          </a:p>
        </p:txBody>
      </p:sp>
      <p:sp>
        <p:nvSpPr>
          <p:cNvPr id="35854" name="Line 17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5" name="Line 18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6" name="Line 19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7" name="Line 20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8" name="Line 21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9" name="Line 22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60" name="Line 23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61" name="Line 24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62" name="Line 25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63" name="Line 26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64" name="Line 27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65" name="Line 28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66" name="Line 29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67" name="Line 30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68" name="Line 31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69" name="Line 32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70" name="Line 33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35871" name="Group 34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35911" name="Rectangle 35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0</a:t>
              </a:r>
              <a:endParaRPr lang="en-US" altLang="tr-TR"/>
            </a:p>
          </p:txBody>
        </p:sp>
        <p:sp>
          <p:nvSpPr>
            <p:cNvPr id="35912" name="Rectangle 36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1</a:t>
              </a:r>
              <a:endParaRPr lang="en-US" altLang="tr-TR"/>
            </a:p>
          </p:txBody>
        </p:sp>
        <p:sp>
          <p:nvSpPr>
            <p:cNvPr id="35913" name="Rectangle 37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2</a:t>
              </a:r>
              <a:endParaRPr lang="en-US" altLang="tr-TR"/>
            </a:p>
          </p:txBody>
        </p:sp>
        <p:sp>
          <p:nvSpPr>
            <p:cNvPr id="35914" name="Rectangle 38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3</a:t>
              </a:r>
              <a:endParaRPr lang="en-US" altLang="tr-TR"/>
            </a:p>
          </p:txBody>
        </p:sp>
        <p:sp>
          <p:nvSpPr>
            <p:cNvPr id="35915" name="Rectangle 39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4</a:t>
              </a:r>
              <a:endParaRPr lang="en-US" altLang="tr-TR"/>
            </a:p>
          </p:txBody>
        </p:sp>
        <p:sp>
          <p:nvSpPr>
            <p:cNvPr id="35916" name="Rectangle 40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5</a:t>
              </a:r>
              <a:endParaRPr lang="en-US" altLang="tr-TR"/>
            </a:p>
          </p:txBody>
        </p:sp>
        <p:sp>
          <p:nvSpPr>
            <p:cNvPr id="35917" name="Rectangle 41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6</a:t>
              </a:r>
              <a:endParaRPr lang="en-US" altLang="tr-TR"/>
            </a:p>
          </p:txBody>
        </p:sp>
        <p:sp>
          <p:nvSpPr>
            <p:cNvPr id="35918" name="Rectangle 42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7</a:t>
              </a:r>
              <a:endParaRPr lang="en-US" altLang="tr-TR"/>
            </a:p>
          </p:txBody>
        </p:sp>
        <p:sp>
          <p:nvSpPr>
            <p:cNvPr id="35919" name="Rectangle 43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8</a:t>
              </a:r>
              <a:endParaRPr lang="en-US" altLang="tr-TR"/>
            </a:p>
          </p:txBody>
        </p:sp>
        <p:sp>
          <p:nvSpPr>
            <p:cNvPr id="35920" name="Rectangle 44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-1</a:t>
              </a:r>
              <a:endParaRPr lang="en-US" altLang="tr-TR"/>
            </a:p>
          </p:txBody>
        </p:sp>
        <p:sp>
          <p:nvSpPr>
            <p:cNvPr id="35921" name="Rectangle 45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- 2</a:t>
              </a:r>
              <a:endParaRPr lang="en-US" altLang="tr-TR"/>
            </a:p>
          </p:txBody>
        </p:sp>
        <p:sp>
          <p:nvSpPr>
            <p:cNvPr id="35922" name="Rectangle 46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- 3</a:t>
              </a:r>
              <a:endParaRPr lang="en-US" altLang="tr-TR"/>
            </a:p>
          </p:txBody>
        </p:sp>
        <p:sp>
          <p:nvSpPr>
            <p:cNvPr id="35923" name="Rectangle 47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- 4</a:t>
              </a:r>
              <a:endParaRPr lang="en-US" altLang="tr-TR"/>
            </a:p>
          </p:txBody>
        </p:sp>
        <p:sp>
          <p:nvSpPr>
            <p:cNvPr id="35924" name="Rectangle 48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- 5</a:t>
              </a:r>
              <a:endParaRPr lang="en-US" altLang="tr-TR"/>
            </a:p>
          </p:txBody>
        </p:sp>
        <p:sp>
          <p:nvSpPr>
            <p:cNvPr id="35925" name="Rectangle 49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- 6</a:t>
              </a:r>
              <a:endParaRPr lang="en-US" altLang="tr-TR"/>
            </a:p>
          </p:txBody>
        </p:sp>
        <p:sp>
          <p:nvSpPr>
            <p:cNvPr id="35926" name="Rectangle 50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-7</a:t>
              </a:r>
              <a:endParaRPr lang="en-US" altLang="tr-TR"/>
            </a:p>
          </p:txBody>
        </p:sp>
      </p:grpSp>
      <p:sp>
        <p:nvSpPr>
          <p:cNvPr id="35872" name="Rectangle 51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FF0000"/>
                </a:solidFill>
              </a:rPr>
              <a:t>LH</a:t>
            </a:r>
            <a:endParaRPr lang="en-US" altLang="tr-TR" sz="2000"/>
          </a:p>
        </p:txBody>
      </p:sp>
      <p:sp>
        <p:nvSpPr>
          <p:cNvPr id="35873" name="Rectangle 52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FSH</a:t>
            </a:r>
            <a:endParaRPr lang="en-US" altLang="tr-TR" sz="2000"/>
          </a:p>
        </p:txBody>
      </p:sp>
      <p:grpSp>
        <p:nvGrpSpPr>
          <p:cNvPr id="35874" name="Group 53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35908" name="Rectangle 54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PGF</a:t>
              </a:r>
              <a:endParaRPr lang="en-US" altLang="tr-TR" sz="2000"/>
            </a:p>
          </p:txBody>
        </p:sp>
        <p:sp>
          <p:nvSpPr>
            <p:cNvPr id="35909" name="Rectangle 55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2</a:t>
              </a:r>
              <a:endParaRPr lang="en-US" altLang="tr-TR" sz="2000"/>
            </a:p>
          </p:txBody>
        </p:sp>
        <p:sp>
          <p:nvSpPr>
            <p:cNvPr id="35910" name="Rectangle 56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 a</a:t>
              </a:r>
              <a:endParaRPr lang="en-US" altLang="tr-TR" sz="2000"/>
            </a:p>
          </p:txBody>
        </p:sp>
      </p:grpSp>
      <p:sp>
        <p:nvSpPr>
          <p:cNvPr id="35875" name="Rectangle 57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Estradiol</a:t>
            </a:r>
            <a:endParaRPr lang="en-US" altLang="tr-TR" sz="2000"/>
          </a:p>
        </p:txBody>
      </p:sp>
      <p:sp>
        <p:nvSpPr>
          <p:cNvPr id="35876" name="Rectangle 58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CC00"/>
                </a:solidFill>
              </a:rPr>
              <a:t>Progesterone</a:t>
            </a:r>
            <a:endParaRPr lang="en-US" altLang="tr-TR" sz="2000"/>
          </a:p>
        </p:txBody>
      </p:sp>
      <p:sp>
        <p:nvSpPr>
          <p:cNvPr id="35877" name="Rectangle 60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Metestrus</a:t>
            </a:r>
            <a:endParaRPr lang="en-US" altLang="tr-TR"/>
          </a:p>
        </p:txBody>
      </p:sp>
      <p:sp>
        <p:nvSpPr>
          <p:cNvPr id="35878" name="Rectangle 61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35879" name="Rectangle 62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Proestrus</a:t>
            </a:r>
            <a:endParaRPr lang="en-US" altLang="tr-TR"/>
          </a:p>
        </p:txBody>
      </p:sp>
      <p:sp>
        <p:nvSpPr>
          <p:cNvPr id="35880" name="Rectangle 63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35881" name="Line 64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82" name="Rectangle 65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Estrus</a:t>
            </a:r>
            <a:endParaRPr lang="en-US" altLang="tr-TR"/>
          </a:p>
        </p:txBody>
      </p:sp>
      <p:sp>
        <p:nvSpPr>
          <p:cNvPr id="35883" name="Line 66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84" name="Line 67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85" name="Line 68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35886" name="Picture 6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7" name="Picture 70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8" name="Picture 7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89" name="Group 72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35904" name="Picture 73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5" name="Oval 74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5906" name="Oval 75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pic>
          <p:nvPicPr>
            <p:cNvPr id="35907" name="Picture 76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90" name="Picture 7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91" name="Picture 7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92" name="Picture 79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93" name="Picture 80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94" name="Line 81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95" name="Line 82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96" name="Line 83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97" name="Line 84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98" name="Line 85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99" name="Line 86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900" name="Line 87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901" name="Line 88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902" name="Text Box 89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CL</a:t>
            </a:r>
          </a:p>
        </p:txBody>
      </p:sp>
      <p:sp>
        <p:nvSpPr>
          <p:cNvPr id="35903" name="Text Box 90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 descr="20%"/>
          <p:cNvSpPr>
            <a:spLocks noChangeArrowheads="1"/>
          </p:cNvSpPr>
          <p:nvPr/>
        </p:nvSpPr>
        <p:spPr bwMode="auto">
          <a:xfrm>
            <a:off x="4295775" y="128588"/>
            <a:ext cx="623888" cy="6596062"/>
          </a:xfrm>
          <a:prstGeom prst="rect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7891" name="Rectangle 8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pic>
        <p:nvPicPr>
          <p:cNvPr id="37892" name="Picture 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Group 10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37977" name="Freeform 11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7978" name="Freeform 12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grpSp>
        <p:nvGrpSpPr>
          <p:cNvPr id="37894" name="Group 13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37975" name="Freeform 14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7976" name="Freeform 15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37895" name="Freeform 16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5400 h 862"/>
              <a:gd name="T2" fmla="*/ 38100 w 3977"/>
              <a:gd name="T3" fmla="*/ 25400 h 862"/>
              <a:gd name="T4" fmla="*/ 127000 w 3977"/>
              <a:gd name="T5" fmla="*/ 25400 h 862"/>
              <a:gd name="T6" fmla="*/ 254000 w 3977"/>
              <a:gd name="T7" fmla="*/ 38100 h 862"/>
              <a:gd name="T8" fmla="*/ 419100 w 3977"/>
              <a:gd name="T9" fmla="*/ 38100 h 862"/>
              <a:gd name="T10" fmla="*/ 735012 w 3977"/>
              <a:gd name="T11" fmla="*/ 50800 h 862"/>
              <a:gd name="T12" fmla="*/ 963612 w 3977"/>
              <a:gd name="T13" fmla="*/ 76200 h 862"/>
              <a:gd name="T14" fmla="*/ 1077912 w 3977"/>
              <a:gd name="T15" fmla="*/ 88900 h 862"/>
              <a:gd name="T16" fmla="*/ 1192212 w 3977"/>
              <a:gd name="T17" fmla="*/ 139700 h 862"/>
              <a:gd name="T18" fmla="*/ 1293812 w 3977"/>
              <a:gd name="T19" fmla="*/ 215900 h 862"/>
              <a:gd name="T20" fmla="*/ 1395412 w 3977"/>
              <a:gd name="T21" fmla="*/ 315913 h 862"/>
              <a:gd name="T22" fmla="*/ 1533525 w 3977"/>
              <a:gd name="T23" fmla="*/ 519113 h 862"/>
              <a:gd name="T24" fmla="*/ 1660525 w 3977"/>
              <a:gd name="T25" fmla="*/ 722313 h 862"/>
              <a:gd name="T26" fmla="*/ 1774825 w 3977"/>
              <a:gd name="T27" fmla="*/ 900113 h 862"/>
              <a:gd name="T28" fmla="*/ 1851025 w 3977"/>
              <a:gd name="T29" fmla="*/ 989013 h 862"/>
              <a:gd name="T30" fmla="*/ 1952625 w 3977"/>
              <a:gd name="T31" fmla="*/ 1090613 h 862"/>
              <a:gd name="T32" fmla="*/ 2181225 w 3977"/>
              <a:gd name="T33" fmla="*/ 1228725 h 862"/>
              <a:gd name="T34" fmla="*/ 2471737 w 3977"/>
              <a:gd name="T35" fmla="*/ 1317625 h 862"/>
              <a:gd name="T36" fmla="*/ 2636837 w 3977"/>
              <a:gd name="T37" fmla="*/ 1330325 h 862"/>
              <a:gd name="T38" fmla="*/ 2827337 w 3977"/>
              <a:gd name="T39" fmla="*/ 1355725 h 862"/>
              <a:gd name="T40" fmla="*/ 3284537 w 3977"/>
              <a:gd name="T41" fmla="*/ 1368425 h 862"/>
              <a:gd name="T42" fmla="*/ 4297362 w 3977"/>
              <a:gd name="T43" fmla="*/ 1368425 h 862"/>
              <a:gd name="T44" fmla="*/ 4513262 w 3977"/>
              <a:gd name="T45" fmla="*/ 1355725 h 862"/>
              <a:gd name="T46" fmla="*/ 4703762 w 3977"/>
              <a:gd name="T47" fmla="*/ 1317625 h 862"/>
              <a:gd name="T48" fmla="*/ 4843462 w 3977"/>
              <a:gd name="T49" fmla="*/ 1266825 h 862"/>
              <a:gd name="T50" fmla="*/ 4945062 w 3977"/>
              <a:gd name="T51" fmla="*/ 1177925 h 862"/>
              <a:gd name="T52" fmla="*/ 5197475 w 3977"/>
              <a:gd name="T53" fmla="*/ 760413 h 862"/>
              <a:gd name="T54" fmla="*/ 5337175 w 3977"/>
              <a:gd name="T55" fmla="*/ 531813 h 862"/>
              <a:gd name="T56" fmla="*/ 5514975 w 3977"/>
              <a:gd name="T57" fmla="*/ 328613 h 862"/>
              <a:gd name="T58" fmla="*/ 5578475 w 3977"/>
              <a:gd name="T59" fmla="*/ 266700 h 862"/>
              <a:gd name="T60" fmla="*/ 5692775 w 3977"/>
              <a:gd name="T61" fmla="*/ 215900 h 862"/>
              <a:gd name="T62" fmla="*/ 5959475 w 3977"/>
              <a:gd name="T63" fmla="*/ 114300 h 862"/>
              <a:gd name="T64" fmla="*/ 6086475 w 3977"/>
              <a:gd name="T65" fmla="*/ 63500 h 862"/>
              <a:gd name="T66" fmla="*/ 6199187 w 3977"/>
              <a:gd name="T67" fmla="*/ 25400 h 862"/>
              <a:gd name="T68" fmla="*/ 6275387 w 3977"/>
              <a:gd name="T69" fmla="*/ 0 h 862"/>
              <a:gd name="T70" fmla="*/ 631348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7896" name="Freeform 17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760412 h 511"/>
              <a:gd name="T2" fmla="*/ 12700 w 4025"/>
              <a:gd name="T3" fmla="*/ 760412 h 511"/>
              <a:gd name="T4" fmla="*/ 50800 w 4025"/>
              <a:gd name="T5" fmla="*/ 760412 h 511"/>
              <a:gd name="T6" fmla="*/ 177800 w 4025"/>
              <a:gd name="T7" fmla="*/ 760412 h 511"/>
              <a:gd name="T8" fmla="*/ 584200 w 4025"/>
              <a:gd name="T9" fmla="*/ 760412 h 511"/>
              <a:gd name="T10" fmla="*/ 811213 w 4025"/>
              <a:gd name="T11" fmla="*/ 760412 h 511"/>
              <a:gd name="T12" fmla="*/ 1027113 w 4025"/>
              <a:gd name="T13" fmla="*/ 747712 h 511"/>
              <a:gd name="T14" fmla="*/ 1204913 w 4025"/>
              <a:gd name="T15" fmla="*/ 736600 h 511"/>
              <a:gd name="T16" fmla="*/ 1331913 w 4025"/>
              <a:gd name="T17" fmla="*/ 736600 h 511"/>
              <a:gd name="T18" fmla="*/ 1622425 w 4025"/>
              <a:gd name="T19" fmla="*/ 685800 h 511"/>
              <a:gd name="T20" fmla="*/ 1876425 w 4025"/>
              <a:gd name="T21" fmla="*/ 571500 h 511"/>
              <a:gd name="T22" fmla="*/ 2308225 w 4025"/>
              <a:gd name="T23" fmla="*/ 266700 h 511"/>
              <a:gd name="T24" fmla="*/ 2687638 w 4025"/>
              <a:gd name="T25" fmla="*/ 12700 h 511"/>
              <a:gd name="T26" fmla="*/ 2763838 w 4025"/>
              <a:gd name="T27" fmla="*/ 0 h 511"/>
              <a:gd name="T28" fmla="*/ 2852738 w 4025"/>
              <a:gd name="T29" fmla="*/ 38100 h 511"/>
              <a:gd name="T30" fmla="*/ 2916238 w 4025"/>
              <a:gd name="T31" fmla="*/ 139700 h 511"/>
              <a:gd name="T32" fmla="*/ 2992438 w 4025"/>
              <a:gd name="T33" fmla="*/ 279400 h 511"/>
              <a:gd name="T34" fmla="*/ 3132138 w 4025"/>
              <a:gd name="T35" fmla="*/ 571500 h 511"/>
              <a:gd name="T36" fmla="*/ 3309938 w 4025"/>
              <a:gd name="T37" fmla="*/ 723900 h 511"/>
              <a:gd name="T38" fmla="*/ 3575050 w 4025"/>
              <a:gd name="T39" fmla="*/ 785812 h 511"/>
              <a:gd name="T40" fmla="*/ 3752850 w 4025"/>
              <a:gd name="T41" fmla="*/ 811212 h 511"/>
              <a:gd name="T42" fmla="*/ 3981450 w 4025"/>
              <a:gd name="T43" fmla="*/ 811212 h 511"/>
              <a:gd name="T44" fmla="*/ 4197350 w 4025"/>
              <a:gd name="T45" fmla="*/ 798512 h 511"/>
              <a:gd name="T46" fmla="*/ 4373563 w 4025"/>
              <a:gd name="T47" fmla="*/ 736600 h 511"/>
              <a:gd name="T48" fmla="*/ 4500563 w 4025"/>
              <a:gd name="T49" fmla="*/ 647700 h 511"/>
              <a:gd name="T50" fmla="*/ 4589463 w 4025"/>
              <a:gd name="T51" fmla="*/ 533400 h 511"/>
              <a:gd name="T52" fmla="*/ 4716463 w 4025"/>
              <a:gd name="T53" fmla="*/ 292100 h 511"/>
              <a:gd name="T54" fmla="*/ 4868863 w 4025"/>
              <a:gd name="T55" fmla="*/ 127000 h 511"/>
              <a:gd name="T56" fmla="*/ 5008563 w 4025"/>
              <a:gd name="T57" fmla="*/ 76200 h 511"/>
              <a:gd name="T58" fmla="*/ 5072063 w 4025"/>
              <a:gd name="T59" fmla="*/ 101600 h 511"/>
              <a:gd name="T60" fmla="*/ 5148263 w 4025"/>
              <a:gd name="T61" fmla="*/ 177800 h 511"/>
              <a:gd name="T62" fmla="*/ 5260975 w 4025"/>
              <a:gd name="T63" fmla="*/ 355600 h 511"/>
              <a:gd name="T64" fmla="*/ 5362575 w 4025"/>
              <a:gd name="T65" fmla="*/ 508000 h 511"/>
              <a:gd name="T66" fmla="*/ 5426075 w 4025"/>
              <a:gd name="T67" fmla="*/ 571500 h 511"/>
              <a:gd name="T68" fmla="*/ 5527675 w 4025"/>
              <a:gd name="T69" fmla="*/ 622300 h 511"/>
              <a:gd name="T70" fmla="*/ 5667375 w 4025"/>
              <a:gd name="T71" fmla="*/ 673100 h 511"/>
              <a:gd name="T72" fmla="*/ 5832475 w 4025"/>
              <a:gd name="T73" fmla="*/ 698500 h 511"/>
              <a:gd name="T74" fmla="*/ 6022975 w 4025"/>
              <a:gd name="T75" fmla="*/ 711200 h 511"/>
              <a:gd name="T76" fmla="*/ 6199188 w 4025"/>
              <a:gd name="T77" fmla="*/ 698500 h 511"/>
              <a:gd name="T78" fmla="*/ 6338888 w 4025"/>
              <a:gd name="T79" fmla="*/ 685800 h 511"/>
              <a:gd name="T80" fmla="*/ 6376988 w 4025"/>
              <a:gd name="T81" fmla="*/ 685800 h 511"/>
              <a:gd name="T82" fmla="*/ 6389688 w 4025"/>
              <a:gd name="T83" fmla="*/ 685800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7897" name="Rectangle 18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CA</a:t>
            </a:r>
            <a:endParaRPr lang="en-US" altLang="tr-TR" sz="2000"/>
          </a:p>
        </p:txBody>
      </p:sp>
      <p:sp>
        <p:nvSpPr>
          <p:cNvPr id="37898" name="Freeform 19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1065212 h 671"/>
              <a:gd name="T2" fmla="*/ 1090612 w 3961"/>
              <a:gd name="T3" fmla="*/ 1039812 h 671"/>
              <a:gd name="T4" fmla="*/ 1166812 w 3961"/>
              <a:gd name="T5" fmla="*/ 785812 h 671"/>
              <a:gd name="T6" fmla="*/ 1268412 w 3961"/>
              <a:gd name="T7" fmla="*/ 963612 h 671"/>
              <a:gd name="T8" fmla="*/ 1319212 w 3961"/>
              <a:gd name="T9" fmla="*/ 558800 h 671"/>
              <a:gd name="T10" fmla="*/ 1446212 w 3961"/>
              <a:gd name="T11" fmla="*/ 811212 h 671"/>
              <a:gd name="T12" fmla="*/ 1471612 w 3961"/>
              <a:gd name="T13" fmla="*/ 304800 h 671"/>
              <a:gd name="T14" fmla="*/ 1597025 w 3961"/>
              <a:gd name="T15" fmla="*/ 558800 h 671"/>
              <a:gd name="T16" fmla="*/ 1673225 w 3961"/>
              <a:gd name="T17" fmla="*/ 25400 h 671"/>
              <a:gd name="T18" fmla="*/ 1749425 w 3961"/>
              <a:gd name="T19" fmla="*/ 355600 h 671"/>
              <a:gd name="T20" fmla="*/ 1851025 w 3961"/>
              <a:gd name="T21" fmla="*/ 0 h 671"/>
              <a:gd name="T22" fmla="*/ 1952625 w 3961"/>
              <a:gd name="T23" fmla="*/ 1065212 h 671"/>
              <a:gd name="T24" fmla="*/ 6288087 w 3961"/>
              <a:gd name="T25" fmla="*/ 1065212 h 671"/>
              <a:gd name="T26" fmla="*/ 6262687 w 3961"/>
              <a:gd name="T27" fmla="*/ 1065212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7899" name="Line 20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0" name="Line 21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1" name="Rectangle 22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800">
                <a:solidFill>
                  <a:srgbClr val="000000"/>
                </a:solidFill>
              </a:rPr>
              <a:t>Days Relative to the Gonadotropin Surge</a:t>
            </a:r>
            <a:endParaRPr lang="en-US" altLang="tr-TR"/>
          </a:p>
        </p:txBody>
      </p:sp>
      <p:sp>
        <p:nvSpPr>
          <p:cNvPr id="37902" name="Line 23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3" name="Line 24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4" name="Line 25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5" name="Line 26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6" name="Line 27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7" name="Line 28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8" name="Line 29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9" name="Line 30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0" name="Line 31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1" name="Line 32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2" name="Line 33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3" name="Line 34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4" name="Line 35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5" name="Line 36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6" name="Line 37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7" name="Line 38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8" name="Line 39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37919" name="Group 40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37959" name="Rectangle 41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0</a:t>
              </a:r>
              <a:endParaRPr lang="en-US" altLang="tr-TR"/>
            </a:p>
          </p:txBody>
        </p:sp>
        <p:sp>
          <p:nvSpPr>
            <p:cNvPr id="37960" name="Rectangle 42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1</a:t>
              </a:r>
              <a:endParaRPr lang="en-US" altLang="tr-TR"/>
            </a:p>
          </p:txBody>
        </p:sp>
        <p:sp>
          <p:nvSpPr>
            <p:cNvPr id="37961" name="Rectangle 43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2</a:t>
              </a:r>
              <a:endParaRPr lang="en-US" altLang="tr-TR"/>
            </a:p>
          </p:txBody>
        </p:sp>
        <p:sp>
          <p:nvSpPr>
            <p:cNvPr id="37962" name="Rectangle 44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3</a:t>
              </a:r>
              <a:endParaRPr lang="en-US" altLang="tr-TR"/>
            </a:p>
          </p:txBody>
        </p:sp>
        <p:sp>
          <p:nvSpPr>
            <p:cNvPr id="37963" name="Rectangle 45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4</a:t>
              </a:r>
              <a:endParaRPr lang="en-US" altLang="tr-TR"/>
            </a:p>
          </p:txBody>
        </p:sp>
        <p:sp>
          <p:nvSpPr>
            <p:cNvPr id="37964" name="Rectangle 46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5</a:t>
              </a:r>
              <a:endParaRPr lang="en-US" altLang="tr-TR"/>
            </a:p>
          </p:txBody>
        </p:sp>
        <p:sp>
          <p:nvSpPr>
            <p:cNvPr id="37965" name="Rectangle 47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6</a:t>
              </a:r>
              <a:endParaRPr lang="en-US" altLang="tr-TR"/>
            </a:p>
          </p:txBody>
        </p:sp>
        <p:sp>
          <p:nvSpPr>
            <p:cNvPr id="37966" name="Rectangle 48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7</a:t>
              </a:r>
              <a:endParaRPr lang="en-US" altLang="tr-TR"/>
            </a:p>
          </p:txBody>
        </p:sp>
        <p:sp>
          <p:nvSpPr>
            <p:cNvPr id="37967" name="Rectangle 49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8</a:t>
              </a:r>
              <a:endParaRPr lang="en-US" altLang="tr-TR"/>
            </a:p>
          </p:txBody>
        </p:sp>
        <p:sp>
          <p:nvSpPr>
            <p:cNvPr id="37968" name="Rectangle 50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-1</a:t>
              </a:r>
              <a:endParaRPr lang="en-US" altLang="tr-TR"/>
            </a:p>
          </p:txBody>
        </p:sp>
        <p:sp>
          <p:nvSpPr>
            <p:cNvPr id="37969" name="Rectangle 51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- 2</a:t>
              </a:r>
              <a:endParaRPr lang="en-US" altLang="tr-TR"/>
            </a:p>
          </p:txBody>
        </p:sp>
        <p:sp>
          <p:nvSpPr>
            <p:cNvPr id="37970" name="Rectangle 52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- 3</a:t>
              </a:r>
              <a:endParaRPr lang="en-US" altLang="tr-TR"/>
            </a:p>
          </p:txBody>
        </p:sp>
        <p:sp>
          <p:nvSpPr>
            <p:cNvPr id="37971" name="Rectangle 53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- 4</a:t>
              </a:r>
              <a:endParaRPr lang="en-US" altLang="tr-TR"/>
            </a:p>
          </p:txBody>
        </p:sp>
        <p:sp>
          <p:nvSpPr>
            <p:cNvPr id="37972" name="Rectangle 54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- 5</a:t>
              </a:r>
              <a:endParaRPr lang="en-US" altLang="tr-TR"/>
            </a:p>
          </p:txBody>
        </p:sp>
        <p:sp>
          <p:nvSpPr>
            <p:cNvPr id="37973" name="Rectangle 55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- 6</a:t>
              </a:r>
              <a:endParaRPr lang="en-US" altLang="tr-TR"/>
            </a:p>
          </p:txBody>
        </p:sp>
        <p:sp>
          <p:nvSpPr>
            <p:cNvPr id="37974" name="Rectangle 56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-7</a:t>
              </a:r>
              <a:endParaRPr lang="en-US" altLang="tr-TR"/>
            </a:p>
          </p:txBody>
        </p:sp>
      </p:grpSp>
      <p:sp>
        <p:nvSpPr>
          <p:cNvPr id="37920" name="Rectangle 57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FF0000"/>
                </a:solidFill>
              </a:rPr>
              <a:t>LH</a:t>
            </a:r>
            <a:endParaRPr lang="en-US" altLang="tr-TR" sz="2000"/>
          </a:p>
        </p:txBody>
      </p:sp>
      <p:sp>
        <p:nvSpPr>
          <p:cNvPr id="37921" name="Rectangle 58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FSH</a:t>
            </a:r>
            <a:endParaRPr lang="en-US" altLang="tr-TR" sz="2000"/>
          </a:p>
        </p:txBody>
      </p:sp>
      <p:grpSp>
        <p:nvGrpSpPr>
          <p:cNvPr id="37922" name="Group 59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37956" name="Rectangle 60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PGF</a:t>
              </a:r>
              <a:endParaRPr lang="en-US" altLang="tr-TR" sz="2000"/>
            </a:p>
          </p:txBody>
        </p:sp>
        <p:sp>
          <p:nvSpPr>
            <p:cNvPr id="37957" name="Rectangle 61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2</a:t>
              </a:r>
              <a:endParaRPr lang="en-US" altLang="tr-TR" sz="2000"/>
            </a:p>
          </p:txBody>
        </p:sp>
        <p:sp>
          <p:nvSpPr>
            <p:cNvPr id="37958" name="Rectangle 62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 a</a:t>
              </a:r>
              <a:endParaRPr lang="en-US" altLang="tr-TR" sz="2000"/>
            </a:p>
          </p:txBody>
        </p:sp>
      </p:grpSp>
      <p:sp>
        <p:nvSpPr>
          <p:cNvPr id="37923" name="Rectangle 63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Estradiol</a:t>
            </a:r>
            <a:endParaRPr lang="en-US" altLang="tr-TR" sz="2000"/>
          </a:p>
        </p:txBody>
      </p:sp>
      <p:sp>
        <p:nvSpPr>
          <p:cNvPr id="37924" name="Rectangle 64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CC00"/>
                </a:solidFill>
              </a:rPr>
              <a:t>Progesterone</a:t>
            </a:r>
            <a:endParaRPr lang="en-US" altLang="tr-TR" sz="2000"/>
          </a:p>
        </p:txBody>
      </p:sp>
      <p:sp>
        <p:nvSpPr>
          <p:cNvPr id="37925" name="Rectangle 65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Metestrus</a:t>
            </a:r>
            <a:endParaRPr lang="en-US" altLang="tr-TR"/>
          </a:p>
        </p:txBody>
      </p:sp>
      <p:sp>
        <p:nvSpPr>
          <p:cNvPr id="37926" name="Rectangle 66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37927" name="Rectangle 67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Proestrus</a:t>
            </a:r>
            <a:endParaRPr lang="en-US" altLang="tr-TR"/>
          </a:p>
        </p:txBody>
      </p:sp>
      <p:sp>
        <p:nvSpPr>
          <p:cNvPr id="37928" name="Rectangle 68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37929" name="Line 69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30" name="Rectangle 70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Estrus</a:t>
            </a:r>
            <a:endParaRPr lang="en-US" altLang="tr-TR"/>
          </a:p>
        </p:txBody>
      </p:sp>
      <p:sp>
        <p:nvSpPr>
          <p:cNvPr id="37931" name="Line 71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32" name="Line 72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33" name="Line 73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37934" name="Picture 7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5" name="Picture 7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6" name="Picture 76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37" name="Group 77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37952" name="Picture 78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53" name="Oval 79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7954" name="Oval 80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pic>
          <p:nvPicPr>
            <p:cNvPr id="37955" name="Picture 81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938" name="Picture 8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9" name="Picture 8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0" name="Picture 84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1" name="Picture 8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42" name="Line 86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43" name="Line 87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44" name="Line 88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45" name="Line 89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46" name="Line 90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47" name="Line 91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48" name="Line 92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49" name="Line 93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50" name="Text Box 94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CL</a:t>
            </a:r>
          </a:p>
        </p:txBody>
      </p:sp>
      <p:sp>
        <p:nvSpPr>
          <p:cNvPr id="37951" name="Text Box 95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 descr="20%"/>
          <p:cNvSpPr>
            <a:spLocks noChangeArrowheads="1"/>
          </p:cNvSpPr>
          <p:nvPr/>
        </p:nvSpPr>
        <p:spPr bwMode="auto">
          <a:xfrm>
            <a:off x="4919663" y="128588"/>
            <a:ext cx="1146175" cy="6586537"/>
          </a:xfrm>
          <a:prstGeom prst="rect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pic>
        <p:nvPicPr>
          <p:cNvPr id="39940" name="Picture 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1" name="Group 10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40025" name="Freeform 11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0026" name="Freeform 12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grpSp>
        <p:nvGrpSpPr>
          <p:cNvPr id="39942" name="Group 13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40023" name="Freeform 14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0024" name="Freeform 15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39943" name="Freeform 16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5400 h 862"/>
              <a:gd name="T2" fmla="*/ 38100 w 3977"/>
              <a:gd name="T3" fmla="*/ 25400 h 862"/>
              <a:gd name="T4" fmla="*/ 127000 w 3977"/>
              <a:gd name="T5" fmla="*/ 25400 h 862"/>
              <a:gd name="T6" fmla="*/ 254000 w 3977"/>
              <a:gd name="T7" fmla="*/ 38100 h 862"/>
              <a:gd name="T8" fmla="*/ 419100 w 3977"/>
              <a:gd name="T9" fmla="*/ 38100 h 862"/>
              <a:gd name="T10" fmla="*/ 735012 w 3977"/>
              <a:gd name="T11" fmla="*/ 50800 h 862"/>
              <a:gd name="T12" fmla="*/ 963612 w 3977"/>
              <a:gd name="T13" fmla="*/ 76200 h 862"/>
              <a:gd name="T14" fmla="*/ 1077912 w 3977"/>
              <a:gd name="T15" fmla="*/ 88900 h 862"/>
              <a:gd name="T16" fmla="*/ 1192212 w 3977"/>
              <a:gd name="T17" fmla="*/ 139700 h 862"/>
              <a:gd name="T18" fmla="*/ 1293812 w 3977"/>
              <a:gd name="T19" fmla="*/ 215900 h 862"/>
              <a:gd name="T20" fmla="*/ 1395412 w 3977"/>
              <a:gd name="T21" fmla="*/ 315913 h 862"/>
              <a:gd name="T22" fmla="*/ 1533525 w 3977"/>
              <a:gd name="T23" fmla="*/ 519113 h 862"/>
              <a:gd name="T24" fmla="*/ 1660525 w 3977"/>
              <a:gd name="T25" fmla="*/ 722313 h 862"/>
              <a:gd name="T26" fmla="*/ 1774825 w 3977"/>
              <a:gd name="T27" fmla="*/ 900113 h 862"/>
              <a:gd name="T28" fmla="*/ 1851025 w 3977"/>
              <a:gd name="T29" fmla="*/ 989013 h 862"/>
              <a:gd name="T30" fmla="*/ 1952625 w 3977"/>
              <a:gd name="T31" fmla="*/ 1090613 h 862"/>
              <a:gd name="T32" fmla="*/ 2181225 w 3977"/>
              <a:gd name="T33" fmla="*/ 1228725 h 862"/>
              <a:gd name="T34" fmla="*/ 2471737 w 3977"/>
              <a:gd name="T35" fmla="*/ 1317625 h 862"/>
              <a:gd name="T36" fmla="*/ 2636837 w 3977"/>
              <a:gd name="T37" fmla="*/ 1330325 h 862"/>
              <a:gd name="T38" fmla="*/ 2827337 w 3977"/>
              <a:gd name="T39" fmla="*/ 1355725 h 862"/>
              <a:gd name="T40" fmla="*/ 3284537 w 3977"/>
              <a:gd name="T41" fmla="*/ 1368425 h 862"/>
              <a:gd name="T42" fmla="*/ 4297362 w 3977"/>
              <a:gd name="T43" fmla="*/ 1368425 h 862"/>
              <a:gd name="T44" fmla="*/ 4513262 w 3977"/>
              <a:gd name="T45" fmla="*/ 1355725 h 862"/>
              <a:gd name="T46" fmla="*/ 4703762 w 3977"/>
              <a:gd name="T47" fmla="*/ 1317625 h 862"/>
              <a:gd name="T48" fmla="*/ 4843462 w 3977"/>
              <a:gd name="T49" fmla="*/ 1266825 h 862"/>
              <a:gd name="T50" fmla="*/ 4945062 w 3977"/>
              <a:gd name="T51" fmla="*/ 1177925 h 862"/>
              <a:gd name="T52" fmla="*/ 5197475 w 3977"/>
              <a:gd name="T53" fmla="*/ 760413 h 862"/>
              <a:gd name="T54" fmla="*/ 5337175 w 3977"/>
              <a:gd name="T55" fmla="*/ 531813 h 862"/>
              <a:gd name="T56" fmla="*/ 5514975 w 3977"/>
              <a:gd name="T57" fmla="*/ 328613 h 862"/>
              <a:gd name="T58" fmla="*/ 5578475 w 3977"/>
              <a:gd name="T59" fmla="*/ 266700 h 862"/>
              <a:gd name="T60" fmla="*/ 5692775 w 3977"/>
              <a:gd name="T61" fmla="*/ 215900 h 862"/>
              <a:gd name="T62" fmla="*/ 5959475 w 3977"/>
              <a:gd name="T63" fmla="*/ 114300 h 862"/>
              <a:gd name="T64" fmla="*/ 6086475 w 3977"/>
              <a:gd name="T65" fmla="*/ 63500 h 862"/>
              <a:gd name="T66" fmla="*/ 6199187 w 3977"/>
              <a:gd name="T67" fmla="*/ 25400 h 862"/>
              <a:gd name="T68" fmla="*/ 6275387 w 3977"/>
              <a:gd name="T69" fmla="*/ 0 h 862"/>
              <a:gd name="T70" fmla="*/ 631348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9944" name="Freeform 17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760412 h 511"/>
              <a:gd name="T2" fmla="*/ 12700 w 4025"/>
              <a:gd name="T3" fmla="*/ 760412 h 511"/>
              <a:gd name="T4" fmla="*/ 50800 w 4025"/>
              <a:gd name="T5" fmla="*/ 760412 h 511"/>
              <a:gd name="T6" fmla="*/ 177800 w 4025"/>
              <a:gd name="T7" fmla="*/ 760412 h 511"/>
              <a:gd name="T8" fmla="*/ 584200 w 4025"/>
              <a:gd name="T9" fmla="*/ 760412 h 511"/>
              <a:gd name="T10" fmla="*/ 811213 w 4025"/>
              <a:gd name="T11" fmla="*/ 760412 h 511"/>
              <a:gd name="T12" fmla="*/ 1027113 w 4025"/>
              <a:gd name="T13" fmla="*/ 747712 h 511"/>
              <a:gd name="T14" fmla="*/ 1204913 w 4025"/>
              <a:gd name="T15" fmla="*/ 736600 h 511"/>
              <a:gd name="T16" fmla="*/ 1331913 w 4025"/>
              <a:gd name="T17" fmla="*/ 736600 h 511"/>
              <a:gd name="T18" fmla="*/ 1622425 w 4025"/>
              <a:gd name="T19" fmla="*/ 685800 h 511"/>
              <a:gd name="T20" fmla="*/ 1876425 w 4025"/>
              <a:gd name="T21" fmla="*/ 571500 h 511"/>
              <a:gd name="T22" fmla="*/ 2308225 w 4025"/>
              <a:gd name="T23" fmla="*/ 266700 h 511"/>
              <a:gd name="T24" fmla="*/ 2687638 w 4025"/>
              <a:gd name="T25" fmla="*/ 12700 h 511"/>
              <a:gd name="T26" fmla="*/ 2763838 w 4025"/>
              <a:gd name="T27" fmla="*/ 0 h 511"/>
              <a:gd name="T28" fmla="*/ 2852738 w 4025"/>
              <a:gd name="T29" fmla="*/ 38100 h 511"/>
              <a:gd name="T30" fmla="*/ 2916238 w 4025"/>
              <a:gd name="T31" fmla="*/ 139700 h 511"/>
              <a:gd name="T32" fmla="*/ 2992438 w 4025"/>
              <a:gd name="T33" fmla="*/ 279400 h 511"/>
              <a:gd name="T34" fmla="*/ 3132138 w 4025"/>
              <a:gd name="T35" fmla="*/ 571500 h 511"/>
              <a:gd name="T36" fmla="*/ 3309938 w 4025"/>
              <a:gd name="T37" fmla="*/ 723900 h 511"/>
              <a:gd name="T38" fmla="*/ 3575050 w 4025"/>
              <a:gd name="T39" fmla="*/ 785812 h 511"/>
              <a:gd name="T40" fmla="*/ 3752850 w 4025"/>
              <a:gd name="T41" fmla="*/ 811212 h 511"/>
              <a:gd name="T42" fmla="*/ 3981450 w 4025"/>
              <a:gd name="T43" fmla="*/ 811212 h 511"/>
              <a:gd name="T44" fmla="*/ 4197350 w 4025"/>
              <a:gd name="T45" fmla="*/ 798512 h 511"/>
              <a:gd name="T46" fmla="*/ 4373563 w 4025"/>
              <a:gd name="T47" fmla="*/ 736600 h 511"/>
              <a:gd name="T48" fmla="*/ 4500563 w 4025"/>
              <a:gd name="T49" fmla="*/ 647700 h 511"/>
              <a:gd name="T50" fmla="*/ 4589463 w 4025"/>
              <a:gd name="T51" fmla="*/ 533400 h 511"/>
              <a:gd name="T52" fmla="*/ 4716463 w 4025"/>
              <a:gd name="T53" fmla="*/ 292100 h 511"/>
              <a:gd name="T54" fmla="*/ 4868863 w 4025"/>
              <a:gd name="T55" fmla="*/ 127000 h 511"/>
              <a:gd name="T56" fmla="*/ 5008563 w 4025"/>
              <a:gd name="T57" fmla="*/ 76200 h 511"/>
              <a:gd name="T58" fmla="*/ 5072063 w 4025"/>
              <a:gd name="T59" fmla="*/ 101600 h 511"/>
              <a:gd name="T60" fmla="*/ 5148263 w 4025"/>
              <a:gd name="T61" fmla="*/ 177800 h 511"/>
              <a:gd name="T62" fmla="*/ 5260975 w 4025"/>
              <a:gd name="T63" fmla="*/ 355600 h 511"/>
              <a:gd name="T64" fmla="*/ 5362575 w 4025"/>
              <a:gd name="T65" fmla="*/ 508000 h 511"/>
              <a:gd name="T66" fmla="*/ 5426075 w 4025"/>
              <a:gd name="T67" fmla="*/ 571500 h 511"/>
              <a:gd name="T68" fmla="*/ 5527675 w 4025"/>
              <a:gd name="T69" fmla="*/ 622300 h 511"/>
              <a:gd name="T70" fmla="*/ 5667375 w 4025"/>
              <a:gd name="T71" fmla="*/ 673100 h 511"/>
              <a:gd name="T72" fmla="*/ 5832475 w 4025"/>
              <a:gd name="T73" fmla="*/ 698500 h 511"/>
              <a:gd name="T74" fmla="*/ 6022975 w 4025"/>
              <a:gd name="T75" fmla="*/ 711200 h 511"/>
              <a:gd name="T76" fmla="*/ 6199188 w 4025"/>
              <a:gd name="T77" fmla="*/ 698500 h 511"/>
              <a:gd name="T78" fmla="*/ 6338888 w 4025"/>
              <a:gd name="T79" fmla="*/ 685800 h 511"/>
              <a:gd name="T80" fmla="*/ 6376988 w 4025"/>
              <a:gd name="T81" fmla="*/ 685800 h 511"/>
              <a:gd name="T82" fmla="*/ 6389688 w 4025"/>
              <a:gd name="T83" fmla="*/ 685800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9945" name="Rectangle 18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CA</a:t>
            </a:r>
            <a:endParaRPr lang="en-US" altLang="tr-TR" sz="2000"/>
          </a:p>
        </p:txBody>
      </p:sp>
      <p:sp>
        <p:nvSpPr>
          <p:cNvPr id="39946" name="Freeform 19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1065212 h 671"/>
              <a:gd name="T2" fmla="*/ 1090612 w 3961"/>
              <a:gd name="T3" fmla="*/ 1039812 h 671"/>
              <a:gd name="T4" fmla="*/ 1166812 w 3961"/>
              <a:gd name="T5" fmla="*/ 785812 h 671"/>
              <a:gd name="T6" fmla="*/ 1268412 w 3961"/>
              <a:gd name="T7" fmla="*/ 963612 h 671"/>
              <a:gd name="T8" fmla="*/ 1319212 w 3961"/>
              <a:gd name="T9" fmla="*/ 558800 h 671"/>
              <a:gd name="T10" fmla="*/ 1446212 w 3961"/>
              <a:gd name="T11" fmla="*/ 811212 h 671"/>
              <a:gd name="T12" fmla="*/ 1471612 w 3961"/>
              <a:gd name="T13" fmla="*/ 304800 h 671"/>
              <a:gd name="T14" fmla="*/ 1597025 w 3961"/>
              <a:gd name="T15" fmla="*/ 558800 h 671"/>
              <a:gd name="T16" fmla="*/ 1673225 w 3961"/>
              <a:gd name="T17" fmla="*/ 25400 h 671"/>
              <a:gd name="T18" fmla="*/ 1749425 w 3961"/>
              <a:gd name="T19" fmla="*/ 355600 h 671"/>
              <a:gd name="T20" fmla="*/ 1851025 w 3961"/>
              <a:gd name="T21" fmla="*/ 0 h 671"/>
              <a:gd name="T22" fmla="*/ 1952625 w 3961"/>
              <a:gd name="T23" fmla="*/ 1065212 h 671"/>
              <a:gd name="T24" fmla="*/ 6288087 w 3961"/>
              <a:gd name="T25" fmla="*/ 1065212 h 671"/>
              <a:gd name="T26" fmla="*/ 6262687 w 3961"/>
              <a:gd name="T27" fmla="*/ 1065212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9947" name="Line 20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48" name="Line 21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49" name="Rectangle 22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800">
                <a:solidFill>
                  <a:srgbClr val="000000"/>
                </a:solidFill>
              </a:rPr>
              <a:t>Days Relative to the Gonadotropin Surge</a:t>
            </a:r>
            <a:endParaRPr lang="en-US" altLang="tr-TR"/>
          </a:p>
        </p:txBody>
      </p:sp>
      <p:sp>
        <p:nvSpPr>
          <p:cNvPr id="39950" name="Line 23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51" name="Line 24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52" name="Line 25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53" name="Line 26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54" name="Line 27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55" name="Line 28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56" name="Line 29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57" name="Line 30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58" name="Line 31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59" name="Line 32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60" name="Line 33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61" name="Line 34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62" name="Line 35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63" name="Line 36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64" name="Line 37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65" name="Line 38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66" name="Line 39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39967" name="Group 40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40007" name="Rectangle 41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0</a:t>
              </a:r>
              <a:endParaRPr lang="en-US" altLang="tr-TR"/>
            </a:p>
          </p:txBody>
        </p:sp>
        <p:sp>
          <p:nvSpPr>
            <p:cNvPr id="40008" name="Rectangle 42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1</a:t>
              </a:r>
              <a:endParaRPr lang="en-US" altLang="tr-TR"/>
            </a:p>
          </p:txBody>
        </p:sp>
        <p:sp>
          <p:nvSpPr>
            <p:cNvPr id="40009" name="Rectangle 43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2</a:t>
              </a:r>
              <a:endParaRPr lang="en-US" altLang="tr-TR"/>
            </a:p>
          </p:txBody>
        </p:sp>
        <p:sp>
          <p:nvSpPr>
            <p:cNvPr id="40010" name="Rectangle 44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3</a:t>
              </a:r>
              <a:endParaRPr lang="en-US" altLang="tr-TR"/>
            </a:p>
          </p:txBody>
        </p:sp>
        <p:sp>
          <p:nvSpPr>
            <p:cNvPr id="40011" name="Rectangle 45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4</a:t>
              </a:r>
              <a:endParaRPr lang="en-US" altLang="tr-TR"/>
            </a:p>
          </p:txBody>
        </p:sp>
        <p:sp>
          <p:nvSpPr>
            <p:cNvPr id="40012" name="Rectangle 46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5</a:t>
              </a:r>
              <a:endParaRPr lang="en-US" altLang="tr-TR"/>
            </a:p>
          </p:txBody>
        </p:sp>
        <p:sp>
          <p:nvSpPr>
            <p:cNvPr id="40013" name="Rectangle 47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6</a:t>
              </a:r>
              <a:endParaRPr lang="en-US" altLang="tr-TR"/>
            </a:p>
          </p:txBody>
        </p:sp>
        <p:sp>
          <p:nvSpPr>
            <p:cNvPr id="40014" name="Rectangle 48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7</a:t>
              </a:r>
              <a:endParaRPr lang="en-US" altLang="tr-TR"/>
            </a:p>
          </p:txBody>
        </p:sp>
        <p:sp>
          <p:nvSpPr>
            <p:cNvPr id="40015" name="Rectangle 49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8</a:t>
              </a:r>
              <a:endParaRPr lang="en-US" altLang="tr-TR"/>
            </a:p>
          </p:txBody>
        </p:sp>
        <p:sp>
          <p:nvSpPr>
            <p:cNvPr id="40016" name="Rectangle 50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-1</a:t>
              </a:r>
              <a:endParaRPr lang="en-US" altLang="tr-TR"/>
            </a:p>
          </p:txBody>
        </p:sp>
        <p:sp>
          <p:nvSpPr>
            <p:cNvPr id="40017" name="Rectangle 51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- 2</a:t>
              </a:r>
              <a:endParaRPr lang="en-US" altLang="tr-TR"/>
            </a:p>
          </p:txBody>
        </p:sp>
        <p:sp>
          <p:nvSpPr>
            <p:cNvPr id="40018" name="Rectangle 52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- 3</a:t>
              </a:r>
              <a:endParaRPr lang="en-US" altLang="tr-TR"/>
            </a:p>
          </p:txBody>
        </p:sp>
        <p:sp>
          <p:nvSpPr>
            <p:cNvPr id="40019" name="Rectangle 53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- 4</a:t>
              </a:r>
              <a:endParaRPr lang="en-US" altLang="tr-TR"/>
            </a:p>
          </p:txBody>
        </p:sp>
        <p:sp>
          <p:nvSpPr>
            <p:cNvPr id="40020" name="Rectangle 54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- 5</a:t>
              </a:r>
              <a:endParaRPr lang="en-US" altLang="tr-TR"/>
            </a:p>
          </p:txBody>
        </p:sp>
        <p:sp>
          <p:nvSpPr>
            <p:cNvPr id="40021" name="Rectangle 55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- 6</a:t>
              </a:r>
              <a:endParaRPr lang="en-US" altLang="tr-TR"/>
            </a:p>
          </p:txBody>
        </p:sp>
        <p:sp>
          <p:nvSpPr>
            <p:cNvPr id="40022" name="Rectangle 56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-7</a:t>
              </a:r>
              <a:endParaRPr lang="en-US" altLang="tr-TR"/>
            </a:p>
          </p:txBody>
        </p:sp>
      </p:grpSp>
      <p:sp>
        <p:nvSpPr>
          <p:cNvPr id="39968" name="Rectangle 57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FF0000"/>
                </a:solidFill>
              </a:rPr>
              <a:t>LH</a:t>
            </a:r>
            <a:endParaRPr lang="en-US" altLang="tr-TR" sz="2000"/>
          </a:p>
        </p:txBody>
      </p:sp>
      <p:sp>
        <p:nvSpPr>
          <p:cNvPr id="39969" name="Rectangle 58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FSH</a:t>
            </a:r>
            <a:endParaRPr lang="en-US" altLang="tr-TR" sz="2000"/>
          </a:p>
        </p:txBody>
      </p:sp>
      <p:grpSp>
        <p:nvGrpSpPr>
          <p:cNvPr id="39970" name="Group 59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40004" name="Rectangle 60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PGF</a:t>
              </a:r>
              <a:endParaRPr lang="en-US" altLang="tr-TR" sz="2000"/>
            </a:p>
          </p:txBody>
        </p:sp>
        <p:sp>
          <p:nvSpPr>
            <p:cNvPr id="40005" name="Rectangle 61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2</a:t>
              </a:r>
              <a:endParaRPr lang="en-US" altLang="tr-TR" sz="2000"/>
            </a:p>
          </p:txBody>
        </p:sp>
        <p:sp>
          <p:nvSpPr>
            <p:cNvPr id="40006" name="Rectangle 62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 a</a:t>
              </a:r>
              <a:endParaRPr lang="en-US" altLang="tr-TR" sz="2000"/>
            </a:p>
          </p:txBody>
        </p:sp>
      </p:grpSp>
      <p:sp>
        <p:nvSpPr>
          <p:cNvPr id="39971" name="Rectangle 63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Estradiol</a:t>
            </a:r>
            <a:endParaRPr lang="en-US" altLang="tr-TR" sz="2000"/>
          </a:p>
        </p:txBody>
      </p:sp>
      <p:sp>
        <p:nvSpPr>
          <p:cNvPr id="39972" name="Rectangle 64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CC00"/>
                </a:solidFill>
              </a:rPr>
              <a:t>Progesterone</a:t>
            </a:r>
            <a:endParaRPr lang="en-US" altLang="tr-TR" sz="2000"/>
          </a:p>
        </p:txBody>
      </p:sp>
      <p:sp>
        <p:nvSpPr>
          <p:cNvPr id="39973" name="Rectangle 65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Metestrus</a:t>
            </a:r>
            <a:endParaRPr lang="en-US" altLang="tr-TR"/>
          </a:p>
        </p:txBody>
      </p:sp>
      <p:sp>
        <p:nvSpPr>
          <p:cNvPr id="39974" name="Rectangle 66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39975" name="Rectangle 67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Proestrus</a:t>
            </a:r>
            <a:endParaRPr lang="en-US" altLang="tr-TR"/>
          </a:p>
        </p:txBody>
      </p:sp>
      <p:sp>
        <p:nvSpPr>
          <p:cNvPr id="39976" name="Rectangle 68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39977" name="Line 69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78" name="Rectangle 70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Estrus</a:t>
            </a:r>
            <a:endParaRPr lang="en-US" altLang="tr-TR"/>
          </a:p>
        </p:txBody>
      </p:sp>
      <p:sp>
        <p:nvSpPr>
          <p:cNvPr id="39979" name="Line 71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80" name="Line 72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81" name="Line 73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39982" name="Picture 7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3" name="Picture 7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4" name="Picture 76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85" name="Group 77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40000" name="Picture 78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1" name="Oval 79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0002" name="Oval 80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pic>
          <p:nvPicPr>
            <p:cNvPr id="40003" name="Picture 81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86" name="Picture 8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7" name="Picture 8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8" name="Picture 84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9" name="Picture 8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90" name="Line 86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91" name="Line 87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92" name="Line 88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93" name="Line 89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94" name="Line 90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95" name="Line 91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96" name="Line 92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97" name="Line 93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98" name="Text Box 94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CL</a:t>
            </a:r>
          </a:p>
        </p:txBody>
      </p:sp>
      <p:sp>
        <p:nvSpPr>
          <p:cNvPr id="39999" name="Text Box 95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979488" y="128588"/>
            <a:ext cx="7145337" cy="6600825"/>
            <a:chOff x="617" y="81"/>
            <a:chExt cx="4501" cy="4158"/>
          </a:xfrm>
        </p:grpSpPr>
        <p:sp>
          <p:nvSpPr>
            <p:cNvPr id="42075" name="Rectangle 3" descr="20%"/>
            <p:cNvSpPr>
              <a:spLocks noChangeArrowheads="1"/>
            </p:cNvSpPr>
            <p:nvPr/>
          </p:nvSpPr>
          <p:spPr bwMode="auto">
            <a:xfrm>
              <a:off x="617" y="81"/>
              <a:ext cx="1344" cy="4158"/>
            </a:xfrm>
            <a:prstGeom prst="rect">
              <a:avLst/>
            </a:prstGeom>
            <a:pattFill prst="pct20">
              <a:fgClr>
                <a:srgbClr val="0000FF"/>
              </a:fgClr>
              <a:bgClr>
                <a:srgbClr val="FFFFFF"/>
              </a:bgClr>
            </a:patt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2076" name="Rectangle 4" descr="20%"/>
            <p:cNvSpPr>
              <a:spLocks noChangeArrowheads="1"/>
            </p:cNvSpPr>
            <p:nvPr/>
          </p:nvSpPr>
          <p:spPr bwMode="auto">
            <a:xfrm>
              <a:off x="3827" y="81"/>
              <a:ext cx="1291" cy="4154"/>
            </a:xfrm>
            <a:prstGeom prst="rect">
              <a:avLst/>
            </a:prstGeom>
            <a:pattFill prst="pct20">
              <a:fgClr>
                <a:srgbClr val="0000FF"/>
              </a:fgClr>
              <a:bgClr>
                <a:srgbClr val="FFFFFF"/>
              </a:bgClr>
            </a:patt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pic>
        <p:nvPicPr>
          <p:cNvPr id="41988" name="Picture 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9" name="Group 10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42073" name="Freeform 11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2074" name="Freeform 12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grpSp>
        <p:nvGrpSpPr>
          <p:cNvPr id="41990" name="Group 13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42071" name="Freeform 14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2072" name="Freeform 15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41991" name="Freeform 16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5400 h 862"/>
              <a:gd name="T2" fmla="*/ 38100 w 3977"/>
              <a:gd name="T3" fmla="*/ 25400 h 862"/>
              <a:gd name="T4" fmla="*/ 127000 w 3977"/>
              <a:gd name="T5" fmla="*/ 25400 h 862"/>
              <a:gd name="T6" fmla="*/ 254000 w 3977"/>
              <a:gd name="T7" fmla="*/ 38100 h 862"/>
              <a:gd name="T8" fmla="*/ 419100 w 3977"/>
              <a:gd name="T9" fmla="*/ 38100 h 862"/>
              <a:gd name="T10" fmla="*/ 735012 w 3977"/>
              <a:gd name="T11" fmla="*/ 50800 h 862"/>
              <a:gd name="T12" fmla="*/ 963612 w 3977"/>
              <a:gd name="T13" fmla="*/ 76200 h 862"/>
              <a:gd name="T14" fmla="*/ 1077912 w 3977"/>
              <a:gd name="T15" fmla="*/ 88900 h 862"/>
              <a:gd name="T16" fmla="*/ 1192212 w 3977"/>
              <a:gd name="T17" fmla="*/ 139700 h 862"/>
              <a:gd name="T18" fmla="*/ 1293812 w 3977"/>
              <a:gd name="T19" fmla="*/ 215900 h 862"/>
              <a:gd name="T20" fmla="*/ 1395412 w 3977"/>
              <a:gd name="T21" fmla="*/ 315913 h 862"/>
              <a:gd name="T22" fmla="*/ 1533525 w 3977"/>
              <a:gd name="T23" fmla="*/ 519113 h 862"/>
              <a:gd name="T24" fmla="*/ 1660525 w 3977"/>
              <a:gd name="T25" fmla="*/ 722313 h 862"/>
              <a:gd name="T26" fmla="*/ 1774825 w 3977"/>
              <a:gd name="T27" fmla="*/ 900113 h 862"/>
              <a:gd name="T28" fmla="*/ 1851025 w 3977"/>
              <a:gd name="T29" fmla="*/ 989013 h 862"/>
              <a:gd name="T30" fmla="*/ 1952625 w 3977"/>
              <a:gd name="T31" fmla="*/ 1090613 h 862"/>
              <a:gd name="T32" fmla="*/ 2181225 w 3977"/>
              <a:gd name="T33" fmla="*/ 1228725 h 862"/>
              <a:gd name="T34" fmla="*/ 2471737 w 3977"/>
              <a:gd name="T35" fmla="*/ 1317625 h 862"/>
              <a:gd name="T36" fmla="*/ 2636837 w 3977"/>
              <a:gd name="T37" fmla="*/ 1330325 h 862"/>
              <a:gd name="T38" fmla="*/ 2827337 w 3977"/>
              <a:gd name="T39" fmla="*/ 1355725 h 862"/>
              <a:gd name="T40" fmla="*/ 3284537 w 3977"/>
              <a:gd name="T41" fmla="*/ 1368425 h 862"/>
              <a:gd name="T42" fmla="*/ 4297362 w 3977"/>
              <a:gd name="T43" fmla="*/ 1368425 h 862"/>
              <a:gd name="T44" fmla="*/ 4513262 w 3977"/>
              <a:gd name="T45" fmla="*/ 1355725 h 862"/>
              <a:gd name="T46" fmla="*/ 4703762 w 3977"/>
              <a:gd name="T47" fmla="*/ 1317625 h 862"/>
              <a:gd name="T48" fmla="*/ 4843462 w 3977"/>
              <a:gd name="T49" fmla="*/ 1266825 h 862"/>
              <a:gd name="T50" fmla="*/ 4945062 w 3977"/>
              <a:gd name="T51" fmla="*/ 1177925 h 862"/>
              <a:gd name="T52" fmla="*/ 5197475 w 3977"/>
              <a:gd name="T53" fmla="*/ 760413 h 862"/>
              <a:gd name="T54" fmla="*/ 5337175 w 3977"/>
              <a:gd name="T55" fmla="*/ 531813 h 862"/>
              <a:gd name="T56" fmla="*/ 5514975 w 3977"/>
              <a:gd name="T57" fmla="*/ 328613 h 862"/>
              <a:gd name="T58" fmla="*/ 5578475 w 3977"/>
              <a:gd name="T59" fmla="*/ 266700 h 862"/>
              <a:gd name="T60" fmla="*/ 5692775 w 3977"/>
              <a:gd name="T61" fmla="*/ 215900 h 862"/>
              <a:gd name="T62" fmla="*/ 5959475 w 3977"/>
              <a:gd name="T63" fmla="*/ 114300 h 862"/>
              <a:gd name="T64" fmla="*/ 6086475 w 3977"/>
              <a:gd name="T65" fmla="*/ 63500 h 862"/>
              <a:gd name="T66" fmla="*/ 6199187 w 3977"/>
              <a:gd name="T67" fmla="*/ 25400 h 862"/>
              <a:gd name="T68" fmla="*/ 6275387 w 3977"/>
              <a:gd name="T69" fmla="*/ 0 h 862"/>
              <a:gd name="T70" fmla="*/ 631348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41992" name="Freeform 17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760412 h 511"/>
              <a:gd name="T2" fmla="*/ 12700 w 4025"/>
              <a:gd name="T3" fmla="*/ 760412 h 511"/>
              <a:gd name="T4" fmla="*/ 50800 w 4025"/>
              <a:gd name="T5" fmla="*/ 760412 h 511"/>
              <a:gd name="T6" fmla="*/ 177800 w 4025"/>
              <a:gd name="T7" fmla="*/ 760412 h 511"/>
              <a:gd name="T8" fmla="*/ 584200 w 4025"/>
              <a:gd name="T9" fmla="*/ 760412 h 511"/>
              <a:gd name="T10" fmla="*/ 811213 w 4025"/>
              <a:gd name="T11" fmla="*/ 760412 h 511"/>
              <a:gd name="T12" fmla="*/ 1027113 w 4025"/>
              <a:gd name="T13" fmla="*/ 747712 h 511"/>
              <a:gd name="T14" fmla="*/ 1204913 w 4025"/>
              <a:gd name="T15" fmla="*/ 736600 h 511"/>
              <a:gd name="T16" fmla="*/ 1331913 w 4025"/>
              <a:gd name="T17" fmla="*/ 736600 h 511"/>
              <a:gd name="T18" fmla="*/ 1622425 w 4025"/>
              <a:gd name="T19" fmla="*/ 685800 h 511"/>
              <a:gd name="T20" fmla="*/ 1876425 w 4025"/>
              <a:gd name="T21" fmla="*/ 571500 h 511"/>
              <a:gd name="T22" fmla="*/ 2308225 w 4025"/>
              <a:gd name="T23" fmla="*/ 266700 h 511"/>
              <a:gd name="T24" fmla="*/ 2687638 w 4025"/>
              <a:gd name="T25" fmla="*/ 12700 h 511"/>
              <a:gd name="T26" fmla="*/ 2763838 w 4025"/>
              <a:gd name="T27" fmla="*/ 0 h 511"/>
              <a:gd name="T28" fmla="*/ 2852738 w 4025"/>
              <a:gd name="T29" fmla="*/ 38100 h 511"/>
              <a:gd name="T30" fmla="*/ 2916238 w 4025"/>
              <a:gd name="T31" fmla="*/ 139700 h 511"/>
              <a:gd name="T32" fmla="*/ 2992438 w 4025"/>
              <a:gd name="T33" fmla="*/ 279400 h 511"/>
              <a:gd name="T34" fmla="*/ 3132138 w 4025"/>
              <a:gd name="T35" fmla="*/ 571500 h 511"/>
              <a:gd name="T36" fmla="*/ 3309938 w 4025"/>
              <a:gd name="T37" fmla="*/ 723900 h 511"/>
              <a:gd name="T38" fmla="*/ 3575050 w 4025"/>
              <a:gd name="T39" fmla="*/ 785812 h 511"/>
              <a:gd name="T40" fmla="*/ 3752850 w 4025"/>
              <a:gd name="T41" fmla="*/ 811212 h 511"/>
              <a:gd name="T42" fmla="*/ 3981450 w 4025"/>
              <a:gd name="T43" fmla="*/ 811212 h 511"/>
              <a:gd name="T44" fmla="*/ 4197350 w 4025"/>
              <a:gd name="T45" fmla="*/ 798512 h 511"/>
              <a:gd name="T46" fmla="*/ 4373563 w 4025"/>
              <a:gd name="T47" fmla="*/ 736600 h 511"/>
              <a:gd name="T48" fmla="*/ 4500563 w 4025"/>
              <a:gd name="T49" fmla="*/ 647700 h 511"/>
              <a:gd name="T50" fmla="*/ 4589463 w 4025"/>
              <a:gd name="T51" fmla="*/ 533400 h 511"/>
              <a:gd name="T52" fmla="*/ 4716463 w 4025"/>
              <a:gd name="T53" fmla="*/ 292100 h 511"/>
              <a:gd name="T54" fmla="*/ 4868863 w 4025"/>
              <a:gd name="T55" fmla="*/ 127000 h 511"/>
              <a:gd name="T56" fmla="*/ 5008563 w 4025"/>
              <a:gd name="T57" fmla="*/ 76200 h 511"/>
              <a:gd name="T58" fmla="*/ 5072063 w 4025"/>
              <a:gd name="T59" fmla="*/ 101600 h 511"/>
              <a:gd name="T60" fmla="*/ 5148263 w 4025"/>
              <a:gd name="T61" fmla="*/ 177800 h 511"/>
              <a:gd name="T62" fmla="*/ 5260975 w 4025"/>
              <a:gd name="T63" fmla="*/ 355600 h 511"/>
              <a:gd name="T64" fmla="*/ 5362575 w 4025"/>
              <a:gd name="T65" fmla="*/ 508000 h 511"/>
              <a:gd name="T66" fmla="*/ 5426075 w 4025"/>
              <a:gd name="T67" fmla="*/ 571500 h 511"/>
              <a:gd name="T68" fmla="*/ 5527675 w 4025"/>
              <a:gd name="T69" fmla="*/ 622300 h 511"/>
              <a:gd name="T70" fmla="*/ 5667375 w 4025"/>
              <a:gd name="T71" fmla="*/ 673100 h 511"/>
              <a:gd name="T72" fmla="*/ 5832475 w 4025"/>
              <a:gd name="T73" fmla="*/ 698500 h 511"/>
              <a:gd name="T74" fmla="*/ 6022975 w 4025"/>
              <a:gd name="T75" fmla="*/ 711200 h 511"/>
              <a:gd name="T76" fmla="*/ 6199188 w 4025"/>
              <a:gd name="T77" fmla="*/ 698500 h 511"/>
              <a:gd name="T78" fmla="*/ 6338888 w 4025"/>
              <a:gd name="T79" fmla="*/ 685800 h 511"/>
              <a:gd name="T80" fmla="*/ 6376988 w 4025"/>
              <a:gd name="T81" fmla="*/ 685800 h 511"/>
              <a:gd name="T82" fmla="*/ 6389688 w 4025"/>
              <a:gd name="T83" fmla="*/ 685800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41993" name="Rectangle 18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CA</a:t>
            </a:r>
            <a:endParaRPr lang="en-US" altLang="tr-TR" sz="2000"/>
          </a:p>
        </p:txBody>
      </p:sp>
      <p:sp>
        <p:nvSpPr>
          <p:cNvPr id="41994" name="Freeform 19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1065212 h 671"/>
              <a:gd name="T2" fmla="*/ 1090612 w 3961"/>
              <a:gd name="T3" fmla="*/ 1039812 h 671"/>
              <a:gd name="T4" fmla="*/ 1166812 w 3961"/>
              <a:gd name="T5" fmla="*/ 785812 h 671"/>
              <a:gd name="T6" fmla="*/ 1268412 w 3961"/>
              <a:gd name="T7" fmla="*/ 963612 h 671"/>
              <a:gd name="T8" fmla="*/ 1319212 w 3961"/>
              <a:gd name="T9" fmla="*/ 558800 h 671"/>
              <a:gd name="T10" fmla="*/ 1446212 w 3961"/>
              <a:gd name="T11" fmla="*/ 811212 h 671"/>
              <a:gd name="T12" fmla="*/ 1471612 w 3961"/>
              <a:gd name="T13" fmla="*/ 304800 h 671"/>
              <a:gd name="T14" fmla="*/ 1597025 w 3961"/>
              <a:gd name="T15" fmla="*/ 558800 h 671"/>
              <a:gd name="T16" fmla="*/ 1673225 w 3961"/>
              <a:gd name="T17" fmla="*/ 25400 h 671"/>
              <a:gd name="T18" fmla="*/ 1749425 w 3961"/>
              <a:gd name="T19" fmla="*/ 355600 h 671"/>
              <a:gd name="T20" fmla="*/ 1851025 w 3961"/>
              <a:gd name="T21" fmla="*/ 0 h 671"/>
              <a:gd name="T22" fmla="*/ 1952625 w 3961"/>
              <a:gd name="T23" fmla="*/ 1065212 h 671"/>
              <a:gd name="T24" fmla="*/ 6288087 w 3961"/>
              <a:gd name="T25" fmla="*/ 1065212 h 671"/>
              <a:gd name="T26" fmla="*/ 6262687 w 3961"/>
              <a:gd name="T27" fmla="*/ 1065212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41995" name="Line 20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6" name="Line 21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7" name="Rectangle 22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800">
                <a:solidFill>
                  <a:srgbClr val="000000"/>
                </a:solidFill>
              </a:rPr>
              <a:t>Days Relative to the Gonadotropin Surge</a:t>
            </a:r>
            <a:endParaRPr lang="en-US" altLang="tr-TR"/>
          </a:p>
        </p:txBody>
      </p:sp>
      <p:sp>
        <p:nvSpPr>
          <p:cNvPr id="41998" name="Line 23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9" name="Line 24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00" name="Line 25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01" name="Line 26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02" name="Line 27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03" name="Line 28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04" name="Line 29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05" name="Line 30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06" name="Line 31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07" name="Line 32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08" name="Line 33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09" name="Line 34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10" name="Line 35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11" name="Line 36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12" name="Line 37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13" name="Line 38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14" name="Line 39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42015" name="Group 40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42055" name="Rectangle 41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0</a:t>
              </a:r>
              <a:endParaRPr lang="en-US" altLang="tr-TR"/>
            </a:p>
          </p:txBody>
        </p:sp>
        <p:sp>
          <p:nvSpPr>
            <p:cNvPr id="42056" name="Rectangle 42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1</a:t>
              </a:r>
              <a:endParaRPr lang="en-US" altLang="tr-TR"/>
            </a:p>
          </p:txBody>
        </p:sp>
        <p:sp>
          <p:nvSpPr>
            <p:cNvPr id="42057" name="Rectangle 43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2</a:t>
              </a:r>
              <a:endParaRPr lang="en-US" altLang="tr-TR"/>
            </a:p>
          </p:txBody>
        </p:sp>
        <p:sp>
          <p:nvSpPr>
            <p:cNvPr id="42058" name="Rectangle 44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3</a:t>
              </a:r>
              <a:endParaRPr lang="en-US" altLang="tr-TR"/>
            </a:p>
          </p:txBody>
        </p:sp>
        <p:sp>
          <p:nvSpPr>
            <p:cNvPr id="42059" name="Rectangle 45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4</a:t>
              </a:r>
              <a:endParaRPr lang="en-US" altLang="tr-TR"/>
            </a:p>
          </p:txBody>
        </p:sp>
        <p:sp>
          <p:nvSpPr>
            <p:cNvPr id="42060" name="Rectangle 46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5</a:t>
              </a:r>
              <a:endParaRPr lang="en-US" altLang="tr-TR"/>
            </a:p>
          </p:txBody>
        </p:sp>
        <p:sp>
          <p:nvSpPr>
            <p:cNvPr id="42061" name="Rectangle 47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6</a:t>
              </a:r>
              <a:endParaRPr lang="en-US" altLang="tr-TR"/>
            </a:p>
          </p:txBody>
        </p:sp>
        <p:sp>
          <p:nvSpPr>
            <p:cNvPr id="42062" name="Rectangle 48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7</a:t>
              </a:r>
              <a:endParaRPr lang="en-US" altLang="tr-TR"/>
            </a:p>
          </p:txBody>
        </p:sp>
        <p:sp>
          <p:nvSpPr>
            <p:cNvPr id="42063" name="Rectangle 49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8</a:t>
              </a:r>
              <a:endParaRPr lang="en-US" altLang="tr-TR"/>
            </a:p>
          </p:txBody>
        </p:sp>
        <p:sp>
          <p:nvSpPr>
            <p:cNvPr id="42064" name="Rectangle 50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-1</a:t>
              </a:r>
              <a:endParaRPr lang="en-US" altLang="tr-TR"/>
            </a:p>
          </p:txBody>
        </p:sp>
        <p:sp>
          <p:nvSpPr>
            <p:cNvPr id="42065" name="Rectangle 51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- 2</a:t>
              </a:r>
              <a:endParaRPr lang="en-US" altLang="tr-TR"/>
            </a:p>
          </p:txBody>
        </p:sp>
        <p:sp>
          <p:nvSpPr>
            <p:cNvPr id="42066" name="Rectangle 52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- 3</a:t>
              </a:r>
              <a:endParaRPr lang="en-US" altLang="tr-TR"/>
            </a:p>
          </p:txBody>
        </p:sp>
        <p:sp>
          <p:nvSpPr>
            <p:cNvPr id="42067" name="Rectangle 53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- 4</a:t>
              </a:r>
              <a:endParaRPr lang="en-US" altLang="tr-TR"/>
            </a:p>
          </p:txBody>
        </p:sp>
        <p:sp>
          <p:nvSpPr>
            <p:cNvPr id="42068" name="Rectangle 54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- 5</a:t>
              </a:r>
              <a:endParaRPr lang="en-US" altLang="tr-TR"/>
            </a:p>
          </p:txBody>
        </p:sp>
        <p:sp>
          <p:nvSpPr>
            <p:cNvPr id="42069" name="Rectangle 55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- 6</a:t>
              </a:r>
              <a:endParaRPr lang="en-US" altLang="tr-TR"/>
            </a:p>
          </p:txBody>
        </p:sp>
        <p:sp>
          <p:nvSpPr>
            <p:cNvPr id="42070" name="Rectangle 56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-7</a:t>
              </a:r>
              <a:endParaRPr lang="en-US" altLang="tr-TR"/>
            </a:p>
          </p:txBody>
        </p:sp>
      </p:grpSp>
      <p:sp>
        <p:nvSpPr>
          <p:cNvPr id="42016" name="Rectangle 57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FF0000"/>
                </a:solidFill>
              </a:rPr>
              <a:t>LH</a:t>
            </a:r>
            <a:endParaRPr lang="en-US" altLang="tr-TR" sz="2000"/>
          </a:p>
        </p:txBody>
      </p:sp>
      <p:sp>
        <p:nvSpPr>
          <p:cNvPr id="42017" name="Rectangle 58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FSH</a:t>
            </a:r>
            <a:endParaRPr lang="en-US" altLang="tr-TR" sz="2000"/>
          </a:p>
        </p:txBody>
      </p:sp>
      <p:grpSp>
        <p:nvGrpSpPr>
          <p:cNvPr id="42018" name="Group 59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42052" name="Rectangle 60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PGF</a:t>
              </a:r>
              <a:endParaRPr lang="en-US" altLang="tr-TR" sz="2000"/>
            </a:p>
          </p:txBody>
        </p:sp>
        <p:sp>
          <p:nvSpPr>
            <p:cNvPr id="42053" name="Rectangle 61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2</a:t>
              </a:r>
              <a:endParaRPr lang="en-US" altLang="tr-TR" sz="2000"/>
            </a:p>
          </p:txBody>
        </p:sp>
        <p:sp>
          <p:nvSpPr>
            <p:cNvPr id="42054" name="Rectangle 62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 a</a:t>
              </a:r>
              <a:endParaRPr lang="en-US" altLang="tr-TR" sz="2000"/>
            </a:p>
          </p:txBody>
        </p:sp>
      </p:grpSp>
      <p:sp>
        <p:nvSpPr>
          <p:cNvPr id="42019" name="Rectangle 63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Estradiol</a:t>
            </a:r>
            <a:endParaRPr lang="en-US" altLang="tr-TR" sz="2000"/>
          </a:p>
        </p:txBody>
      </p:sp>
      <p:sp>
        <p:nvSpPr>
          <p:cNvPr id="42020" name="Rectangle 64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CC00"/>
                </a:solidFill>
              </a:rPr>
              <a:t>Progesterone</a:t>
            </a:r>
            <a:endParaRPr lang="en-US" altLang="tr-TR" sz="2000"/>
          </a:p>
        </p:txBody>
      </p:sp>
      <p:sp>
        <p:nvSpPr>
          <p:cNvPr id="42021" name="Rectangle 65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Metestrus</a:t>
            </a:r>
            <a:endParaRPr lang="en-US" altLang="tr-TR"/>
          </a:p>
        </p:txBody>
      </p:sp>
      <p:sp>
        <p:nvSpPr>
          <p:cNvPr id="42022" name="Rectangle 66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42023" name="Rectangle 67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Proestrus</a:t>
            </a:r>
            <a:endParaRPr lang="en-US" altLang="tr-TR"/>
          </a:p>
        </p:txBody>
      </p:sp>
      <p:sp>
        <p:nvSpPr>
          <p:cNvPr id="42024" name="Rectangle 68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42025" name="Line 69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26" name="Rectangle 70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Estrus</a:t>
            </a:r>
            <a:endParaRPr lang="en-US" altLang="tr-TR"/>
          </a:p>
        </p:txBody>
      </p:sp>
      <p:sp>
        <p:nvSpPr>
          <p:cNvPr id="42027" name="Line 71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28" name="Line 72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29" name="Line 73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42030" name="Picture 7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1" name="Picture 7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2" name="Picture 76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33" name="Group 77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42048" name="Picture 78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9" name="Oval 79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2050" name="Oval 80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pic>
          <p:nvPicPr>
            <p:cNvPr id="42051" name="Picture 81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034" name="Picture 8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5" name="Picture 8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6" name="Picture 84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7" name="Picture 8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38" name="Line 86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039" name="Line 87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040" name="Line 88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041" name="Line 89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042" name="Line 90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043" name="Line 91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044" name="Line 92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045" name="Line 93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046" name="Text Box 94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CL</a:t>
            </a:r>
          </a:p>
        </p:txBody>
      </p:sp>
      <p:sp>
        <p:nvSpPr>
          <p:cNvPr id="42047" name="Text Box 95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96"/>
          <p:cNvGrpSpPr>
            <a:grpSpLocks/>
          </p:cNvGrpSpPr>
          <p:nvPr/>
        </p:nvGrpSpPr>
        <p:grpSpPr bwMode="auto">
          <a:xfrm>
            <a:off x="152400" y="119063"/>
            <a:ext cx="7996238" cy="6605587"/>
            <a:chOff x="96" y="75"/>
            <a:chExt cx="5037" cy="4161"/>
          </a:xfrm>
        </p:grpSpPr>
        <p:sp>
          <p:nvSpPr>
            <p:cNvPr id="44035" name="Rectangle 7" descr="20%"/>
            <p:cNvSpPr>
              <a:spLocks noChangeArrowheads="1"/>
            </p:cNvSpPr>
            <p:nvPr/>
          </p:nvSpPr>
          <p:spPr bwMode="auto">
            <a:xfrm>
              <a:off x="1965" y="81"/>
              <a:ext cx="750" cy="4155"/>
            </a:xfrm>
            <a:prstGeom prst="rect">
              <a:avLst/>
            </a:prstGeom>
            <a:pattFill prst="pct20">
              <a:fgClr>
                <a:srgbClr val="0000FF"/>
              </a:fgClr>
              <a:bgClr>
                <a:srgbClr val="FFFFFF"/>
              </a:bgClr>
            </a:patt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4036" name="Rectangle 8"/>
            <p:cNvSpPr>
              <a:spLocks noChangeArrowheads="1"/>
            </p:cNvSpPr>
            <p:nvPr/>
          </p:nvSpPr>
          <p:spPr bwMode="auto">
            <a:xfrm>
              <a:off x="613" y="4016"/>
              <a:ext cx="4520" cy="1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pic>
          <p:nvPicPr>
            <p:cNvPr id="44037" name="Picture 9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672"/>
              <a:ext cx="45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38" name="Group 10"/>
            <p:cNvGrpSpPr>
              <a:grpSpLocks/>
            </p:cNvGrpSpPr>
            <p:nvPr/>
          </p:nvGrpSpPr>
          <p:grpSpPr bwMode="auto">
            <a:xfrm>
              <a:off x="1125" y="2211"/>
              <a:ext cx="3841" cy="1293"/>
              <a:chOff x="1200" y="2640"/>
              <a:chExt cx="3841" cy="1293"/>
            </a:xfrm>
          </p:grpSpPr>
          <p:sp>
            <p:nvSpPr>
              <p:cNvPr id="44122" name="Freeform 11"/>
              <p:cNvSpPr>
                <a:spLocks/>
              </p:cNvSpPr>
              <p:nvPr/>
            </p:nvSpPr>
            <p:spPr bwMode="auto">
              <a:xfrm>
                <a:off x="1200" y="2640"/>
                <a:ext cx="2707" cy="1293"/>
              </a:xfrm>
              <a:custGeom>
                <a:avLst/>
                <a:gdLst>
                  <a:gd name="T0" fmla="*/ 0 w 2707"/>
                  <a:gd name="T1" fmla="*/ 1293 h 1293"/>
                  <a:gd name="T2" fmla="*/ 16 w 2707"/>
                  <a:gd name="T3" fmla="*/ 1293 h 1293"/>
                  <a:gd name="T4" fmla="*/ 56 w 2707"/>
                  <a:gd name="T5" fmla="*/ 1293 h 1293"/>
                  <a:gd name="T6" fmla="*/ 200 w 2707"/>
                  <a:gd name="T7" fmla="*/ 1293 h 1293"/>
                  <a:gd name="T8" fmla="*/ 351 w 2707"/>
                  <a:gd name="T9" fmla="*/ 1293 h 1293"/>
                  <a:gd name="T10" fmla="*/ 455 w 2707"/>
                  <a:gd name="T11" fmla="*/ 1293 h 1293"/>
                  <a:gd name="T12" fmla="*/ 567 w 2707"/>
                  <a:gd name="T13" fmla="*/ 1293 h 1293"/>
                  <a:gd name="T14" fmla="*/ 671 w 2707"/>
                  <a:gd name="T15" fmla="*/ 1285 h 1293"/>
                  <a:gd name="T16" fmla="*/ 783 w 2707"/>
                  <a:gd name="T17" fmla="*/ 1269 h 1293"/>
                  <a:gd name="T18" fmla="*/ 918 w 2707"/>
                  <a:gd name="T19" fmla="*/ 1230 h 1293"/>
                  <a:gd name="T20" fmla="*/ 1054 w 2707"/>
                  <a:gd name="T21" fmla="*/ 1182 h 1293"/>
                  <a:gd name="T22" fmla="*/ 1174 w 2707"/>
                  <a:gd name="T23" fmla="*/ 1126 h 1293"/>
                  <a:gd name="T24" fmla="*/ 1270 w 2707"/>
                  <a:gd name="T25" fmla="*/ 1070 h 1293"/>
                  <a:gd name="T26" fmla="*/ 1358 w 2707"/>
                  <a:gd name="T27" fmla="*/ 1038 h 1293"/>
                  <a:gd name="T28" fmla="*/ 1421 w 2707"/>
                  <a:gd name="T29" fmla="*/ 1006 h 1293"/>
                  <a:gd name="T30" fmla="*/ 1469 w 2707"/>
                  <a:gd name="T31" fmla="*/ 974 h 1293"/>
                  <a:gd name="T32" fmla="*/ 1501 w 2707"/>
                  <a:gd name="T33" fmla="*/ 934 h 1293"/>
                  <a:gd name="T34" fmla="*/ 1525 w 2707"/>
                  <a:gd name="T35" fmla="*/ 886 h 1293"/>
                  <a:gd name="T36" fmla="*/ 1549 w 2707"/>
                  <a:gd name="T37" fmla="*/ 734 h 1293"/>
                  <a:gd name="T38" fmla="*/ 1549 w 2707"/>
                  <a:gd name="T39" fmla="*/ 631 h 1293"/>
                  <a:gd name="T40" fmla="*/ 1557 w 2707"/>
                  <a:gd name="T41" fmla="*/ 503 h 1293"/>
                  <a:gd name="T42" fmla="*/ 1589 w 2707"/>
                  <a:gd name="T43" fmla="*/ 192 h 1293"/>
                  <a:gd name="T44" fmla="*/ 1605 w 2707"/>
                  <a:gd name="T45" fmla="*/ 64 h 1293"/>
                  <a:gd name="T46" fmla="*/ 1637 w 2707"/>
                  <a:gd name="T47" fmla="*/ 0 h 1293"/>
                  <a:gd name="T48" fmla="*/ 1669 w 2707"/>
                  <a:gd name="T49" fmla="*/ 8 h 1293"/>
                  <a:gd name="T50" fmla="*/ 1685 w 2707"/>
                  <a:gd name="T51" fmla="*/ 32 h 1293"/>
                  <a:gd name="T52" fmla="*/ 1709 w 2707"/>
                  <a:gd name="T53" fmla="*/ 72 h 1293"/>
                  <a:gd name="T54" fmla="*/ 1757 w 2707"/>
                  <a:gd name="T55" fmla="*/ 263 h 1293"/>
                  <a:gd name="T56" fmla="*/ 1757 w 2707"/>
                  <a:gd name="T57" fmla="*/ 319 h 1293"/>
                  <a:gd name="T58" fmla="*/ 1765 w 2707"/>
                  <a:gd name="T59" fmla="*/ 391 h 1293"/>
                  <a:gd name="T60" fmla="*/ 1789 w 2707"/>
                  <a:gd name="T61" fmla="*/ 567 h 1293"/>
                  <a:gd name="T62" fmla="*/ 1805 w 2707"/>
                  <a:gd name="T63" fmla="*/ 734 h 1293"/>
                  <a:gd name="T64" fmla="*/ 1837 w 2707"/>
                  <a:gd name="T65" fmla="*/ 846 h 1293"/>
                  <a:gd name="T66" fmla="*/ 1917 w 2707"/>
                  <a:gd name="T67" fmla="*/ 998 h 1293"/>
                  <a:gd name="T68" fmla="*/ 2044 w 2707"/>
                  <a:gd name="T69" fmla="*/ 1142 h 1293"/>
                  <a:gd name="T70" fmla="*/ 2116 w 2707"/>
                  <a:gd name="T71" fmla="*/ 1182 h 1293"/>
                  <a:gd name="T72" fmla="*/ 2204 w 2707"/>
                  <a:gd name="T73" fmla="*/ 1214 h 1293"/>
                  <a:gd name="T74" fmla="*/ 2372 w 2707"/>
                  <a:gd name="T75" fmla="*/ 1230 h 1293"/>
                  <a:gd name="T76" fmla="*/ 2460 w 2707"/>
                  <a:gd name="T77" fmla="*/ 1230 h 1293"/>
                  <a:gd name="T78" fmla="*/ 2508 w 2707"/>
                  <a:gd name="T79" fmla="*/ 1222 h 1293"/>
                  <a:gd name="T80" fmla="*/ 2571 w 2707"/>
                  <a:gd name="T81" fmla="*/ 1222 h 1293"/>
                  <a:gd name="T82" fmla="*/ 2659 w 2707"/>
                  <a:gd name="T83" fmla="*/ 1206 h 1293"/>
                  <a:gd name="T84" fmla="*/ 2683 w 2707"/>
                  <a:gd name="T85" fmla="*/ 1206 h 1293"/>
                  <a:gd name="T86" fmla="*/ 2691 w 2707"/>
                  <a:gd name="T87" fmla="*/ 1206 h 1293"/>
                  <a:gd name="T88" fmla="*/ 2691 w 2707"/>
                  <a:gd name="T89" fmla="*/ 1206 h 1293"/>
                  <a:gd name="T90" fmla="*/ 2707 w 2707"/>
                  <a:gd name="T91" fmla="*/ 1206 h 12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07"/>
                  <a:gd name="T139" fmla="*/ 0 h 1293"/>
                  <a:gd name="T140" fmla="*/ 2707 w 2707"/>
                  <a:gd name="T141" fmla="*/ 1293 h 129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07" h="1293">
                    <a:moveTo>
                      <a:pt x="0" y="1293"/>
                    </a:moveTo>
                    <a:lnTo>
                      <a:pt x="16" y="1293"/>
                    </a:lnTo>
                    <a:lnTo>
                      <a:pt x="56" y="1293"/>
                    </a:lnTo>
                    <a:lnTo>
                      <a:pt x="200" y="1293"/>
                    </a:lnTo>
                    <a:lnTo>
                      <a:pt x="351" y="1293"/>
                    </a:lnTo>
                    <a:lnTo>
                      <a:pt x="455" y="1293"/>
                    </a:lnTo>
                    <a:lnTo>
                      <a:pt x="567" y="1293"/>
                    </a:lnTo>
                    <a:lnTo>
                      <a:pt x="671" y="1285"/>
                    </a:lnTo>
                    <a:lnTo>
                      <a:pt x="783" y="1269"/>
                    </a:lnTo>
                    <a:lnTo>
                      <a:pt x="918" y="1230"/>
                    </a:lnTo>
                    <a:lnTo>
                      <a:pt x="1054" y="1182"/>
                    </a:lnTo>
                    <a:lnTo>
                      <a:pt x="1174" y="1126"/>
                    </a:lnTo>
                    <a:lnTo>
                      <a:pt x="1270" y="1070"/>
                    </a:lnTo>
                    <a:lnTo>
                      <a:pt x="1358" y="1038"/>
                    </a:lnTo>
                    <a:lnTo>
                      <a:pt x="1421" y="1006"/>
                    </a:lnTo>
                    <a:lnTo>
                      <a:pt x="1469" y="974"/>
                    </a:lnTo>
                    <a:lnTo>
                      <a:pt x="1501" y="934"/>
                    </a:lnTo>
                    <a:lnTo>
                      <a:pt x="1525" y="886"/>
                    </a:lnTo>
                    <a:lnTo>
                      <a:pt x="1549" y="734"/>
                    </a:lnTo>
                    <a:lnTo>
                      <a:pt x="1549" y="631"/>
                    </a:lnTo>
                    <a:lnTo>
                      <a:pt x="1557" y="503"/>
                    </a:lnTo>
                    <a:lnTo>
                      <a:pt x="1589" y="192"/>
                    </a:lnTo>
                    <a:lnTo>
                      <a:pt x="1605" y="64"/>
                    </a:lnTo>
                    <a:lnTo>
                      <a:pt x="1637" y="0"/>
                    </a:lnTo>
                    <a:lnTo>
                      <a:pt x="1669" y="8"/>
                    </a:lnTo>
                    <a:lnTo>
                      <a:pt x="1685" y="32"/>
                    </a:lnTo>
                    <a:lnTo>
                      <a:pt x="1709" y="72"/>
                    </a:lnTo>
                    <a:lnTo>
                      <a:pt x="1757" y="263"/>
                    </a:lnTo>
                    <a:lnTo>
                      <a:pt x="1757" y="319"/>
                    </a:lnTo>
                    <a:lnTo>
                      <a:pt x="1765" y="391"/>
                    </a:lnTo>
                    <a:lnTo>
                      <a:pt x="1789" y="567"/>
                    </a:lnTo>
                    <a:lnTo>
                      <a:pt x="1805" y="734"/>
                    </a:lnTo>
                    <a:lnTo>
                      <a:pt x="1837" y="846"/>
                    </a:lnTo>
                    <a:lnTo>
                      <a:pt x="1917" y="998"/>
                    </a:lnTo>
                    <a:lnTo>
                      <a:pt x="2044" y="1142"/>
                    </a:lnTo>
                    <a:lnTo>
                      <a:pt x="2116" y="1182"/>
                    </a:lnTo>
                    <a:lnTo>
                      <a:pt x="2204" y="1214"/>
                    </a:lnTo>
                    <a:lnTo>
                      <a:pt x="2372" y="1230"/>
                    </a:lnTo>
                    <a:lnTo>
                      <a:pt x="2460" y="1230"/>
                    </a:lnTo>
                    <a:lnTo>
                      <a:pt x="2508" y="1222"/>
                    </a:lnTo>
                    <a:lnTo>
                      <a:pt x="2571" y="1222"/>
                    </a:lnTo>
                    <a:lnTo>
                      <a:pt x="2659" y="1206"/>
                    </a:lnTo>
                    <a:lnTo>
                      <a:pt x="2683" y="1206"/>
                    </a:lnTo>
                    <a:lnTo>
                      <a:pt x="2691" y="1206"/>
                    </a:lnTo>
                    <a:lnTo>
                      <a:pt x="2707" y="12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44123" name="Freeform 12"/>
              <p:cNvSpPr>
                <a:spLocks/>
              </p:cNvSpPr>
              <p:nvPr/>
            </p:nvSpPr>
            <p:spPr bwMode="auto">
              <a:xfrm>
                <a:off x="3891" y="3768"/>
                <a:ext cx="1150" cy="127"/>
              </a:xfrm>
              <a:custGeom>
                <a:avLst/>
                <a:gdLst>
                  <a:gd name="T0" fmla="*/ 0 w 1150"/>
                  <a:gd name="T1" fmla="*/ 72 h 127"/>
                  <a:gd name="T2" fmla="*/ 16 w 1150"/>
                  <a:gd name="T3" fmla="*/ 72 h 127"/>
                  <a:gd name="T4" fmla="*/ 48 w 1150"/>
                  <a:gd name="T5" fmla="*/ 64 h 127"/>
                  <a:gd name="T6" fmla="*/ 168 w 1150"/>
                  <a:gd name="T7" fmla="*/ 32 h 127"/>
                  <a:gd name="T8" fmla="*/ 296 w 1150"/>
                  <a:gd name="T9" fmla="*/ 8 h 127"/>
                  <a:gd name="T10" fmla="*/ 400 w 1150"/>
                  <a:gd name="T11" fmla="*/ 0 h 127"/>
                  <a:gd name="T12" fmla="*/ 519 w 1150"/>
                  <a:gd name="T13" fmla="*/ 8 h 127"/>
                  <a:gd name="T14" fmla="*/ 647 w 1150"/>
                  <a:gd name="T15" fmla="*/ 32 h 127"/>
                  <a:gd name="T16" fmla="*/ 767 w 1150"/>
                  <a:gd name="T17" fmla="*/ 48 h 127"/>
                  <a:gd name="T18" fmla="*/ 871 w 1150"/>
                  <a:gd name="T19" fmla="*/ 64 h 127"/>
                  <a:gd name="T20" fmla="*/ 959 w 1150"/>
                  <a:gd name="T21" fmla="*/ 72 h 127"/>
                  <a:gd name="T22" fmla="*/ 1015 w 1150"/>
                  <a:gd name="T23" fmla="*/ 95 h 127"/>
                  <a:gd name="T24" fmla="*/ 1046 w 1150"/>
                  <a:gd name="T25" fmla="*/ 103 h 127"/>
                  <a:gd name="T26" fmla="*/ 1094 w 1150"/>
                  <a:gd name="T27" fmla="*/ 119 h 127"/>
                  <a:gd name="T28" fmla="*/ 1134 w 1150"/>
                  <a:gd name="T29" fmla="*/ 127 h 127"/>
                  <a:gd name="T30" fmla="*/ 1150 w 1150"/>
                  <a:gd name="T31" fmla="*/ 127 h 1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50"/>
                  <a:gd name="T49" fmla="*/ 0 h 127"/>
                  <a:gd name="T50" fmla="*/ 1150 w 1150"/>
                  <a:gd name="T51" fmla="*/ 127 h 12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50" h="127">
                    <a:moveTo>
                      <a:pt x="0" y="72"/>
                    </a:moveTo>
                    <a:lnTo>
                      <a:pt x="16" y="72"/>
                    </a:lnTo>
                    <a:lnTo>
                      <a:pt x="48" y="64"/>
                    </a:lnTo>
                    <a:lnTo>
                      <a:pt x="168" y="32"/>
                    </a:lnTo>
                    <a:lnTo>
                      <a:pt x="296" y="8"/>
                    </a:lnTo>
                    <a:lnTo>
                      <a:pt x="400" y="0"/>
                    </a:lnTo>
                    <a:lnTo>
                      <a:pt x="519" y="8"/>
                    </a:lnTo>
                    <a:lnTo>
                      <a:pt x="647" y="32"/>
                    </a:lnTo>
                    <a:lnTo>
                      <a:pt x="767" y="48"/>
                    </a:lnTo>
                    <a:lnTo>
                      <a:pt x="871" y="64"/>
                    </a:lnTo>
                    <a:lnTo>
                      <a:pt x="959" y="72"/>
                    </a:lnTo>
                    <a:lnTo>
                      <a:pt x="1015" y="95"/>
                    </a:lnTo>
                    <a:lnTo>
                      <a:pt x="1046" y="103"/>
                    </a:lnTo>
                    <a:lnTo>
                      <a:pt x="1094" y="119"/>
                    </a:lnTo>
                    <a:lnTo>
                      <a:pt x="1134" y="127"/>
                    </a:lnTo>
                    <a:lnTo>
                      <a:pt x="1150" y="127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tr-TR" altLang="tr-TR"/>
              </a:p>
            </p:txBody>
          </p:sp>
        </p:grpSp>
        <p:grpSp>
          <p:nvGrpSpPr>
            <p:cNvPr id="44039" name="Group 13"/>
            <p:cNvGrpSpPr>
              <a:grpSpLocks/>
            </p:cNvGrpSpPr>
            <p:nvPr/>
          </p:nvGrpSpPr>
          <p:grpSpPr bwMode="auto">
            <a:xfrm>
              <a:off x="1125" y="2881"/>
              <a:ext cx="3814" cy="567"/>
              <a:chOff x="1200" y="3520"/>
              <a:chExt cx="3814" cy="567"/>
            </a:xfrm>
          </p:grpSpPr>
          <p:sp>
            <p:nvSpPr>
              <p:cNvPr id="44120" name="Freeform 14"/>
              <p:cNvSpPr>
                <a:spLocks/>
              </p:cNvSpPr>
              <p:nvPr/>
            </p:nvSpPr>
            <p:spPr bwMode="auto">
              <a:xfrm>
                <a:off x="3880" y="3633"/>
                <a:ext cx="1134" cy="431"/>
              </a:xfrm>
              <a:custGeom>
                <a:avLst/>
                <a:gdLst>
                  <a:gd name="T0" fmla="*/ 0 w 1134"/>
                  <a:gd name="T1" fmla="*/ 383 h 431"/>
                  <a:gd name="T2" fmla="*/ 16 w 1134"/>
                  <a:gd name="T3" fmla="*/ 383 h 431"/>
                  <a:gd name="T4" fmla="*/ 64 w 1134"/>
                  <a:gd name="T5" fmla="*/ 391 h 431"/>
                  <a:gd name="T6" fmla="*/ 208 w 1134"/>
                  <a:gd name="T7" fmla="*/ 407 h 431"/>
                  <a:gd name="T8" fmla="*/ 368 w 1134"/>
                  <a:gd name="T9" fmla="*/ 423 h 431"/>
                  <a:gd name="T10" fmla="*/ 503 w 1134"/>
                  <a:gd name="T11" fmla="*/ 431 h 431"/>
                  <a:gd name="T12" fmla="*/ 639 w 1134"/>
                  <a:gd name="T13" fmla="*/ 423 h 431"/>
                  <a:gd name="T14" fmla="*/ 687 w 1134"/>
                  <a:gd name="T15" fmla="*/ 415 h 431"/>
                  <a:gd name="T16" fmla="*/ 727 w 1134"/>
                  <a:gd name="T17" fmla="*/ 399 h 431"/>
                  <a:gd name="T18" fmla="*/ 823 w 1134"/>
                  <a:gd name="T19" fmla="*/ 287 h 431"/>
                  <a:gd name="T20" fmla="*/ 903 w 1134"/>
                  <a:gd name="T21" fmla="*/ 128 h 431"/>
                  <a:gd name="T22" fmla="*/ 1007 w 1134"/>
                  <a:gd name="T23" fmla="*/ 8 h 431"/>
                  <a:gd name="T24" fmla="*/ 1039 w 1134"/>
                  <a:gd name="T25" fmla="*/ 0 h 431"/>
                  <a:gd name="T26" fmla="*/ 1078 w 1134"/>
                  <a:gd name="T27" fmla="*/ 16 h 431"/>
                  <a:gd name="T28" fmla="*/ 1118 w 1134"/>
                  <a:gd name="T29" fmla="*/ 24 h 431"/>
                  <a:gd name="T30" fmla="*/ 1134 w 1134"/>
                  <a:gd name="T31" fmla="*/ 32 h 4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34"/>
                  <a:gd name="T49" fmla="*/ 0 h 431"/>
                  <a:gd name="T50" fmla="*/ 1134 w 1134"/>
                  <a:gd name="T51" fmla="*/ 431 h 43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34" h="431">
                    <a:moveTo>
                      <a:pt x="0" y="383"/>
                    </a:moveTo>
                    <a:lnTo>
                      <a:pt x="16" y="383"/>
                    </a:lnTo>
                    <a:lnTo>
                      <a:pt x="64" y="391"/>
                    </a:lnTo>
                    <a:lnTo>
                      <a:pt x="208" y="407"/>
                    </a:lnTo>
                    <a:lnTo>
                      <a:pt x="368" y="423"/>
                    </a:lnTo>
                    <a:lnTo>
                      <a:pt x="503" y="431"/>
                    </a:lnTo>
                    <a:lnTo>
                      <a:pt x="639" y="423"/>
                    </a:lnTo>
                    <a:lnTo>
                      <a:pt x="687" y="415"/>
                    </a:lnTo>
                    <a:lnTo>
                      <a:pt x="727" y="399"/>
                    </a:lnTo>
                    <a:lnTo>
                      <a:pt x="823" y="287"/>
                    </a:lnTo>
                    <a:lnTo>
                      <a:pt x="903" y="128"/>
                    </a:lnTo>
                    <a:lnTo>
                      <a:pt x="1007" y="8"/>
                    </a:lnTo>
                    <a:lnTo>
                      <a:pt x="1039" y="0"/>
                    </a:lnTo>
                    <a:lnTo>
                      <a:pt x="1078" y="16"/>
                    </a:lnTo>
                    <a:lnTo>
                      <a:pt x="1118" y="24"/>
                    </a:lnTo>
                    <a:lnTo>
                      <a:pt x="1134" y="32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44121" name="Freeform 15"/>
              <p:cNvSpPr>
                <a:spLocks/>
              </p:cNvSpPr>
              <p:nvPr/>
            </p:nvSpPr>
            <p:spPr bwMode="auto">
              <a:xfrm>
                <a:off x="1200" y="3520"/>
                <a:ext cx="2683" cy="567"/>
              </a:xfrm>
              <a:custGeom>
                <a:avLst/>
                <a:gdLst>
                  <a:gd name="T0" fmla="*/ 0 w 2683"/>
                  <a:gd name="T1" fmla="*/ 391 h 567"/>
                  <a:gd name="T2" fmla="*/ 16 w 2683"/>
                  <a:gd name="T3" fmla="*/ 383 h 567"/>
                  <a:gd name="T4" fmla="*/ 64 w 2683"/>
                  <a:gd name="T5" fmla="*/ 351 h 567"/>
                  <a:gd name="T6" fmla="*/ 120 w 2683"/>
                  <a:gd name="T7" fmla="*/ 319 h 567"/>
                  <a:gd name="T8" fmla="*/ 168 w 2683"/>
                  <a:gd name="T9" fmla="*/ 279 h 567"/>
                  <a:gd name="T10" fmla="*/ 224 w 2683"/>
                  <a:gd name="T11" fmla="*/ 200 h 567"/>
                  <a:gd name="T12" fmla="*/ 279 w 2683"/>
                  <a:gd name="T13" fmla="*/ 136 h 567"/>
                  <a:gd name="T14" fmla="*/ 327 w 2683"/>
                  <a:gd name="T15" fmla="*/ 96 h 567"/>
                  <a:gd name="T16" fmla="*/ 383 w 2683"/>
                  <a:gd name="T17" fmla="*/ 88 h 567"/>
                  <a:gd name="T18" fmla="*/ 407 w 2683"/>
                  <a:gd name="T19" fmla="*/ 96 h 567"/>
                  <a:gd name="T20" fmla="*/ 431 w 2683"/>
                  <a:gd name="T21" fmla="*/ 120 h 567"/>
                  <a:gd name="T22" fmla="*/ 495 w 2683"/>
                  <a:gd name="T23" fmla="*/ 176 h 567"/>
                  <a:gd name="T24" fmla="*/ 599 w 2683"/>
                  <a:gd name="T25" fmla="*/ 303 h 567"/>
                  <a:gd name="T26" fmla="*/ 655 w 2683"/>
                  <a:gd name="T27" fmla="*/ 343 h 567"/>
                  <a:gd name="T28" fmla="*/ 735 w 2683"/>
                  <a:gd name="T29" fmla="*/ 359 h 567"/>
                  <a:gd name="T30" fmla="*/ 815 w 2683"/>
                  <a:gd name="T31" fmla="*/ 367 h 567"/>
                  <a:gd name="T32" fmla="*/ 886 w 2683"/>
                  <a:gd name="T33" fmla="*/ 399 h 567"/>
                  <a:gd name="T34" fmla="*/ 1022 w 2683"/>
                  <a:gd name="T35" fmla="*/ 447 h 567"/>
                  <a:gd name="T36" fmla="*/ 1150 w 2683"/>
                  <a:gd name="T37" fmla="*/ 495 h 567"/>
                  <a:gd name="T38" fmla="*/ 1214 w 2683"/>
                  <a:gd name="T39" fmla="*/ 519 h 567"/>
                  <a:gd name="T40" fmla="*/ 1302 w 2683"/>
                  <a:gd name="T41" fmla="*/ 551 h 567"/>
                  <a:gd name="T42" fmla="*/ 1390 w 2683"/>
                  <a:gd name="T43" fmla="*/ 567 h 567"/>
                  <a:gd name="T44" fmla="*/ 1453 w 2683"/>
                  <a:gd name="T45" fmla="*/ 551 h 567"/>
                  <a:gd name="T46" fmla="*/ 1501 w 2683"/>
                  <a:gd name="T47" fmla="*/ 487 h 567"/>
                  <a:gd name="T48" fmla="*/ 1557 w 2683"/>
                  <a:gd name="T49" fmla="*/ 359 h 567"/>
                  <a:gd name="T50" fmla="*/ 1597 w 2683"/>
                  <a:gd name="T51" fmla="*/ 216 h 567"/>
                  <a:gd name="T52" fmla="*/ 1605 w 2683"/>
                  <a:gd name="T53" fmla="*/ 112 h 567"/>
                  <a:gd name="T54" fmla="*/ 1621 w 2683"/>
                  <a:gd name="T55" fmla="*/ 40 h 567"/>
                  <a:gd name="T56" fmla="*/ 1653 w 2683"/>
                  <a:gd name="T57" fmla="*/ 0 h 567"/>
                  <a:gd name="T58" fmla="*/ 1693 w 2683"/>
                  <a:gd name="T59" fmla="*/ 16 h 567"/>
                  <a:gd name="T60" fmla="*/ 1733 w 2683"/>
                  <a:gd name="T61" fmla="*/ 96 h 567"/>
                  <a:gd name="T62" fmla="*/ 1757 w 2683"/>
                  <a:gd name="T63" fmla="*/ 208 h 567"/>
                  <a:gd name="T64" fmla="*/ 1773 w 2683"/>
                  <a:gd name="T65" fmla="*/ 303 h 567"/>
                  <a:gd name="T66" fmla="*/ 1829 w 2683"/>
                  <a:gd name="T67" fmla="*/ 423 h 567"/>
                  <a:gd name="T68" fmla="*/ 1909 w 2683"/>
                  <a:gd name="T69" fmla="*/ 471 h 567"/>
                  <a:gd name="T70" fmla="*/ 1957 w 2683"/>
                  <a:gd name="T71" fmla="*/ 463 h 567"/>
                  <a:gd name="T72" fmla="*/ 1996 w 2683"/>
                  <a:gd name="T73" fmla="*/ 431 h 567"/>
                  <a:gd name="T74" fmla="*/ 2044 w 2683"/>
                  <a:gd name="T75" fmla="*/ 319 h 567"/>
                  <a:gd name="T76" fmla="*/ 2116 w 2683"/>
                  <a:gd name="T77" fmla="*/ 184 h 567"/>
                  <a:gd name="T78" fmla="*/ 2164 w 2683"/>
                  <a:gd name="T79" fmla="*/ 136 h 567"/>
                  <a:gd name="T80" fmla="*/ 2220 w 2683"/>
                  <a:gd name="T81" fmla="*/ 120 h 567"/>
                  <a:gd name="T82" fmla="*/ 2268 w 2683"/>
                  <a:gd name="T83" fmla="*/ 136 h 567"/>
                  <a:gd name="T84" fmla="*/ 2292 w 2683"/>
                  <a:gd name="T85" fmla="*/ 160 h 567"/>
                  <a:gd name="T86" fmla="*/ 2316 w 2683"/>
                  <a:gd name="T87" fmla="*/ 200 h 567"/>
                  <a:gd name="T88" fmla="*/ 2396 w 2683"/>
                  <a:gd name="T89" fmla="*/ 343 h 567"/>
                  <a:gd name="T90" fmla="*/ 2452 w 2683"/>
                  <a:gd name="T91" fmla="*/ 399 h 567"/>
                  <a:gd name="T92" fmla="*/ 2540 w 2683"/>
                  <a:gd name="T93" fmla="*/ 447 h 567"/>
                  <a:gd name="T94" fmla="*/ 2587 w 2683"/>
                  <a:gd name="T95" fmla="*/ 471 h 567"/>
                  <a:gd name="T96" fmla="*/ 2635 w 2683"/>
                  <a:gd name="T97" fmla="*/ 487 h 567"/>
                  <a:gd name="T98" fmla="*/ 2683 w 2683"/>
                  <a:gd name="T99" fmla="*/ 495 h 56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83"/>
                  <a:gd name="T151" fmla="*/ 0 h 567"/>
                  <a:gd name="T152" fmla="*/ 2683 w 2683"/>
                  <a:gd name="T153" fmla="*/ 567 h 56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83" h="567">
                    <a:moveTo>
                      <a:pt x="0" y="391"/>
                    </a:moveTo>
                    <a:lnTo>
                      <a:pt x="16" y="383"/>
                    </a:lnTo>
                    <a:lnTo>
                      <a:pt x="64" y="351"/>
                    </a:lnTo>
                    <a:lnTo>
                      <a:pt x="120" y="319"/>
                    </a:lnTo>
                    <a:lnTo>
                      <a:pt x="168" y="279"/>
                    </a:lnTo>
                    <a:lnTo>
                      <a:pt x="224" y="200"/>
                    </a:lnTo>
                    <a:lnTo>
                      <a:pt x="279" y="136"/>
                    </a:lnTo>
                    <a:lnTo>
                      <a:pt x="327" y="96"/>
                    </a:lnTo>
                    <a:lnTo>
                      <a:pt x="383" y="88"/>
                    </a:lnTo>
                    <a:lnTo>
                      <a:pt x="407" y="96"/>
                    </a:lnTo>
                    <a:lnTo>
                      <a:pt x="431" y="120"/>
                    </a:lnTo>
                    <a:lnTo>
                      <a:pt x="495" y="176"/>
                    </a:lnTo>
                    <a:lnTo>
                      <a:pt x="599" y="303"/>
                    </a:lnTo>
                    <a:lnTo>
                      <a:pt x="655" y="343"/>
                    </a:lnTo>
                    <a:lnTo>
                      <a:pt x="735" y="359"/>
                    </a:lnTo>
                    <a:lnTo>
                      <a:pt x="815" y="367"/>
                    </a:lnTo>
                    <a:lnTo>
                      <a:pt x="886" y="399"/>
                    </a:lnTo>
                    <a:lnTo>
                      <a:pt x="1022" y="447"/>
                    </a:lnTo>
                    <a:lnTo>
                      <a:pt x="1150" y="495"/>
                    </a:lnTo>
                    <a:lnTo>
                      <a:pt x="1214" y="519"/>
                    </a:lnTo>
                    <a:lnTo>
                      <a:pt x="1302" y="551"/>
                    </a:lnTo>
                    <a:lnTo>
                      <a:pt x="1390" y="567"/>
                    </a:lnTo>
                    <a:lnTo>
                      <a:pt x="1453" y="551"/>
                    </a:lnTo>
                    <a:lnTo>
                      <a:pt x="1501" y="487"/>
                    </a:lnTo>
                    <a:lnTo>
                      <a:pt x="1557" y="359"/>
                    </a:lnTo>
                    <a:lnTo>
                      <a:pt x="1597" y="216"/>
                    </a:lnTo>
                    <a:lnTo>
                      <a:pt x="1605" y="112"/>
                    </a:lnTo>
                    <a:lnTo>
                      <a:pt x="1621" y="40"/>
                    </a:lnTo>
                    <a:lnTo>
                      <a:pt x="1653" y="0"/>
                    </a:lnTo>
                    <a:lnTo>
                      <a:pt x="1693" y="16"/>
                    </a:lnTo>
                    <a:lnTo>
                      <a:pt x="1733" y="96"/>
                    </a:lnTo>
                    <a:lnTo>
                      <a:pt x="1757" y="208"/>
                    </a:lnTo>
                    <a:lnTo>
                      <a:pt x="1773" y="303"/>
                    </a:lnTo>
                    <a:lnTo>
                      <a:pt x="1829" y="423"/>
                    </a:lnTo>
                    <a:lnTo>
                      <a:pt x="1909" y="471"/>
                    </a:lnTo>
                    <a:lnTo>
                      <a:pt x="1957" y="463"/>
                    </a:lnTo>
                    <a:lnTo>
                      <a:pt x="1996" y="431"/>
                    </a:lnTo>
                    <a:lnTo>
                      <a:pt x="2044" y="319"/>
                    </a:lnTo>
                    <a:lnTo>
                      <a:pt x="2116" y="184"/>
                    </a:lnTo>
                    <a:lnTo>
                      <a:pt x="2164" y="136"/>
                    </a:lnTo>
                    <a:lnTo>
                      <a:pt x="2220" y="120"/>
                    </a:lnTo>
                    <a:lnTo>
                      <a:pt x="2268" y="136"/>
                    </a:lnTo>
                    <a:lnTo>
                      <a:pt x="2292" y="160"/>
                    </a:lnTo>
                    <a:lnTo>
                      <a:pt x="2316" y="200"/>
                    </a:lnTo>
                    <a:lnTo>
                      <a:pt x="2396" y="343"/>
                    </a:lnTo>
                    <a:lnTo>
                      <a:pt x="2452" y="399"/>
                    </a:lnTo>
                    <a:lnTo>
                      <a:pt x="2540" y="447"/>
                    </a:lnTo>
                    <a:lnTo>
                      <a:pt x="2587" y="471"/>
                    </a:lnTo>
                    <a:lnTo>
                      <a:pt x="2635" y="487"/>
                    </a:lnTo>
                    <a:lnTo>
                      <a:pt x="2683" y="49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tr-TR" altLang="tr-TR"/>
              </a:p>
            </p:txBody>
          </p:sp>
        </p:grpSp>
        <p:sp>
          <p:nvSpPr>
            <p:cNvPr id="44040" name="Freeform 16"/>
            <p:cNvSpPr>
              <a:spLocks/>
            </p:cNvSpPr>
            <p:nvPr/>
          </p:nvSpPr>
          <p:spPr bwMode="auto">
            <a:xfrm>
              <a:off x="919" y="1202"/>
              <a:ext cx="3977" cy="862"/>
            </a:xfrm>
            <a:custGeom>
              <a:avLst/>
              <a:gdLst>
                <a:gd name="T0" fmla="*/ 0 w 3977"/>
                <a:gd name="T1" fmla="*/ 16 h 862"/>
                <a:gd name="T2" fmla="*/ 24 w 3977"/>
                <a:gd name="T3" fmla="*/ 16 h 862"/>
                <a:gd name="T4" fmla="*/ 80 w 3977"/>
                <a:gd name="T5" fmla="*/ 16 h 862"/>
                <a:gd name="T6" fmla="*/ 160 w 3977"/>
                <a:gd name="T7" fmla="*/ 24 h 862"/>
                <a:gd name="T8" fmla="*/ 264 w 3977"/>
                <a:gd name="T9" fmla="*/ 24 h 862"/>
                <a:gd name="T10" fmla="*/ 463 w 3977"/>
                <a:gd name="T11" fmla="*/ 32 h 862"/>
                <a:gd name="T12" fmla="*/ 607 w 3977"/>
                <a:gd name="T13" fmla="*/ 48 h 862"/>
                <a:gd name="T14" fmla="*/ 679 w 3977"/>
                <a:gd name="T15" fmla="*/ 56 h 862"/>
                <a:gd name="T16" fmla="*/ 751 w 3977"/>
                <a:gd name="T17" fmla="*/ 88 h 862"/>
                <a:gd name="T18" fmla="*/ 815 w 3977"/>
                <a:gd name="T19" fmla="*/ 136 h 862"/>
                <a:gd name="T20" fmla="*/ 879 w 3977"/>
                <a:gd name="T21" fmla="*/ 199 h 862"/>
                <a:gd name="T22" fmla="*/ 966 w 3977"/>
                <a:gd name="T23" fmla="*/ 327 h 862"/>
                <a:gd name="T24" fmla="*/ 1046 w 3977"/>
                <a:gd name="T25" fmla="*/ 455 h 862"/>
                <a:gd name="T26" fmla="*/ 1118 w 3977"/>
                <a:gd name="T27" fmla="*/ 567 h 862"/>
                <a:gd name="T28" fmla="*/ 1166 w 3977"/>
                <a:gd name="T29" fmla="*/ 623 h 862"/>
                <a:gd name="T30" fmla="*/ 1230 w 3977"/>
                <a:gd name="T31" fmla="*/ 687 h 862"/>
                <a:gd name="T32" fmla="*/ 1374 w 3977"/>
                <a:gd name="T33" fmla="*/ 774 h 862"/>
                <a:gd name="T34" fmla="*/ 1557 w 3977"/>
                <a:gd name="T35" fmla="*/ 830 h 862"/>
                <a:gd name="T36" fmla="*/ 1661 w 3977"/>
                <a:gd name="T37" fmla="*/ 838 h 862"/>
                <a:gd name="T38" fmla="*/ 1781 w 3977"/>
                <a:gd name="T39" fmla="*/ 854 h 862"/>
                <a:gd name="T40" fmla="*/ 2069 w 3977"/>
                <a:gd name="T41" fmla="*/ 862 h 862"/>
                <a:gd name="T42" fmla="*/ 2707 w 3977"/>
                <a:gd name="T43" fmla="*/ 862 h 862"/>
                <a:gd name="T44" fmla="*/ 2843 w 3977"/>
                <a:gd name="T45" fmla="*/ 854 h 862"/>
                <a:gd name="T46" fmla="*/ 2963 w 3977"/>
                <a:gd name="T47" fmla="*/ 830 h 862"/>
                <a:gd name="T48" fmla="*/ 3051 w 3977"/>
                <a:gd name="T49" fmla="*/ 798 h 862"/>
                <a:gd name="T50" fmla="*/ 3115 w 3977"/>
                <a:gd name="T51" fmla="*/ 742 h 862"/>
                <a:gd name="T52" fmla="*/ 3274 w 3977"/>
                <a:gd name="T53" fmla="*/ 479 h 862"/>
                <a:gd name="T54" fmla="*/ 3362 w 3977"/>
                <a:gd name="T55" fmla="*/ 335 h 862"/>
                <a:gd name="T56" fmla="*/ 3474 w 3977"/>
                <a:gd name="T57" fmla="*/ 207 h 862"/>
                <a:gd name="T58" fmla="*/ 3514 w 3977"/>
                <a:gd name="T59" fmla="*/ 168 h 862"/>
                <a:gd name="T60" fmla="*/ 3586 w 3977"/>
                <a:gd name="T61" fmla="*/ 136 h 862"/>
                <a:gd name="T62" fmla="*/ 3754 w 3977"/>
                <a:gd name="T63" fmla="*/ 72 h 862"/>
                <a:gd name="T64" fmla="*/ 3834 w 3977"/>
                <a:gd name="T65" fmla="*/ 40 h 862"/>
                <a:gd name="T66" fmla="*/ 3905 w 3977"/>
                <a:gd name="T67" fmla="*/ 16 h 862"/>
                <a:gd name="T68" fmla="*/ 3953 w 3977"/>
                <a:gd name="T69" fmla="*/ 0 h 862"/>
                <a:gd name="T70" fmla="*/ 3977 w 3977"/>
                <a:gd name="T71" fmla="*/ 0 h 8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77"/>
                <a:gd name="T109" fmla="*/ 0 h 862"/>
                <a:gd name="T110" fmla="*/ 3977 w 3977"/>
                <a:gd name="T111" fmla="*/ 862 h 8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77" h="862">
                  <a:moveTo>
                    <a:pt x="0" y="16"/>
                  </a:moveTo>
                  <a:lnTo>
                    <a:pt x="24" y="16"/>
                  </a:lnTo>
                  <a:lnTo>
                    <a:pt x="80" y="16"/>
                  </a:lnTo>
                  <a:lnTo>
                    <a:pt x="160" y="24"/>
                  </a:lnTo>
                  <a:lnTo>
                    <a:pt x="264" y="24"/>
                  </a:lnTo>
                  <a:lnTo>
                    <a:pt x="463" y="32"/>
                  </a:lnTo>
                  <a:lnTo>
                    <a:pt x="607" y="48"/>
                  </a:lnTo>
                  <a:lnTo>
                    <a:pt x="679" y="56"/>
                  </a:lnTo>
                  <a:lnTo>
                    <a:pt x="751" y="88"/>
                  </a:lnTo>
                  <a:lnTo>
                    <a:pt x="815" y="136"/>
                  </a:lnTo>
                  <a:lnTo>
                    <a:pt x="879" y="199"/>
                  </a:lnTo>
                  <a:lnTo>
                    <a:pt x="966" y="327"/>
                  </a:lnTo>
                  <a:lnTo>
                    <a:pt x="1046" y="455"/>
                  </a:lnTo>
                  <a:lnTo>
                    <a:pt x="1118" y="567"/>
                  </a:lnTo>
                  <a:lnTo>
                    <a:pt x="1166" y="623"/>
                  </a:lnTo>
                  <a:lnTo>
                    <a:pt x="1230" y="687"/>
                  </a:lnTo>
                  <a:lnTo>
                    <a:pt x="1374" y="774"/>
                  </a:lnTo>
                  <a:lnTo>
                    <a:pt x="1557" y="830"/>
                  </a:lnTo>
                  <a:lnTo>
                    <a:pt x="1661" y="838"/>
                  </a:lnTo>
                  <a:lnTo>
                    <a:pt x="1781" y="854"/>
                  </a:lnTo>
                  <a:lnTo>
                    <a:pt x="2069" y="862"/>
                  </a:lnTo>
                  <a:lnTo>
                    <a:pt x="2707" y="862"/>
                  </a:lnTo>
                  <a:lnTo>
                    <a:pt x="2843" y="854"/>
                  </a:lnTo>
                  <a:lnTo>
                    <a:pt x="2963" y="830"/>
                  </a:lnTo>
                  <a:lnTo>
                    <a:pt x="3051" y="798"/>
                  </a:lnTo>
                  <a:lnTo>
                    <a:pt x="3115" y="742"/>
                  </a:lnTo>
                  <a:lnTo>
                    <a:pt x="3274" y="479"/>
                  </a:lnTo>
                  <a:lnTo>
                    <a:pt x="3362" y="335"/>
                  </a:lnTo>
                  <a:lnTo>
                    <a:pt x="3474" y="207"/>
                  </a:lnTo>
                  <a:lnTo>
                    <a:pt x="3514" y="168"/>
                  </a:lnTo>
                  <a:lnTo>
                    <a:pt x="3586" y="136"/>
                  </a:lnTo>
                  <a:lnTo>
                    <a:pt x="3754" y="72"/>
                  </a:lnTo>
                  <a:lnTo>
                    <a:pt x="3834" y="40"/>
                  </a:lnTo>
                  <a:lnTo>
                    <a:pt x="3905" y="16"/>
                  </a:lnTo>
                  <a:lnTo>
                    <a:pt x="3953" y="0"/>
                  </a:lnTo>
                  <a:lnTo>
                    <a:pt x="3977" y="0"/>
                  </a:lnTo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4041" name="Freeform 17"/>
            <p:cNvSpPr>
              <a:spLocks/>
            </p:cNvSpPr>
            <p:nvPr/>
          </p:nvSpPr>
          <p:spPr bwMode="auto">
            <a:xfrm>
              <a:off x="960" y="1601"/>
              <a:ext cx="4025" cy="511"/>
            </a:xfrm>
            <a:custGeom>
              <a:avLst/>
              <a:gdLst>
                <a:gd name="T0" fmla="*/ 0 w 4025"/>
                <a:gd name="T1" fmla="*/ 479 h 511"/>
                <a:gd name="T2" fmla="*/ 8 w 4025"/>
                <a:gd name="T3" fmla="*/ 479 h 511"/>
                <a:gd name="T4" fmla="*/ 32 w 4025"/>
                <a:gd name="T5" fmla="*/ 479 h 511"/>
                <a:gd name="T6" fmla="*/ 112 w 4025"/>
                <a:gd name="T7" fmla="*/ 479 h 511"/>
                <a:gd name="T8" fmla="*/ 368 w 4025"/>
                <a:gd name="T9" fmla="*/ 479 h 511"/>
                <a:gd name="T10" fmla="*/ 511 w 4025"/>
                <a:gd name="T11" fmla="*/ 479 h 511"/>
                <a:gd name="T12" fmla="*/ 647 w 4025"/>
                <a:gd name="T13" fmla="*/ 471 h 511"/>
                <a:gd name="T14" fmla="*/ 759 w 4025"/>
                <a:gd name="T15" fmla="*/ 464 h 511"/>
                <a:gd name="T16" fmla="*/ 839 w 4025"/>
                <a:gd name="T17" fmla="*/ 464 h 511"/>
                <a:gd name="T18" fmla="*/ 1022 w 4025"/>
                <a:gd name="T19" fmla="*/ 432 h 511"/>
                <a:gd name="T20" fmla="*/ 1182 w 4025"/>
                <a:gd name="T21" fmla="*/ 360 h 511"/>
                <a:gd name="T22" fmla="*/ 1454 w 4025"/>
                <a:gd name="T23" fmla="*/ 168 h 511"/>
                <a:gd name="T24" fmla="*/ 1693 w 4025"/>
                <a:gd name="T25" fmla="*/ 8 h 511"/>
                <a:gd name="T26" fmla="*/ 1741 w 4025"/>
                <a:gd name="T27" fmla="*/ 0 h 511"/>
                <a:gd name="T28" fmla="*/ 1797 w 4025"/>
                <a:gd name="T29" fmla="*/ 24 h 511"/>
                <a:gd name="T30" fmla="*/ 1837 w 4025"/>
                <a:gd name="T31" fmla="*/ 88 h 511"/>
                <a:gd name="T32" fmla="*/ 1885 w 4025"/>
                <a:gd name="T33" fmla="*/ 176 h 511"/>
                <a:gd name="T34" fmla="*/ 1973 w 4025"/>
                <a:gd name="T35" fmla="*/ 360 h 511"/>
                <a:gd name="T36" fmla="*/ 2085 w 4025"/>
                <a:gd name="T37" fmla="*/ 456 h 511"/>
                <a:gd name="T38" fmla="*/ 2252 w 4025"/>
                <a:gd name="T39" fmla="*/ 495 h 511"/>
                <a:gd name="T40" fmla="*/ 2364 w 4025"/>
                <a:gd name="T41" fmla="*/ 511 h 511"/>
                <a:gd name="T42" fmla="*/ 2508 w 4025"/>
                <a:gd name="T43" fmla="*/ 511 h 511"/>
                <a:gd name="T44" fmla="*/ 2644 w 4025"/>
                <a:gd name="T45" fmla="*/ 503 h 511"/>
                <a:gd name="T46" fmla="*/ 2755 w 4025"/>
                <a:gd name="T47" fmla="*/ 464 h 511"/>
                <a:gd name="T48" fmla="*/ 2835 w 4025"/>
                <a:gd name="T49" fmla="*/ 408 h 511"/>
                <a:gd name="T50" fmla="*/ 2891 w 4025"/>
                <a:gd name="T51" fmla="*/ 336 h 511"/>
                <a:gd name="T52" fmla="*/ 2971 w 4025"/>
                <a:gd name="T53" fmla="*/ 184 h 511"/>
                <a:gd name="T54" fmla="*/ 3067 w 4025"/>
                <a:gd name="T55" fmla="*/ 80 h 511"/>
                <a:gd name="T56" fmla="*/ 3155 w 4025"/>
                <a:gd name="T57" fmla="*/ 48 h 511"/>
                <a:gd name="T58" fmla="*/ 3195 w 4025"/>
                <a:gd name="T59" fmla="*/ 64 h 511"/>
                <a:gd name="T60" fmla="*/ 3243 w 4025"/>
                <a:gd name="T61" fmla="*/ 112 h 511"/>
                <a:gd name="T62" fmla="*/ 3314 w 4025"/>
                <a:gd name="T63" fmla="*/ 224 h 511"/>
                <a:gd name="T64" fmla="*/ 3378 w 4025"/>
                <a:gd name="T65" fmla="*/ 320 h 511"/>
                <a:gd name="T66" fmla="*/ 3418 w 4025"/>
                <a:gd name="T67" fmla="*/ 360 h 511"/>
                <a:gd name="T68" fmla="*/ 3482 w 4025"/>
                <a:gd name="T69" fmla="*/ 392 h 511"/>
                <a:gd name="T70" fmla="*/ 3570 w 4025"/>
                <a:gd name="T71" fmla="*/ 424 h 511"/>
                <a:gd name="T72" fmla="*/ 3674 w 4025"/>
                <a:gd name="T73" fmla="*/ 440 h 511"/>
                <a:gd name="T74" fmla="*/ 3794 w 4025"/>
                <a:gd name="T75" fmla="*/ 448 h 511"/>
                <a:gd name="T76" fmla="*/ 3905 w 4025"/>
                <a:gd name="T77" fmla="*/ 440 h 511"/>
                <a:gd name="T78" fmla="*/ 3993 w 4025"/>
                <a:gd name="T79" fmla="*/ 432 h 511"/>
                <a:gd name="T80" fmla="*/ 4017 w 4025"/>
                <a:gd name="T81" fmla="*/ 432 h 511"/>
                <a:gd name="T82" fmla="*/ 4025 w 4025"/>
                <a:gd name="T83" fmla="*/ 432 h 5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25"/>
                <a:gd name="T127" fmla="*/ 0 h 511"/>
                <a:gd name="T128" fmla="*/ 4025 w 4025"/>
                <a:gd name="T129" fmla="*/ 511 h 5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25" h="511">
                  <a:moveTo>
                    <a:pt x="0" y="479"/>
                  </a:moveTo>
                  <a:lnTo>
                    <a:pt x="8" y="479"/>
                  </a:lnTo>
                  <a:lnTo>
                    <a:pt x="32" y="479"/>
                  </a:lnTo>
                  <a:lnTo>
                    <a:pt x="112" y="479"/>
                  </a:lnTo>
                  <a:lnTo>
                    <a:pt x="368" y="479"/>
                  </a:lnTo>
                  <a:lnTo>
                    <a:pt x="511" y="479"/>
                  </a:lnTo>
                  <a:lnTo>
                    <a:pt x="647" y="471"/>
                  </a:lnTo>
                  <a:lnTo>
                    <a:pt x="759" y="464"/>
                  </a:lnTo>
                  <a:lnTo>
                    <a:pt x="839" y="464"/>
                  </a:lnTo>
                  <a:lnTo>
                    <a:pt x="1022" y="432"/>
                  </a:lnTo>
                  <a:lnTo>
                    <a:pt x="1182" y="360"/>
                  </a:lnTo>
                  <a:lnTo>
                    <a:pt x="1454" y="168"/>
                  </a:lnTo>
                  <a:lnTo>
                    <a:pt x="1693" y="8"/>
                  </a:lnTo>
                  <a:lnTo>
                    <a:pt x="1741" y="0"/>
                  </a:lnTo>
                  <a:lnTo>
                    <a:pt x="1797" y="24"/>
                  </a:lnTo>
                  <a:lnTo>
                    <a:pt x="1837" y="88"/>
                  </a:lnTo>
                  <a:lnTo>
                    <a:pt x="1885" y="176"/>
                  </a:lnTo>
                  <a:lnTo>
                    <a:pt x="1973" y="360"/>
                  </a:lnTo>
                  <a:lnTo>
                    <a:pt x="2085" y="456"/>
                  </a:lnTo>
                  <a:lnTo>
                    <a:pt x="2252" y="495"/>
                  </a:lnTo>
                  <a:lnTo>
                    <a:pt x="2364" y="511"/>
                  </a:lnTo>
                  <a:lnTo>
                    <a:pt x="2508" y="511"/>
                  </a:lnTo>
                  <a:lnTo>
                    <a:pt x="2644" y="503"/>
                  </a:lnTo>
                  <a:lnTo>
                    <a:pt x="2755" y="464"/>
                  </a:lnTo>
                  <a:lnTo>
                    <a:pt x="2835" y="408"/>
                  </a:lnTo>
                  <a:lnTo>
                    <a:pt x="2891" y="336"/>
                  </a:lnTo>
                  <a:lnTo>
                    <a:pt x="2971" y="184"/>
                  </a:lnTo>
                  <a:lnTo>
                    <a:pt x="3067" y="80"/>
                  </a:lnTo>
                  <a:lnTo>
                    <a:pt x="3155" y="48"/>
                  </a:lnTo>
                  <a:lnTo>
                    <a:pt x="3195" y="64"/>
                  </a:lnTo>
                  <a:lnTo>
                    <a:pt x="3243" y="112"/>
                  </a:lnTo>
                  <a:lnTo>
                    <a:pt x="3314" y="224"/>
                  </a:lnTo>
                  <a:lnTo>
                    <a:pt x="3378" y="320"/>
                  </a:lnTo>
                  <a:lnTo>
                    <a:pt x="3418" y="360"/>
                  </a:lnTo>
                  <a:lnTo>
                    <a:pt x="3482" y="392"/>
                  </a:lnTo>
                  <a:lnTo>
                    <a:pt x="3570" y="424"/>
                  </a:lnTo>
                  <a:lnTo>
                    <a:pt x="3674" y="440"/>
                  </a:lnTo>
                  <a:lnTo>
                    <a:pt x="3794" y="448"/>
                  </a:lnTo>
                  <a:lnTo>
                    <a:pt x="3905" y="440"/>
                  </a:lnTo>
                  <a:lnTo>
                    <a:pt x="3993" y="432"/>
                  </a:lnTo>
                  <a:lnTo>
                    <a:pt x="4017" y="432"/>
                  </a:lnTo>
                  <a:lnTo>
                    <a:pt x="4025" y="432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4042" name="Rectangle 18"/>
            <p:cNvSpPr>
              <a:spLocks noChangeArrowheads="1"/>
            </p:cNvSpPr>
            <p:nvPr/>
          </p:nvSpPr>
          <p:spPr bwMode="auto">
            <a:xfrm>
              <a:off x="2352" y="816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CA</a:t>
              </a:r>
              <a:endParaRPr lang="en-US" altLang="tr-TR" sz="2000"/>
            </a:p>
          </p:txBody>
        </p:sp>
        <p:sp>
          <p:nvSpPr>
            <p:cNvPr id="44043" name="Freeform 19"/>
            <p:cNvSpPr>
              <a:spLocks/>
            </p:cNvSpPr>
            <p:nvPr/>
          </p:nvSpPr>
          <p:spPr bwMode="auto">
            <a:xfrm>
              <a:off x="983" y="1185"/>
              <a:ext cx="3961" cy="671"/>
            </a:xfrm>
            <a:custGeom>
              <a:avLst/>
              <a:gdLst>
                <a:gd name="T0" fmla="*/ 0 w 3961"/>
                <a:gd name="T1" fmla="*/ 671 h 671"/>
                <a:gd name="T2" fmla="*/ 687 w 3961"/>
                <a:gd name="T3" fmla="*/ 655 h 671"/>
                <a:gd name="T4" fmla="*/ 735 w 3961"/>
                <a:gd name="T5" fmla="*/ 495 h 671"/>
                <a:gd name="T6" fmla="*/ 799 w 3961"/>
                <a:gd name="T7" fmla="*/ 607 h 671"/>
                <a:gd name="T8" fmla="*/ 831 w 3961"/>
                <a:gd name="T9" fmla="*/ 352 h 671"/>
                <a:gd name="T10" fmla="*/ 911 w 3961"/>
                <a:gd name="T11" fmla="*/ 511 h 671"/>
                <a:gd name="T12" fmla="*/ 927 w 3961"/>
                <a:gd name="T13" fmla="*/ 192 h 671"/>
                <a:gd name="T14" fmla="*/ 1006 w 3961"/>
                <a:gd name="T15" fmla="*/ 352 h 671"/>
                <a:gd name="T16" fmla="*/ 1054 w 3961"/>
                <a:gd name="T17" fmla="*/ 16 h 671"/>
                <a:gd name="T18" fmla="*/ 1102 w 3961"/>
                <a:gd name="T19" fmla="*/ 224 h 671"/>
                <a:gd name="T20" fmla="*/ 1166 w 3961"/>
                <a:gd name="T21" fmla="*/ 0 h 671"/>
                <a:gd name="T22" fmla="*/ 1230 w 3961"/>
                <a:gd name="T23" fmla="*/ 671 h 671"/>
                <a:gd name="T24" fmla="*/ 3961 w 3961"/>
                <a:gd name="T25" fmla="*/ 671 h 671"/>
                <a:gd name="T26" fmla="*/ 3945 w 3961"/>
                <a:gd name="T27" fmla="*/ 671 h 6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61"/>
                <a:gd name="T43" fmla="*/ 0 h 671"/>
                <a:gd name="T44" fmla="*/ 3961 w 3961"/>
                <a:gd name="T45" fmla="*/ 671 h 6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61" h="671">
                  <a:moveTo>
                    <a:pt x="0" y="671"/>
                  </a:moveTo>
                  <a:lnTo>
                    <a:pt x="687" y="655"/>
                  </a:lnTo>
                  <a:lnTo>
                    <a:pt x="735" y="495"/>
                  </a:lnTo>
                  <a:lnTo>
                    <a:pt x="799" y="607"/>
                  </a:lnTo>
                  <a:lnTo>
                    <a:pt x="831" y="352"/>
                  </a:lnTo>
                  <a:lnTo>
                    <a:pt x="911" y="511"/>
                  </a:lnTo>
                  <a:lnTo>
                    <a:pt x="927" y="192"/>
                  </a:lnTo>
                  <a:lnTo>
                    <a:pt x="1006" y="352"/>
                  </a:lnTo>
                  <a:lnTo>
                    <a:pt x="1054" y="16"/>
                  </a:lnTo>
                  <a:lnTo>
                    <a:pt x="1102" y="224"/>
                  </a:lnTo>
                  <a:lnTo>
                    <a:pt x="1166" y="0"/>
                  </a:lnTo>
                  <a:lnTo>
                    <a:pt x="1230" y="671"/>
                  </a:lnTo>
                  <a:lnTo>
                    <a:pt x="3961" y="671"/>
                  </a:lnTo>
                  <a:lnTo>
                    <a:pt x="3945" y="67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4044" name="Line 20"/>
            <p:cNvSpPr>
              <a:spLocks noChangeShapeType="1"/>
            </p:cNvSpPr>
            <p:nvPr/>
          </p:nvSpPr>
          <p:spPr bwMode="auto">
            <a:xfrm>
              <a:off x="621" y="2172"/>
              <a:ext cx="4392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45" name="Line 21"/>
            <p:cNvSpPr>
              <a:spLocks noChangeShapeType="1"/>
            </p:cNvSpPr>
            <p:nvPr/>
          </p:nvSpPr>
          <p:spPr bwMode="auto">
            <a:xfrm>
              <a:off x="597" y="3537"/>
              <a:ext cx="4392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46" name="Rectangle 22"/>
            <p:cNvSpPr>
              <a:spLocks noChangeArrowheads="1"/>
            </p:cNvSpPr>
            <p:nvPr/>
          </p:nvSpPr>
          <p:spPr bwMode="auto">
            <a:xfrm>
              <a:off x="1455" y="3812"/>
              <a:ext cx="28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Days Relative to the Gonadotropin Surge</a:t>
              </a:r>
              <a:endParaRPr lang="en-US" altLang="tr-TR"/>
            </a:p>
          </p:txBody>
        </p:sp>
        <p:sp>
          <p:nvSpPr>
            <p:cNvPr id="44047" name="Line 23"/>
            <p:cNvSpPr>
              <a:spLocks noChangeShapeType="1"/>
            </p:cNvSpPr>
            <p:nvPr/>
          </p:nvSpPr>
          <p:spPr bwMode="auto">
            <a:xfrm flipV="1">
              <a:off x="2785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48" name="Line 24"/>
            <p:cNvSpPr>
              <a:spLocks noChangeShapeType="1"/>
            </p:cNvSpPr>
            <p:nvPr/>
          </p:nvSpPr>
          <p:spPr bwMode="auto">
            <a:xfrm flipV="1">
              <a:off x="3065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49" name="Line 25"/>
            <p:cNvSpPr>
              <a:spLocks noChangeShapeType="1"/>
            </p:cNvSpPr>
            <p:nvPr/>
          </p:nvSpPr>
          <p:spPr bwMode="auto">
            <a:xfrm flipV="1">
              <a:off x="3344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50" name="Line 26"/>
            <p:cNvSpPr>
              <a:spLocks noChangeShapeType="1"/>
            </p:cNvSpPr>
            <p:nvPr/>
          </p:nvSpPr>
          <p:spPr bwMode="auto">
            <a:xfrm flipV="1">
              <a:off x="3344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51" name="Line 27"/>
            <p:cNvSpPr>
              <a:spLocks noChangeShapeType="1"/>
            </p:cNvSpPr>
            <p:nvPr/>
          </p:nvSpPr>
          <p:spPr bwMode="auto">
            <a:xfrm flipV="1">
              <a:off x="3624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52" name="Line 28"/>
            <p:cNvSpPr>
              <a:spLocks noChangeShapeType="1"/>
            </p:cNvSpPr>
            <p:nvPr/>
          </p:nvSpPr>
          <p:spPr bwMode="auto">
            <a:xfrm flipV="1">
              <a:off x="3903" y="3553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53" name="Line 29"/>
            <p:cNvSpPr>
              <a:spLocks noChangeShapeType="1"/>
            </p:cNvSpPr>
            <p:nvPr/>
          </p:nvSpPr>
          <p:spPr bwMode="auto">
            <a:xfrm flipV="1">
              <a:off x="4183" y="3553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54" name="Line 30"/>
            <p:cNvSpPr>
              <a:spLocks noChangeShapeType="1"/>
            </p:cNvSpPr>
            <p:nvPr/>
          </p:nvSpPr>
          <p:spPr bwMode="auto">
            <a:xfrm flipV="1">
              <a:off x="4462" y="3553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55" name="Line 31"/>
            <p:cNvSpPr>
              <a:spLocks noChangeShapeType="1"/>
            </p:cNvSpPr>
            <p:nvPr/>
          </p:nvSpPr>
          <p:spPr bwMode="auto">
            <a:xfrm flipV="1">
              <a:off x="4742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56" name="Line 32"/>
            <p:cNvSpPr>
              <a:spLocks noChangeShapeType="1"/>
            </p:cNvSpPr>
            <p:nvPr/>
          </p:nvSpPr>
          <p:spPr bwMode="auto">
            <a:xfrm flipV="1">
              <a:off x="5005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57" name="Line 33"/>
            <p:cNvSpPr>
              <a:spLocks noChangeShapeType="1"/>
            </p:cNvSpPr>
            <p:nvPr/>
          </p:nvSpPr>
          <p:spPr bwMode="auto">
            <a:xfrm flipV="1">
              <a:off x="844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58" name="Line 34"/>
            <p:cNvSpPr>
              <a:spLocks noChangeShapeType="1"/>
            </p:cNvSpPr>
            <p:nvPr/>
          </p:nvSpPr>
          <p:spPr bwMode="auto">
            <a:xfrm flipV="1">
              <a:off x="1124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59" name="Line 35"/>
            <p:cNvSpPr>
              <a:spLocks noChangeShapeType="1"/>
            </p:cNvSpPr>
            <p:nvPr/>
          </p:nvSpPr>
          <p:spPr bwMode="auto">
            <a:xfrm flipV="1">
              <a:off x="1403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60" name="Line 36"/>
            <p:cNvSpPr>
              <a:spLocks noChangeShapeType="1"/>
            </p:cNvSpPr>
            <p:nvPr/>
          </p:nvSpPr>
          <p:spPr bwMode="auto">
            <a:xfrm flipV="1">
              <a:off x="1683" y="3553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61" name="Line 37"/>
            <p:cNvSpPr>
              <a:spLocks noChangeShapeType="1"/>
            </p:cNvSpPr>
            <p:nvPr/>
          </p:nvSpPr>
          <p:spPr bwMode="auto">
            <a:xfrm flipV="1">
              <a:off x="1962" y="3553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62" name="Line 38"/>
            <p:cNvSpPr>
              <a:spLocks noChangeShapeType="1"/>
            </p:cNvSpPr>
            <p:nvPr/>
          </p:nvSpPr>
          <p:spPr bwMode="auto">
            <a:xfrm flipV="1">
              <a:off x="2234" y="3553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63" name="Line 39"/>
            <p:cNvSpPr>
              <a:spLocks noChangeShapeType="1"/>
            </p:cNvSpPr>
            <p:nvPr/>
          </p:nvSpPr>
          <p:spPr bwMode="auto">
            <a:xfrm flipV="1">
              <a:off x="2521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44064" name="Group 40"/>
            <p:cNvGrpSpPr>
              <a:grpSpLocks/>
            </p:cNvGrpSpPr>
            <p:nvPr/>
          </p:nvGrpSpPr>
          <p:grpSpPr bwMode="auto">
            <a:xfrm>
              <a:off x="752" y="3684"/>
              <a:ext cx="4305" cy="173"/>
              <a:chOff x="827" y="4596"/>
              <a:chExt cx="4305" cy="173"/>
            </a:xfrm>
          </p:grpSpPr>
          <p:sp>
            <p:nvSpPr>
              <p:cNvPr id="44104" name="Rectangle 41"/>
              <p:cNvSpPr>
                <a:spLocks noChangeArrowheads="1"/>
              </p:cNvSpPr>
              <p:nvPr/>
            </p:nvSpPr>
            <p:spPr bwMode="auto">
              <a:xfrm>
                <a:off x="2832" y="4596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0</a:t>
                </a:r>
                <a:endParaRPr lang="en-US" altLang="tr-TR"/>
              </a:p>
            </p:txBody>
          </p:sp>
          <p:sp>
            <p:nvSpPr>
              <p:cNvPr id="44105" name="Rectangle 42"/>
              <p:cNvSpPr>
                <a:spLocks noChangeArrowheads="1"/>
              </p:cNvSpPr>
              <p:nvPr/>
            </p:nvSpPr>
            <p:spPr bwMode="auto">
              <a:xfrm>
                <a:off x="3103" y="4596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1</a:t>
                </a:r>
                <a:endParaRPr lang="en-US" altLang="tr-TR"/>
              </a:p>
            </p:txBody>
          </p:sp>
          <p:sp>
            <p:nvSpPr>
              <p:cNvPr id="44106" name="Rectangle 43"/>
              <p:cNvSpPr>
                <a:spLocks noChangeArrowheads="1"/>
              </p:cNvSpPr>
              <p:nvPr/>
            </p:nvSpPr>
            <p:spPr bwMode="auto">
              <a:xfrm>
                <a:off x="3399" y="4596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2</a:t>
                </a:r>
                <a:endParaRPr lang="en-US" altLang="tr-TR"/>
              </a:p>
            </p:txBody>
          </p:sp>
          <p:sp>
            <p:nvSpPr>
              <p:cNvPr id="44107" name="Rectangle 44"/>
              <p:cNvSpPr>
                <a:spLocks noChangeArrowheads="1"/>
              </p:cNvSpPr>
              <p:nvPr/>
            </p:nvSpPr>
            <p:spPr bwMode="auto">
              <a:xfrm>
                <a:off x="3670" y="4596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3</a:t>
                </a:r>
                <a:endParaRPr lang="en-US" altLang="tr-TR"/>
              </a:p>
            </p:txBody>
          </p:sp>
          <p:sp>
            <p:nvSpPr>
              <p:cNvPr id="44108" name="Rectangle 45"/>
              <p:cNvSpPr>
                <a:spLocks noChangeArrowheads="1"/>
              </p:cNvSpPr>
              <p:nvPr/>
            </p:nvSpPr>
            <p:spPr bwMode="auto">
              <a:xfrm>
                <a:off x="3942" y="4596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4</a:t>
                </a:r>
                <a:endParaRPr lang="en-US" altLang="tr-TR"/>
              </a:p>
            </p:txBody>
          </p:sp>
          <p:sp>
            <p:nvSpPr>
              <p:cNvPr id="44109" name="Rectangle 46"/>
              <p:cNvSpPr>
                <a:spLocks noChangeArrowheads="1"/>
              </p:cNvSpPr>
              <p:nvPr/>
            </p:nvSpPr>
            <p:spPr bwMode="auto">
              <a:xfrm>
                <a:off x="4229" y="4596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5</a:t>
                </a:r>
                <a:endParaRPr lang="en-US" altLang="tr-TR"/>
              </a:p>
            </p:txBody>
          </p:sp>
          <p:sp>
            <p:nvSpPr>
              <p:cNvPr id="44110" name="Rectangle 47"/>
              <p:cNvSpPr>
                <a:spLocks noChangeArrowheads="1"/>
              </p:cNvSpPr>
              <p:nvPr/>
            </p:nvSpPr>
            <p:spPr bwMode="auto">
              <a:xfrm>
                <a:off x="4501" y="4596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6</a:t>
                </a:r>
                <a:endParaRPr lang="en-US" altLang="tr-TR"/>
              </a:p>
            </p:txBody>
          </p:sp>
          <p:sp>
            <p:nvSpPr>
              <p:cNvPr id="44111" name="Rectangle 48"/>
              <p:cNvSpPr>
                <a:spLocks noChangeArrowheads="1"/>
              </p:cNvSpPr>
              <p:nvPr/>
            </p:nvSpPr>
            <p:spPr bwMode="auto">
              <a:xfrm>
                <a:off x="4788" y="4596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7</a:t>
                </a:r>
                <a:endParaRPr lang="en-US" altLang="tr-TR"/>
              </a:p>
            </p:txBody>
          </p:sp>
          <p:sp>
            <p:nvSpPr>
              <p:cNvPr id="44112" name="Rectangle 49"/>
              <p:cNvSpPr>
                <a:spLocks noChangeArrowheads="1"/>
              </p:cNvSpPr>
              <p:nvPr/>
            </p:nvSpPr>
            <p:spPr bwMode="auto">
              <a:xfrm>
                <a:off x="5052" y="4596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8</a:t>
                </a:r>
                <a:endParaRPr lang="en-US" altLang="tr-TR"/>
              </a:p>
            </p:txBody>
          </p:sp>
          <p:sp>
            <p:nvSpPr>
              <p:cNvPr id="44113" name="Rectangle 50"/>
              <p:cNvSpPr>
                <a:spLocks noChangeArrowheads="1"/>
              </p:cNvSpPr>
              <p:nvPr/>
            </p:nvSpPr>
            <p:spPr bwMode="auto">
              <a:xfrm>
                <a:off x="2512" y="4596"/>
                <a:ext cx="12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-1</a:t>
                </a:r>
                <a:endParaRPr lang="en-US" altLang="tr-TR"/>
              </a:p>
            </p:txBody>
          </p:sp>
          <p:sp>
            <p:nvSpPr>
              <p:cNvPr id="44114" name="Rectangle 51"/>
              <p:cNvSpPr>
                <a:spLocks noChangeArrowheads="1"/>
              </p:cNvSpPr>
              <p:nvPr/>
            </p:nvSpPr>
            <p:spPr bwMode="auto">
              <a:xfrm>
                <a:off x="2193" y="4596"/>
                <a:ext cx="16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- 2</a:t>
                </a:r>
                <a:endParaRPr lang="en-US" altLang="tr-TR"/>
              </a:p>
            </p:txBody>
          </p:sp>
          <p:sp>
            <p:nvSpPr>
              <p:cNvPr id="44115" name="Rectangle 52"/>
              <p:cNvSpPr>
                <a:spLocks noChangeArrowheads="1"/>
              </p:cNvSpPr>
              <p:nvPr/>
            </p:nvSpPr>
            <p:spPr bwMode="auto">
              <a:xfrm>
                <a:off x="1921" y="4596"/>
                <a:ext cx="16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- 3</a:t>
                </a:r>
                <a:endParaRPr lang="en-US" altLang="tr-TR"/>
              </a:p>
            </p:txBody>
          </p:sp>
          <p:sp>
            <p:nvSpPr>
              <p:cNvPr id="44116" name="Rectangle 53"/>
              <p:cNvSpPr>
                <a:spLocks noChangeArrowheads="1"/>
              </p:cNvSpPr>
              <p:nvPr/>
            </p:nvSpPr>
            <p:spPr bwMode="auto">
              <a:xfrm>
                <a:off x="1626" y="4596"/>
                <a:ext cx="16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- 4</a:t>
                </a:r>
                <a:endParaRPr lang="en-US" altLang="tr-TR"/>
              </a:p>
            </p:txBody>
          </p:sp>
          <p:sp>
            <p:nvSpPr>
              <p:cNvPr id="44117" name="Rectangle 54"/>
              <p:cNvSpPr>
                <a:spLocks noChangeArrowheads="1"/>
              </p:cNvSpPr>
              <p:nvPr/>
            </p:nvSpPr>
            <p:spPr bwMode="auto">
              <a:xfrm>
                <a:off x="1362" y="4596"/>
                <a:ext cx="16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- 5</a:t>
                </a:r>
                <a:endParaRPr lang="en-US" altLang="tr-TR"/>
              </a:p>
            </p:txBody>
          </p:sp>
          <p:sp>
            <p:nvSpPr>
              <p:cNvPr id="44118" name="Rectangle 55"/>
              <p:cNvSpPr>
                <a:spLocks noChangeArrowheads="1"/>
              </p:cNvSpPr>
              <p:nvPr/>
            </p:nvSpPr>
            <p:spPr bwMode="auto">
              <a:xfrm>
                <a:off x="1075" y="4596"/>
                <a:ext cx="16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- 6</a:t>
                </a:r>
                <a:endParaRPr lang="en-US" altLang="tr-TR"/>
              </a:p>
            </p:txBody>
          </p:sp>
          <p:sp>
            <p:nvSpPr>
              <p:cNvPr id="44119" name="Rectangle 56"/>
              <p:cNvSpPr>
                <a:spLocks noChangeArrowheads="1"/>
              </p:cNvSpPr>
              <p:nvPr/>
            </p:nvSpPr>
            <p:spPr bwMode="auto">
              <a:xfrm>
                <a:off x="827" y="4596"/>
                <a:ext cx="12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1800">
                    <a:solidFill>
                      <a:srgbClr val="000000"/>
                    </a:solidFill>
                  </a:rPr>
                  <a:t>-7</a:t>
                </a:r>
                <a:endParaRPr lang="en-US" altLang="tr-TR"/>
              </a:p>
            </p:txBody>
          </p:sp>
        </p:grpSp>
        <p:sp>
          <p:nvSpPr>
            <p:cNvPr id="44065" name="Rectangle 57"/>
            <p:cNvSpPr>
              <a:spLocks noChangeArrowheads="1"/>
            </p:cNvSpPr>
            <p:nvPr/>
          </p:nvSpPr>
          <p:spPr bwMode="auto">
            <a:xfrm>
              <a:off x="576" y="3312"/>
              <a:ext cx="2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FF0000"/>
                  </a:solidFill>
                </a:rPr>
                <a:t>LH</a:t>
              </a:r>
              <a:endParaRPr lang="en-US" altLang="tr-TR" sz="2000"/>
            </a:p>
          </p:txBody>
        </p:sp>
        <p:sp>
          <p:nvSpPr>
            <p:cNvPr id="44066" name="Rectangle 58"/>
            <p:cNvSpPr>
              <a:spLocks noChangeArrowheads="1"/>
            </p:cNvSpPr>
            <p:nvPr/>
          </p:nvSpPr>
          <p:spPr bwMode="auto">
            <a:xfrm>
              <a:off x="528" y="3120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FSH</a:t>
              </a:r>
              <a:endParaRPr lang="en-US" altLang="tr-TR" sz="2000"/>
            </a:p>
          </p:txBody>
        </p:sp>
        <p:grpSp>
          <p:nvGrpSpPr>
            <p:cNvPr id="44067" name="Group 59"/>
            <p:cNvGrpSpPr>
              <a:grpSpLocks/>
            </p:cNvGrpSpPr>
            <p:nvPr/>
          </p:nvGrpSpPr>
          <p:grpSpPr bwMode="auto">
            <a:xfrm>
              <a:off x="384" y="1728"/>
              <a:ext cx="466" cy="288"/>
              <a:chOff x="651" y="2808"/>
              <a:chExt cx="466" cy="288"/>
            </a:xfrm>
          </p:grpSpPr>
          <p:sp>
            <p:nvSpPr>
              <p:cNvPr id="44101" name="Rectangle 60"/>
              <p:cNvSpPr>
                <a:spLocks noChangeArrowheads="1"/>
              </p:cNvSpPr>
              <p:nvPr/>
            </p:nvSpPr>
            <p:spPr bwMode="auto">
              <a:xfrm>
                <a:off x="651" y="2808"/>
                <a:ext cx="32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2000">
                    <a:solidFill>
                      <a:srgbClr val="000000"/>
                    </a:solidFill>
                  </a:rPr>
                  <a:t>PGF</a:t>
                </a:r>
                <a:endParaRPr lang="en-US" altLang="tr-TR" sz="2000"/>
              </a:p>
            </p:txBody>
          </p:sp>
          <p:sp>
            <p:nvSpPr>
              <p:cNvPr id="44102" name="Rectangle 61"/>
              <p:cNvSpPr>
                <a:spLocks noChangeArrowheads="1"/>
              </p:cNvSpPr>
              <p:nvPr/>
            </p:nvSpPr>
            <p:spPr bwMode="auto">
              <a:xfrm>
                <a:off x="923" y="2896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2000">
                    <a:solidFill>
                      <a:srgbClr val="000000"/>
                    </a:solidFill>
                  </a:rPr>
                  <a:t>2</a:t>
                </a:r>
                <a:endParaRPr lang="en-US" altLang="tr-TR" sz="2000"/>
              </a:p>
            </p:txBody>
          </p:sp>
          <p:sp>
            <p:nvSpPr>
              <p:cNvPr id="44103" name="Rectangle 62"/>
              <p:cNvSpPr>
                <a:spLocks noChangeArrowheads="1"/>
              </p:cNvSpPr>
              <p:nvPr/>
            </p:nvSpPr>
            <p:spPr bwMode="auto">
              <a:xfrm>
                <a:off x="976" y="2904"/>
                <a:ext cx="1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tr-TR" sz="2000">
                    <a:solidFill>
                      <a:srgbClr val="0000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 a</a:t>
                </a:r>
                <a:endParaRPr lang="en-US" altLang="tr-TR" sz="2000"/>
              </a:p>
            </p:txBody>
          </p:sp>
        </p:grpSp>
        <p:sp>
          <p:nvSpPr>
            <p:cNvPr id="44068" name="Rectangle 63"/>
            <p:cNvSpPr>
              <a:spLocks noChangeArrowheads="1"/>
            </p:cNvSpPr>
            <p:nvPr/>
          </p:nvSpPr>
          <p:spPr bwMode="auto">
            <a:xfrm>
              <a:off x="144" y="1981"/>
              <a:ext cx="68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FF"/>
                  </a:solidFill>
                </a:rPr>
                <a:t>Estradiol</a:t>
              </a:r>
              <a:endParaRPr lang="en-US" altLang="tr-TR" sz="2000"/>
            </a:p>
          </p:txBody>
        </p:sp>
        <p:sp>
          <p:nvSpPr>
            <p:cNvPr id="44069" name="Rectangle 64"/>
            <p:cNvSpPr>
              <a:spLocks noChangeArrowheads="1"/>
            </p:cNvSpPr>
            <p:nvPr/>
          </p:nvSpPr>
          <p:spPr bwMode="auto">
            <a:xfrm>
              <a:off x="144" y="1008"/>
              <a:ext cx="10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CC00"/>
                  </a:solidFill>
                </a:rPr>
                <a:t>Progesterone</a:t>
              </a:r>
              <a:endParaRPr lang="en-US" altLang="tr-TR" sz="2000"/>
            </a:p>
          </p:txBody>
        </p:sp>
        <p:sp>
          <p:nvSpPr>
            <p:cNvPr id="44070" name="Rectangle 65"/>
            <p:cNvSpPr>
              <a:spLocks noChangeArrowheads="1"/>
            </p:cNvSpPr>
            <p:nvPr/>
          </p:nvSpPr>
          <p:spPr bwMode="auto">
            <a:xfrm>
              <a:off x="3212" y="4042"/>
              <a:ext cx="5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400">
                  <a:solidFill>
                    <a:srgbClr val="000000"/>
                  </a:solidFill>
                </a:rPr>
                <a:t>Metestrus</a:t>
              </a:r>
              <a:endParaRPr lang="en-US" altLang="tr-TR"/>
            </a:p>
          </p:txBody>
        </p:sp>
        <p:sp>
          <p:nvSpPr>
            <p:cNvPr id="44071" name="Rectangle 66"/>
            <p:cNvSpPr>
              <a:spLocks noChangeArrowheads="1"/>
            </p:cNvSpPr>
            <p:nvPr/>
          </p:nvSpPr>
          <p:spPr bwMode="auto">
            <a:xfrm>
              <a:off x="4154" y="4042"/>
              <a:ext cx="4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400">
                  <a:solidFill>
                    <a:srgbClr val="000000"/>
                  </a:solidFill>
                </a:rPr>
                <a:t>Diestrus</a:t>
              </a:r>
              <a:endParaRPr lang="en-US" altLang="tr-TR"/>
            </a:p>
          </p:txBody>
        </p:sp>
        <p:sp>
          <p:nvSpPr>
            <p:cNvPr id="44072" name="Rectangle 67"/>
            <p:cNvSpPr>
              <a:spLocks noChangeArrowheads="1"/>
            </p:cNvSpPr>
            <p:nvPr/>
          </p:nvSpPr>
          <p:spPr bwMode="auto">
            <a:xfrm>
              <a:off x="2014" y="4042"/>
              <a:ext cx="5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400">
                  <a:solidFill>
                    <a:srgbClr val="000000"/>
                  </a:solidFill>
                </a:rPr>
                <a:t>Proestrus</a:t>
              </a:r>
              <a:endParaRPr lang="en-US" altLang="tr-TR"/>
            </a:p>
          </p:txBody>
        </p:sp>
        <p:sp>
          <p:nvSpPr>
            <p:cNvPr id="44073" name="Rectangle 68"/>
            <p:cNvSpPr>
              <a:spLocks noChangeArrowheads="1"/>
            </p:cNvSpPr>
            <p:nvPr/>
          </p:nvSpPr>
          <p:spPr bwMode="auto">
            <a:xfrm>
              <a:off x="1055" y="4042"/>
              <a:ext cx="4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400">
                  <a:solidFill>
                    <a:srgbClr val="000000"/>
                  </a:solidFill>
                </a:rPr>
                <a:t>Diestrus</a:t>
              </a:r>
              <a:endParaRPr lang="en-US" altLang="tr-TR"/>
            </a:p>
          </p:txBody>
        </p:sp>
        <p:sp>
          <p:nvSpPr>
            <p:cNvPr id="44074" name="Line 69"/>
            <p:cNvSpPr>
              <a:spLocks noChangeShapeType="1"/>
            </p:cNvSpPr>
            <p:nvPr/>
          </p:nvSpPr>
          <p:spPr bwMode="auto">
            <a:xfrm flipV="1">
              <a:off x="1962" y="4019"/>
              <a:ext cx="1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75" name="Rectangle 70"/>
            <p:cNvSpPr>
              <a:spLocks noChangeArrowheads="1"/>
            </p:cNvSpPr>
            <p:nvPr/>
          </p:nvSpPr>
          <p:spPr bwMode="auto">
            <a:xfrm>
              <a:off x="2733" y="4042"/>
              <a:ext cx="34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400">
                  <a:solidFill>
                    <a:srgbClr val="000000"/>
                  </a:solidFill>
                </a:rPr>
                <a:t>Estrus</a:t>
              </a:r>
              <a:endParaRPr lang="en-US" altLang="tr-TR"/>
            </a:p>
          </p:txBody>
        </p:sp>
        <p:sp>
          <p:nvSpPr>
            <p:cNvPr id="44076" name="Line 71"/>
            <p:cNvSpPr>
              <a:spLocks noChangeShapeType="1"/>
            </p:cNvSpPr>
            <p:nvPr/>
          </p:nvSpPr>
          <p:spPr bwMode="auto">
            <a:xfrm flipV="1">
              <a:off x="2713" y="4019"/>
              <a:ext cx="1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77" name="Line 72"/>
            <p:cNvSpPr>
              <a:spLocks noChangeShapeType="1"/>
            </p:cNvSpPr>
            <p:nvPr/>
          </p:nvSpPr>
          <p:spPr bwMode="auto">
            <a:xfrm flipV="1">
              <a:off x="3104" y="4019"/>
              <a:ext cx="1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078" name="Line 73"/>
            <p:cNvSpPr>
              <a:spLocks noChangeShapeType="1"/>
            </p:cNvSpPr>
            <p:nvPr/>
          </p:nvSpPr>
          <p:spPr bwMode="auto">
            <a:xfrm flipV="1">
              <a:off x="3831" y="4019"/>
              <a:ext cx="1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pic>
          <p:nvPicPr>
            <p:cNvPr id="44079" name="Picture 74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123"/>
              <a:ext cx="486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80" name="Picture 75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96"/>
              <a:ext cx="48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81" name="Picture 76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88"/>
              <a:ext cx="324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82" name="Group 77"/>
            <p:cNvGrpSpPr>
              <a:grpSpLocks noChangeAspect="1"/>
            </p:cNvGrpSpPr>
            <p:nvPr/>
          </p:nvGrpSpPr>
          <p:grpSpPr bwMode="auto">
            <a:xfrm>
              <a:off x="2784" y="106"/>
              <a:ext cx="714" cy="518"/>
              <a:chOff x="2992" y="0"/>
              <a:chExt cx="952" cy="690"/>
            </a:xfrm>
          </p:grpSpPr>
          <p:pic>
            <p:nvPicPr>
              <p:cNvPr id="44097" name="Picture 78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2" y="0"/>
                <a:ext cx="648" cy="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98" name="Oval 79"/>
              <p:cNvSpPr>
                <a:spLocks noChangeAspect="1" noChangeArrowheads="1"/>
              </p:cNvSpPr>
              <p:nvPr/>
            </p:nvSpPr>
            <p:spPr bwMode="auto">
              <a:xfrm>
                <a:off x="3120" y="216"/>
                <a:ext cx="396" cy="3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44099" name="Oval 80"/>
              <p:cNvSpPr>
                <a:spLocks noChangeAspect="1" noChangeArrowheads="1"/>
              </p:cNvSpPr>
              <p:nvPr/>
            </p:nvSpPr>
            <p:spPr bwMode="auto">
              <a:xfrm>
                <a:off x="3288" y="72"/>
                <a:ext cx="396" cy="3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tr-TR" altLang="tr-TR"/>
              </a:p>
            </p:txBody>
          </p:sp>
          <p:pic>
            <p:nvPicPr>
              <p:cNvPr id="44100" name="Picture 81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6" y="0"/>
                <a:ext cx="408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4083" name="Picture 8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75"/>
              <a:ext cx="486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84" name="Picture 83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816"/>
              <a:ext cx="29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85" name="Picture 84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45"/>
              <a:ext cx="324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86" name="Picture 85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576"/>
              <a:ext cx="48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87" name="Line 86"/>
            <p:cNvSpPr>
              <a:spLocks noChangeShapeType="1"/>
            </p:cNvSpPr>
            <p:nvPr/>
          </p:nvSpPr>
          <p:spPr bwMode="auto">
            <a:xfrm>
              <a:off x="4464" y="768"/>
              <a:ext cx="48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088" name="Line 87"/>
            <p:cNvSpPr>
              <a:spLocks noChangeShapeType="1"/>
            </p:cNvSpPr>
            <p:nvPr/>
          </p:nvSpPr>
          <p:spPr bwMode="auto">
            <a:xfrm flipH="1">
              <a:off x="4464" y="768"/>
              <a:ext cx="432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089" name="Line 88"/>
            <p:cNvSpPr>
              <a:spLocks noChangeShapeType="1"/>
            </p:cNvSpPr>
            <p:nvPr/>
          </p:nvSpPr>
          <p:spPr bwMode="auto">
            <a:xfrm flipV="1">
              <a:off x="1872" y="432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090" name="Line 89"/>
            <p:cNvSpPr>
              <a:spLocks noChangeShapeType="1"/>
            </p:cNvSpPr>
            <p:nvPr/>
          </p:nvSpPr>
          <p:spPr bwMode="auto">
            <a:xfrm>
              <a:off x="2510" y="38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091" name="Line 90"/>
            <p:cNvSpPr>
              <a:spLocks noChangeShapeType="1"/>
            </p:cNvSpPr>
            <p:nvPr/>
          </p:nvSpPr>
          <p:spPr bwMode="auto">
            <a:xfrm>
              <a:off x="3552" y="38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092" name="Line 91"/>
            <p:cNvSpPr>
              <a:spLocks noChangeShapeType="1"/>
            </p:cNvSpPr>
            <p:nvPr/>
          </p:nvSpPr>
          <p:spPr bwMode="auto">
            <a:xfrm flipV="1">
              <a:off x="3648" y="937"/>
              <a:ext cx="137" cy="1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093" name="Line 92"/>
            <p:cNvSpPr>
              <a:spLocks noChangeShapeType="1"/>
            </p:cNvSpPr>
            <p:nvPr/>
          </p:nvSpPr>
          <p:spPr bwMode="auto">
            <a:xfrm>
              <a:off x="4320" y="912"/>
              <a:ext cx="207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094" name="Line 93"/>
            <p:cNvSpPr>
              <a:spLocks noChangeShapeType="1"/>
            </p:cNvSpPr>
            <p:nvPr/>
          </p:nvSpPr>
          <p:spPr bwMode="auto">
            <a:xfrm>
              <a:off x="1008" y="576"/>
              <a:ext cx="81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095" name="Text Box 94"/>
            <p:cNvSpPr txBox="1">
              <a:spLocks noChangeArrowheads="1"/>
            </p:cNvSpPr>
            <p:nvPr/>
          </p:nvSpPr>
          <p:spPr bwMode="auto">
            <a:xfrm>
              <a:off x="96" y="317"/>
              <a:ext cx="3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/>
                <a:t>CL</a:t>
              </a:r>
            </a:p>
          </p:txBody>
        </p:sp>
        <p:sp>
          <p:nvSpPr>
            <p:cNvPr id="44096" name="Text Box 95"/>
            <p:cNvSpPr txBox="1">
              <a:spLocks noChangeArrowheads="1"/>
            </p:cNvSpPr>
            <p:nvPr/>
          </p:nvSpPr>
          <p:spPr bwMode="auto">
            <a:xfrm>
              <a:off x="2918" y="591"/>
              <a:ext cx="8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/>
                <a:t>Ovulation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1825625" y="304800"/>
            <a:ext cx="2289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latin typeface="Times" panose="02020603050405020304" pitchFamily="18" charset="0"/>
              </a:rPr>
              <a:t>Follicular Phase</a:t>
            </a:r>
          </a:p>
        </p:txBody>
      </p:sp>
      <p:pic>
        <p:nvPicPr>
          <p:cNvPr id="46083" name="Picture 6" descr="Slid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686435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994400" y="492125"/>
            <a:ext cx="305276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460375" indent="-1746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9000"/>
              </a:lnSpc>
              <a:spcBef>
                <a:spcPct val="43000"/>
              </a:spcBef>
            </a:pPr>
            <a:r>
              <a:rPr lang="en-US" altLang="tr-TR">
                <a:solidFill>
                  <a:srgbClr val="EF9100"/>
                </a:solidFill>
              </a:rPr>
              <a:t>Proestrus</a:t>
            </a:r>
            <a:endParaRPr lang="en-US" altLang="tr-TR" sz="1800"/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Preovulatory follicle enlarges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estrogen increases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vascularity of the female reproductive tract increases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endometrial glands begin to grow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estrogen levels peak</a:t>
            </a:r>
          </a:p>
          <a:p>
            <a:pPr algn="ctr"/>
            <a:endParaRPr lang="en-US" altLang="tr-T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 descr="20%"/>
          <p:cNvSpPr>
            <a:spLocks noChangeArrowheads="1"/>
          </p:cNvSpPr>
          <p:nvPr/>
        </p:nvSpPr>
        <p:spPr bwMode="auto">
          <a:xfrm>
            <a:off x="4295775" y="128588"/>
            <a:ext cx="623888" cy="6596062"/>
          </a:xfrm>
          <a:prstGeom prst="rect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48131" name="Rectangle 8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pic>
        <p:nvPicPr>
          <p:cNvPr id="48132" name="Picture 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3" name="Group 10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48217" name="Freeform 11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8218" name="Freeform 12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grpSp>
        <p:nvGrpSpPr>
          <p:cNvPr id="48134" name="Group 13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48215" name="Freeform 14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8216" name="Freeform 15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48135" name="Freeform 16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5400 h 862"/>
              <a:gd name="T2" fmla="*/ 38100 w 3977"/>
              <a:gd name="T3" fmla="*/ 25400 h 862"/>
              <a:gd name="T4" fmla="*/ 127000 w 3977"/>
              <a:gd name="T5" fmla="*/ 25400 h 862"/>
              <a:gd name="T6" fmla="*/ 254000 w 3977"/>
              <a:gd name="T7" fmla="*/ 38100 h 862"/>
              <a:gd name="T8" fmla="*/ 419100 w 3977"/>
              <a:gd name="T9" fmla="*/ 38100 h 862"/>
              <a:gd name="T10" fmla="*/ 735012 w 3977"/>
              <a:gd name="T11" fmla="*/ 50800 h 862"/>
              <a:gd name="T12" fmla="*/ 963612 w 3977"/>
              <a:gd name="T13" fmla="*/ 76200 h 862"/>
              <a:gd name="T14" fmla="*/ 1077912 w 3977"/>
              <a:gd name="T15" fmla="*/ 88900 h 862"/>
              <a:gd name="T16" fmla="*/ 1192212 w 3977"/>
              <a:gd name="T17" fmla="*/ 139700 h 862"/>
              <a:gd name="T18" fmla="*/ 1293812 w 3977"/>
              <a:gd name="T19" fmla="*/ 215900 h 862"/>
              <a:gd name="T20" fmla="*/ 1395412 w 3977"/>
              <a:gd name="T21" fmla="*/ 315913 h 862"/>
              <a:gd name="T22" fmla="*/ 1533525 w 3977"/>
              <a:gd name="T23" fmla="*/ 519113 h 862"/>
              <a:gd name="T24" fmla="*/ 1660525 w 3977"/>
              <a:gd name="T25" fmla="*/ 722313 h 862"/>
              <a:gd name="T26" fmla="*/ 1774825 w 3977"/>
              <a:gd name="T27" fmla="*/ 900113 h 862"/>
              <a:gd name="T28" fmla="*/ 1851025 w 3977"/>
              <a:gd name="T29" fmla="*/ 989013 h 862"/>
              <a:gd name="T30" fmla="*/ 1952625 w 3977"/>
              <a:gd name="T31" fmla="*/ 1090613 h 862"/>
              <a:gd name="T32" fmla="*/ 2181225 w 3977"/>
              <a:gd name="T33" fmla="*/ 1228725 h 862"/>
              <a:gd name="T34" fmla="*/ 2471737 w 3977"/>
              <a:gd name="T35" fmla="*/ 1317625 h 862"/>
              <a:gd name="T36" fmla="*/ 2636837 w 3977"/>
              <a:gd name="T37" fmla="*/ 1330325 h 862"/>
              <a:gd name="T38" fmla="*/ 2827337 w 3977"/>
              <a:gd name="T39" fmla="*/ 1355725 h 862"/>
              <a:gd name="T40" fmla="*/ 3284537 w 3977"/>
              <a:gd name="T41" fmla="*/ 1368425 h 862"/>
              <a:gd name="T42" fmla="*/ 4297362 w 3977"/>
              <a:gd name="T43" fmla="*/ 1368425 h 862"/>
              <a:gd name="T44" fmla="*/ 4513262 w 3977"/>
              <a:gd name="T45" fmla="*/ 1355725 h 862"/>
              <a:gd name="T46" fmla="*/ 4703762 w 3977"/>
              <a:gd name="T47" fmla="*/ 1317625 h 862"/>
              <a:gd name="T48" fmla="*/ 4843462 w 3977"/>
              <a:gd name="T49" fmla="*/ 1266825 h 862"/>
              <a:gd name="T50" fmla="*/ 4945062 w 3977"/>
              <a:gd name="T51" fmla="*/ 1177925 h 862"/>
              <a:gd name="T52" fmla="*/ 5197475 w 3977"/>
              <a:gd name="T53" fmla="*/ 760413 h 862"/>
              <a:gd name="T54" fmla="*/ 5337175 w 3977"/>
              <a:gd name="T55" fmla="*/ 531813 h 862"/>
              <a:gd name="T56" fmla="*/ 5514975 w 3977"/>
              <a:gd name="T57" fmla="*/ 328613 h 862"/>
              <a:gd name="T58" fmla="*/ 5578475 w 3977"/>
              <a:gd name="T59" fmla="*/ 266700 h 862"/>
              <a:gd name="T60" fmla="*/ 5692775 w 3977"/>
              <a:gd name="T61" fmla="*/ 215900 h 862"/>
              <a:gd name="T62" fmla="*/ 5959475 w 3977"/>
              <a:gd name="T63" fmla="*/ 114300 h 862"/>
              <a:gd name="T64" fmla="*/ 6086475 w 3977"/>
              <a:gd name="T65" fmla="*/ 63500 h 862"/>
              <a:gd name="T66" fmla="*/ 6199187 w 3977"/>
              <a:gd name="T67" fmla="*/ 25400 h 862"/>
              <a:gd name="T68" fmla="*/ 6275387 w 3977"/>
              <a:gd name="T69" fmla="*/ 0 h 862"/>
              <a:gd name="T70" fmla="*/ 631348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48136" name="Freeform 17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760412 h 511"/>
              <a:gd name="T2" fmla="*/ 12700 w 4025"/>
              <a:gd name="T3" fmla="*/ 760412 h 511"/>
              <a:gd name="T4" fmla="*/ 50800 w 4025"/>
              <a:gd name="T5" fmla="*/ 760412 h 511"/>
              <a:gd name="T6" fmla="*/ 177800 w 4025"/>
              <a:gd name="T7" fmla="*/ 760412 h 511"/>
              <a:gd name="T8" fmla="*/ 584200 w 4025"/>
              <a:gd name="T9" fmla="*/ 760412 h 511"/>
              <a:gd name="T10" fmla="*/ 811213 w 4025"/>
              <a:gd name="T11" fmla="*/ 760412 h 511"/>
              <a:gd name="T12" fmla="*/ 1027113 w 4025"/>
              <a:gd name="T13" fmla="*/ 747712 h 511"/>
              <a:gd name="T14" fmla="*/ 1204913 w 4025"/>
              <a:gd name="T15" fmla="*/ 736600 h 511"/>
              <a:gd name="T16" fmla="*/ 1331913 w 4025"/>
              <a:gd name="T17" fmla="*/ 736600 h 511"/>
              <a:gd name="T18" fmla="*/ 1622425 w 4025"/>
              <a:gd name="T19" fmla="*/ 685800 h 511"/>
              <a:gd name="T20" fmla="*/ 1876425 w 4025"/>
              <a:gd name="T21" fmla="*/ 571500 h 511"/>
              <a:gd name="T22" fmla="*/ 2308225 w 4025"/>
              <a:gd name="T23" fmla="*/ 266700 h 511"/>
              <a:gd name="T24" fmla="*/ 2687638 w 4025"/>
              <a:gd name="T25" fmla="*/ 12700 h 511"/>
              <a:gd name="T26" fmla="*/ 2763838 w 4025"/>
              <a:gd name="T27" fmla="*/ 0 h 511"/>
              <a:gd name="T28" fmla="*/ 2852738 w 4025"/>
              <a:gd name="T29" fmla="*/ 38100 h 511"/>
              <a:gd name="T30" fmla="*/ 2916238 w 4025"/>
              <a:gd name="T31" fmla="*/ 139700 h 511"/>
              <a:gd name="T32" fmla="*/ 2992438 w 4025"/>
              <a:gd name="T33" fmla="*/ 279400 h 511"/>
              <a:gd name="T34" fmla="*/ 3132138 w 4025"/>
              <a:gd name="T35" fmla="*/ 571500 h 511"/>
              <a:gd name="T36" fmla="*/ 3309938 w 4025"/>
              <a:gd name="T37" fmla="*/ 723900 h 511"/>
              <a:gd name="T38" fmla="*/ 3575050 w 4025"/>
              <a:gd name="T39" fmla="*/ 785812 h 511"/>
              <a:gd name="T40" fmla="*/ 3752850 w 4025"/>
              <a:gd name="T41" fmla="*/ 811212 h 511"/>
              <a:gd name="T42" fmla="*/ 3981450 w 4025"/>
              <a:gd name="T43" fmla="*/ 811212 h 511"/>
              <a:gd name="T44" fmla="*/ 4197350 w 4025"/>
              <a:gd name="T45" fmla="*/ 798512 h 511"/>
              <a:gd name="T46" fmla="*/ 4373563 w 4025"/>
              <a:gd name="T47" fmla="*/ 736600 h 511"/>
              <a:gd name="T48" fmla="*/ 4500563 w 4025"/>
              <a:gd name="T49" fmla="*/ 647700 h 511"/>
              <a:gd name="T50" fmla="*/ 4589463 w 4025"/>
              <a:gd name="T51" fmla="*/ 533400 h 511"/>
              <a:gd name="T52" fmla="*/ 4716463 w 4025"/>
              <a:gd name="T53" fmla="*/ 292100 h 511"/>
              <a:gd name="T54" fmla="*/ 4868863 w 4025"/>
              <a:gd name="T55" fmla="*/ 127000 h 511"/>
              <a:gd name="T56" fmla="*/ 5008563 w 4025"/>
              <a:gd name="T57" fmla="*/ 76200 h 511"/>
              <a:gd name="T58" fmla="*/ 5072063 w 4025"/>
              <a:gd name="T59" fmla="*/ 101600 h 511"/>
              <a:gd name="T60" fmla="*/ 5148263 w 4025"/>
              <a:gd name="T61" fmla="*/ 177800 h 511"/>
              <a:gd name="T62" fmla="*/ 5260975 w 4025"/>
              <a:gd name="T63" fmla="*/ 355600 h 511"/>
              <a:gd name="T64" fmla="*/ 5362575 w 4025"/>
              <a:gd name="T65" fmla="*/ 508000 h 511"/>
              <a:gd name="T66" fmla="*/ 5426075 w 4025"/>
              <a:gd name="T67" fmla="*/ 571500 h 511"/>
              <a:gd name="T68" fmla="*/ 5527675 w 4025"/>
              <a:gd name="T69" fmla="*/ 622300 h 511"/>
              <a:gd name="T70" fmla="*/ 5667375 w 4025"/>
              <a:gd name="T71" fmla="*/ 673100 h 511"/>
              <a:gd name="T72" fmla="*/ 5832475 w 4025"/>
              <a:gd name="T73" fmla="*/ 698500 h 511"/>
              <a:gd name="T74" fmla="*/ 6022975 w 4025"/>
              <a:gd name="T75" fmla="*/ 711200 h 511"/>
              <a:gd name="T76" fmla="*/ 6199188 w 4025"/>
              <a:gd name="T77" fmla="*/ 698500 h 511"/>
              <a:gd name="T78" fmla="*/ 6338888 w 4025"/>
              <a:gd name="T79" fmla="*/ 685800 h 511"/>
              <a:gd name="T80" fmla="*/ 6376988 w 4025"/>
              <a:gd name="T81" fmla="*/ 685800 h 511"/>
              <a:gd name="T82" fmla="*/ 6389688 w 4025"/>
              <a:gd name="T83" fmla="*/ 685800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48137" name="Rectangle 18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CA</a:t>
            </a:r>
            <a:endParaRPr lang="en-US" altLang="tr-TR" sz="2000"/>
          </a:p>
        </p:txBody>
      </p:sp>
      <p:sp>
        <p:nvSpPr>
          <p:cNvPr id="48138" name="Freeform 19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1065212 h 671"/>
              <a:gd name="T2" fmla="*/ 1090612 w 3961"/>
              <a:gd name="T3" fmla="*/ 1039812 h 671"/>
              <a:gd name="T4" fmla="*/ 1166812 w 3961"/>
              <a:gd name="T5" fmla="*/ 785812 h 671"/>
              <a:gd name="T6" fmla="*/ 1268412 w 3961"/>
              <a:gd name="T7" fmla="*/ 963612 h 671"/>
              <a:gd name="T8" fmla="*/ 1319212 w 3961"/>
              <a:gd name="T9" fmla="*/ 558800 h 671"/>
              <a:gd name="T10" fmla="*/ 1446212 w 3961"/>
              <a:gd name="T11" fmla="*/ 811212 h 671"/>
              <a:gd name="T12" fmla="*/ 1471612 w 3961"/>
              <a:gd name="T13" fmla="*/ 304800 h 671"/>
              <a:gd name="T14" fmla="*/ 1597025 w 3961"/>
              <a:gd name="T15" fmla="*/ 558800 h 671"/>
              <a:gd name="T16" fmla="*/ 1673225 w 3961"/>
              <a:gd name="T17" fmla="*/ 25400 h 671"/>
              <a:gd name="T18" fmla="*/ 1749425 w 3961"/>
              <a:gd name="T19" fmla="*/ 355600 h 671"/>
              <a:gd name="T20" fmla="*/ 1851025 w 3961"/>
              <a:gd name="T21" fmla="*/ 0 h 671"/>
              <a:gd name="T22" fmla="*/ 1952625 w 3961"/>
              <a:gd name="T23" fmla="*/ 1065212 h 671"/>
              <a:gd name="T24" fmla="*/ 6288087 w 3961"/>
              <a:gd name="T25" fmla="*/ 1065212 h 671"/>
              <a:gd name="T26" fmla="*/ 6262687 w 3961"/>
              <a:gd name="T27" fmla="*/ 1065212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48139" name="Line 20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40" name="Line 21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41" name="Rectangle 22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800">
                <a:solidFill>
                  <a:srgbClr val="000000"/>
                </a:solidFill>
              </a:rPr>
              <a:t>Days Relative to the Gonadotropin Surge</a:t>
            </a:r>
            <a:endParaRPr lang="en-US" altLang="tr-TR"/>
          </a:p>
        </p:txBody>
      </p:sp>
      <p:sp>
        <p:nvSpPr>
          <p:cNvPr id="48142" name="Line 23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43" name="Line 24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44" name="Line 25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45" name="Line 26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46" name="Line 27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47" name="Line 28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48" name="Line 29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49" name="Line 30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50" name="Line 31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51" name="Line 32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52" name="Line 33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53" name="Line 34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54" name="Line 35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55" name="Line 36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56" name="Line 37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57" name="Line 38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58" name="Line 39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48159" name="Group 40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48199" name="Rectangle 41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0</a:t>
              </a:r>
              <a:endParaRPr lang="en-US" altLang="tr-TR"/>
            </a:p>
          </p:txBody>
        </p:sp>
        <p:sp>
          <p:nvSpPr>
            <p:cNvPr id="48200" name="Rectangle 42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1</a:t>
              </a:r>
              <a:endParaRPr lang="en-US" altLang="tr-TR"/>
            </a:p>
          </p:txBody>
        </p:sp>
        <p:sp>
          <p:nvSpPr>
            <p:cNvPr id="48201" name="Rectangle 43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2</a:t>
              </a:r>
              <a:endParaRPr lang="en-US" altLang="tr-TR"/>
            </a:p>
          </p:txBody>
        </p:sp>
        <p:sp>
          <p:nvSpPr>
            <p:cNvPr id="48202" name="Rectangle 44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3</a:t>
              </a:r>
              <a:endParaRPr lang="en-US" altLang="tr-TR"/>
            </a:p>
          </p:txBody>
        </p:sp>
        <p:sp>
          <p:nvSpPr>
            <p:cNvPr id="48203" name="Rectangle 45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4</a:t>
              </a:r>
              <a:endParaRPr lang="en-US" altLang="tr-TR"/>
            </a:p>
          </p:txBody>
        </p:sp>
        <p:sp>
          <p:nvSpPr>
            <p:cNvPr id="48204" name="Rectangle 46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5</a:t>
              </a:r>
              <a:endParaRPr lang="en-US" altLang="tr-TR"/>
            </a:p>
          </p:txBody>
        </p:sp>
        <p:sp>
          <p:nvSpPr>
            <p:cNvPr id="48205" name="Rectangle 47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6</a:t>
              </a:r>
              <a:endParaRPr lang="en-US" altLang="tr-TR"/>
            </a:p>
          </p:txBody>
        </p:sp>
        <p:sp>
          <p:nvSpPr>
            <p:cNvPr id="48206" name="Rectangle 48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7</a:t>
              </a:r>
              <a:endParaRPr lang="en-US" altLang="tr-TR"/>
            </a:p>
          </p:txBody>
        </p:sp>
        <p:sp>
          <p:nvSpPr>
            <p:cNvPr id="48207" name="Rectangle 49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8</a:t>
              </a:r>
              <a:endParaRPr lang="en-US" altLang="tr-TR"/>
            </a:p>
          </p:txBody>
        </p:sp>
        <p:sp>
          <p:nvSpPr>
            <p:cNvPr id="48208" name="Rectangle 50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-1</a:t>
              </a:r>
              <a:endParaRPr lang="en-US" altLang="tr-TR"/>
            </a:p>
          </p:txBody>
        </p:sp>
        <p:sp>
          <p:nvSpPr>
            <p:cNvPr id="48209" name="Rectangle 51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- 2</a:t>
              </a:r>
              <a:endParaRPr lang="en-US" altLang="tr-TR"/>
            </a:p>
          </p:txBody>
        </p:sp>
        <p:sp>
          <p:nvSpPr>
            <p:cNvPr id="48210" name="Rectangle 52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- 3</a:t>
              </a:r>
              <a:endParaRPr lang="en-US" altLang="tr-TR"/>
            </a:p>
          </p:txBody>
        </p:sp>
        <p:sp>
          <p:nvSpPr>
            <p:cNvPr id="48211" name="Rectangle 53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- 4</a:t>
              </a:r>
              <a:endParaRPr lang="en-US" altLang="tr-TR"/>
            </a:p>
          </p:txBody>
        </p:sp>
        <p:sp>
          <p:nvSpPr>
            <p:cNvPr id="48212" name="Rectangle 54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- 5</a:t>
              </a:r>
              <a:endParaRPr lang="en-US" altLang="tr-TR"/>
            </a:p>
          </p:txBody>
        </p:sp>
        <p:sp>
          <p:nvSpPr>
            <p:cNvPr id="48213" name="Rectangle 55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- 6</a:t>
              </a:r>
              <a:endParaRPr lang="en-US" altLang="tr-TR"/>
            </a:p>
          </p:txBody>
        </p:sp>
        <p:sp>
          <p:nvSpPr>
            <p:cNvPr id="48214" name="Rectangle 56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-7</a:t>
              </a:r>
              <a:endParaRPr lang="en-US" altLang="tr-TR"/>
            </a:p>
          </p:txBody>
        </p:sp>
      </p:grpSp>
      <p:sp>
        <p:nvSpPr>
          <p:cNvPr id="48160" name="Rectangle 57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FF0000"/>
                </a:solidFill>
              </a:rPr>
              <a:t>LH</a:t>
            </a:r>
            <a:endParaRPr lang="en-US" altLang="tr-TR" sz="2000"/>
          </a:p>
        </p:txBody>
      </p:sp>
      <p:sp>
        <p:nvSpPr>
          <p:cNvPr id="48161" name="Rectangle 58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FSH</a:t>
            </a:r>
            <a:endParaRPr lang="en-US" altLang="tr-TR" sz="2000"/>
          </a:p>
        </p:txBody>
      </p:sp>
      <p:grpSp>
        <p:nvGrpSpPr>
          <p:cNvPr id="48162" name="Group 59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48196" name="Rectangle 60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PGF</a:t>
              </a:r>
              <a:endParaRPr lang="en-US" altLang="tr-TR" sz="2000"/>
            </a:p>
          </p:txBody>
        </p:sp>
        <p:sp>
          <p:nvSpPr>
            <p:cNvPr id="48197" name="Rectangle 61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2</a:t>
              </a:r>
              <a:endParaRPr lang="en-US" altLang="tr-TR" sz="2000"/>
            </a:p>
          </p:txBody>
        </p:sp>
        <p:sp>
          <p:nvSpPr>
            <p:cNvPr id="48198" name="Rectangle 62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 a</a:t>
              </a:r>
              <a:endParaRPr lang="en-US" altLang="tr-TR" sz="2000"/>
            </a:p>
          </p:txBody>
        </p:sp>
      </p:grpSp>
      <p:sp>
        <p:nvSpPr>
          <p:cNvPr id="48163" name="Rectangle 63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Estradiol</a:t>
            </a:r>
            <a:endParaRPr lang="en-US" altLang="tr-TR" sz="2000"/>
          </a:p>
        </p:txBody>
      </p:sp>
      <p:sp>
        <p:nvSpPr>
          <p:cNvPr id="48164" name="Rectangle 64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CC00"/>
                </a:solidFill>
              </a:rPr>
              <a:t>Progesterone</a:t>
            </a:r>
            <a:endParaRPr lang="en-US" altLang="tr-TR" sz="2000"/>
          </a:p>
        </p:txBody>
      </p:sp>
      <p:sp>
        <p:nvSpPr>
          <p:cNvPr id="48165" name="Rectangle 65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Metestrus</a:t>
            </a:r>
            <a:endParaRPr lang="en-US" altLang="tr-TR"/>
          </a:p>
        </p:txBody>
      </p:sp>
      <p:sp>
        <p:nvSpPr>
          <p:cNvPr id="48166" name="Rectangle 66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48167" name="Rectangle 67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Proestrus</a:t>
            </a:r>
            <a:endParaRPr lang="en-US" altLang="tr-TR"/>
          </a:p>
        </p:txBody>
      </p:sp>
      <p:sp>
        <p:nvSpPr>
          <p:cNvPr id="48168" name="Rectangle 68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48169" name="Line 69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70" name="Rectangle 70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Estrus</a:t>
            </a:r>
            <a:endParaRPr lang="en-US" altLang="tr-TR"/>
          </a:p>
        </p:txBody>
      </p:sp>
      <p:sp>
        <p:nvSpPr>
          <p:cNvPr id="48171" name="Line 71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72" name="Line 72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173" name="Line 73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48174" name="Picture 7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5" name="Picture 7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6" name="Picture 76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77" name="Group 77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48192" name="Picture 78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93" name="Oval 79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8194" name="Oval 80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pic>
          <p:nvPicPr>
            <p:cNvPr id="48195" name="Picture 81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78" name="Picture 8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9" name="Picture 8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0" name="Picture 84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1" name="Picture 8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82" name="Line 86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8183" name="Line 87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8184" name="Line 88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8185" name="Line 89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8186" name="Line 90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8187" name="Line 91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8188" name="Line 92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8189" name="Line 93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8190" name="Text Box 94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CL</a:t>
            </a:r>
          </a:p>
        </p:txBody>
      </p:sp>
      <p:sp>
        <p:nvSpPr>
          <p:cNvPr id="48191" name="Text Box 95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026" descr="Slid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6456363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1027"/>
          <p:cNvSpPr>
            <a:spLocks noChangeArrowheads="1"/>
          </p:cNvSpPr>
          <p:nvPr/>
        </p:nvSpPr>
        <p:spPr bwMode="auto">
          <a:xfrm>
            <a:off x="1905000" y="304800"/>
            <a:ext cx="2289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latin typeface="Times" panose="02020603050405020304" pitchFamily="18" charset="0"/>
              </a:rPr>
              <a:t>Follicular Phase</a:t>
            </a:r>
          </a:p>
        </p:txBody>
      </p:sp>
      <p:sp>
        <p:nvSpPr>
          <p:cNvPr id="50180" name="Rectangle 1028"/>
          <p:cNvSpPr>
            <a:spLocks noChangeArrowheads="1"/>
          </p:cNvSpPr>
          <p:nvPr/>
        </p:nvSpPr>
        <p:spPr bwMode="auto">
          <a:xfrm>
            <a:off x="5822950" y="711200"/>
            <a:ext cx="316865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indent="-23495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9000"/>
              </a:lnSpc>
              <a:spcBef>
                <a:spcPct val="43000"/>
              </a:spcBef>
            </a:pPr>
            <a:r>
              <a:rPr lang="en-US" altLang="tr-TR">
                <a:solidFill>
                  <a:srgbClr val="D93192"/>
                </a:solidFill>
              </a:rPr>
              <a:t>Estrus</a:t>
            </a:r>
            <a:endParaRPr lang="en-US" altLang="tr-TR" sz="1800"/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allows male to mount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estrogen decreases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LH surge occurs 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ovulation 24-48 hr after surge of LH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uterine motility high with contractions moving toward oviduct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sperm transport is optimal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cervical mucus volume increases</a:t>
            </a:r>
            <a:endParaRPr lang="en-US" altLang="tr-TR" sz="1400"/>
          </a:p>
          <a:p>
            <a:pPr algn="ctr"/>
            <a:endParaRPr lang="en-US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9" descr="20%"/>
          <p:cNvSpPr>
            <a:spLocks noChangeArrowheads="1"/>
          </p:cNvSpPr>
          <p:nvPr/>
        </p:nvSpPr>
        <p:spPr bwMode="auto">
          <a:xfrm>
            <a:off x="4919663" y="128588"/>
            <a:ext cx="1146175" cy="6586537"/>
          </a:xfrm>
          <a:prstGeom prst="rect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2227" name="Rectangle 1032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pic>
        <p:nvPicPr>
          <p:cNvPr id="52228" name="Picture 103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9" name="Group 1034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52313" name="Freeform 1035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52314" name="Freeform 1036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grpSp>
        <p:nvGrpSpPr>
          <p:cNvPr id="52230" name="Group 1037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52311" name="Freeform 1038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52312" name="Freeform 1039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52231" name="Freeform 1040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5400 h 862"/>
              <a:gd name="T2" fmla="*/ 38100 w 3977"/>
              <a:gd name="T3" fmla="*/ 25400 h 862"/>
              <a:gd name="T4" fmla="*/ 127000 w 3977"/>
              <a:gd name="T5" fmla="*/ 25400 h 862"/>
              <a:gd name="T6" fmla="*/ 254000 w 3977"/>
              <a:gd name="T7" fmla="*/ 38100 h 862"/>
              <a:gd name="T8" fmla="*/ 419100 w 3977"/>
              <a:gd name="T9" fmla="*/ 38100 h 862"/>
              <a:gd name="T10" fmla="*/ 735012 w 3977"/>
              <a:gd name="T11" fmla="*/ 50800 h 862"/>
              <a:gd name="T12" fmla="*/ 963612 w 3977"/>
              <a:gd name="T13" fmla="*/ 76200 h 862"/>
              <a:gd name="T14" fmla="*/ 1077912 w 3977"/>
              <a:gd name="T15" fmla="*/ 88900 h 862"/>
              <a:gd name="T16" fmla="*/ 1192212 w 3977"/>
              <a:gd name="T17" fmla="*/ 139700 h 862"/>
              <a:gd name="T18" fmla="*/ 1293812 w 3977"/>
              <a:gd name="T19" fmla="*/ 215900 h 862"/>
              <a:gd name="T20" fmla="*/ 1395412 w 3977"/>
              <a:gd name="T21" fmla="*/ 315913 h 862"/>
              <a:gd name="T22" fmla="*/ 1533525 w 3977"/>
              <a:gd name="T23" fmla="*/ 519113 h 862"/>
              <a:gd name="T24" fmla="*/ 1660525 w 3977"/>
              <a:gd name="T25" fmla="*/ 722313 h 862"/>
              <a:gd name="T26" fmla="*/ 1774825 w 3977"/>
              <a:gd name="T27" fmla="*/ 900113 h 862"/>
              <a:gd name="T28" fmla="*/ 1851025 w 3977"/>
              <a:gd name="T29" fmla="*/ 989013 h 862"/>
              <a:gd name="T30" fmla="*/ 1952625 w 3977"/>
              <a:gd name="T31" fmla="*/ 1090613 h 862"/>
              <a:gd name="T32" fmla="*/ 2181225 w 3977"/>
              <a:gd name="T33" fmla="*/ 1228725 h 862"/>
              <a:gd name="T34" fmla="*/ 2471737 w 3977"/>
              <a:gd name="T35" fmla="*/ 1317625 h 862"/>
              <a:gd name="T36" fmla="*/ 2636837 w 3977"/>
              <a:gd name="T37" fmla="*/ 1330325 h 862"/>
              <a:gd name="T38" fmla="*/ 2827337 w 3977"/>
              <a:gd name="T39" fmla="*/ 1355725 h 862"/>
              <a:gd name="T40" fmla="*/ 3284537 w 3977"/>
              <a:gd name="T41" fmla="*/ 1368425 h 862"/>
              <a:gd name="T42" fmla="*/ 4297362 w 3977"/>
              <a:gd name="T43" fmla="*/ 1368425 h 862"/>
              <a:gd name="T44" fmla="*/ 4513262 w 3977"/>
              <a:gd name="T45" fmla="*/ 1355725 h 862"/>
              <a:gd name="T46" fmla="*/ 4703762 w 3977"/>
              <a:gd name="T47" fmla="*/ 1317625 h 862"/>
              <a:gd name="T48" fmla="*/ 4843462 w 3977"/>
              <a:gd name="T49" fmla="*/ 1266825 h 862"/>
              <a:gd name="T50" fmla="*/ 4945062 w 3977"/>
              <a:gd name="T51" fmla="*/ 1177925 h 862"/>
              <a:gd name="T52" fmla="*/ 5197475 w 3977"/>
              <a:gd name="T53" fmla="*/ 760413 h 862"/>
              <a:gd name="T54" fmla="*/ 5337175 w 3977"/>
              <a:gd name="T55" fmla="*/ 531813 h 862"/>
              <a:gd name="T56" fmla="*/ 5514975 w 3977"/>
              <a:gd name="T57" fmla="*/ 328613 h 862"/>
              <a:gd name="T58" fmla="*/ 5578475 w 3977"/>
              <a:gd name="T59" fmla="*/ 266700 h 862"/>
              <a:gd name="T60" fmla="*/ 5692775 w 3977"/>
              <a:gd name="T61" fmla="*/ 215900 h 862"/>
              <a:gd name="T62" fmla="*/ 5959475 w 3977"/>
              <a:gd name="T63" fmla="*/ 114300 h 862"/>
              <a:gd name="T64" fmla="*/ 6086475 w 3977"/>
              <a:gd name="T65" fmla="*/ 63500 h 862"/>
              <a:gd name="T66" fmla="*/ 6199187 w 3977"/>
              <a:gd name="T67" fmla="*/ 25400 h 862"/>
              <a:gd name="T68" fmla="*/ 6275387 w 3977"/>
              <a:gd name="T69" fmla="*/ 0 h 862"/>
              <a:gd name="T70" fmla="*/ 631348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2232" name="Freeform 1041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760412 h 511"/>
              <a:gd name="T2" fmla="*/ 12700 w 4025"/>
              <a:gd name="T3" fmla="*/ 760412 h 511"/>
              <a:gd name="T4" fmla="*/ 50800 w 4025"/>
              <a:gd name="T5" fmla="*/ 760412 h 511"/>
              <a:gd name="T6" fmla="*/ 177800 w 4025"/>
              <a:gd name="T7" fmla="*/ 760412 h 511"/>
              <a:gd name="T8" fmla="*/ 584200 w 4025"/>
              <a:gd name="T9" fmla="*/ 760412 h 511"/>
              <a:gd name="T10" fmla="*/ 811213 w 4025"/>
              <a:gd name="T11" fmla="*/ 760412 h 511"/>
              <a:gd name="T12" fmla="*/ 1027113 w 4025"/>
              <a:gd name="T13" fmla="*/ 747712 h 511"/>
              <a:gd name="T14" fmla="*/ 1204913 w 4025"/>
              <a:gd name="T15" fmla="*/ 736600 h 511"/>
              <a:gd name="T16" fmla="*/ 1331913 w 4025"/>
              <a:gd name="T17" fmla="*/ 736600 h 511"/>
              <a:gd name="T18" fmla="*/ 1622425 w 4025"/>
              <a:gd name="T19" fmla="*/ 685800 h 511"/>
              <a:gd name="T20" fmla="*/ 1876425 w 4025"/>
              <a:gd name="T21" fmla="*/ 571500 h 511"/>
              <a:gd name="T22" fmla="*/ 2308225 w 4025"/>
              <a:gd name="T23" fmla="*/ 266700 h 511"/>
              <a:gd name="T24" fmla="*/ 2687638 w 4025"/>
              <a:gd name="T25" fmla="*/ 12700 h 511"/>
              <a:gd name="T26" fmla="*/ 2763838 w 4025"/>
              <a:gd name="T27" fmla="*/ 0 h 511"/>
              <a:gd name="T28" fmla="*/ 2852738 w 4025"/>
              <a:gd name="T29" fmla="*/ 38100 h 511"/>
              <a:gd name="T30" fmla="*/ 2916238 w 4025"/>
              <a:gd name="T31" fmla="*/ 139700 h 511"/>
              <a:gd name="T32" fmla="*/ 2992438 w 4025"/>
              <a:gd name="T33" fmla="*/ 279400 h 511"/>
              <a:gd name="T34" fmla="*/ 3132138 w 4025"/>
              <a:gd name="T35" fmla="*/ 571500 h 511"/>
              <a:gd name="T36" fmla="*/ 3309938 w 4025"/>
              <a:gd name="T37" fmla="*/ 723900 h 511"/>
              <a:gd name="T38" fmla="*/ 3575050 w 4025"/>
              <a:gd name="T39" fmla="*/ 785812 h 511"/>
              <a:gd name="T40" fmla="*/ 3752850 w 4025"/>
              <a:gd name="T41" fmla="*/ 811212 h 511"/>
              <a:gd name="T42" fmla="*/ 3981450 w 4025"/>
              <a:gd name="T43" fmla="*/ 811212 h 511"/>
              <a:gd name="T44" fmla="*/ 4197350 w 4025"/>
              <a:gd name="T45" fmla="*/ 798512 h 511"/>
              <a:gd name="T46" fmla="*/ 4373563 w 4025"/>
              <a:gd name="T47" fmla="*/ 736600 h 511"/>
              <a:gd name="T48" fmla="*/ 4500563 w 4025"/>
              <a:gd name="T49" fmla="*/ 647700 h 511"/>
              <a:gd name="T50" fmla="*/ 4589463 w 4025"/>
              <a:gd name="T51" fmla="*/ 533400 h 511"/>
              <a:gd name="T52" fmla="*/ 4716463 w 4025"/>
              <a:gd name="T53" fmla="*/ 292100 h 511"/>
              <a:gd name="T54" fmla="*/ 4868863 w 4025"/>
              <a:gd name="T55" fmla="*/ 127000 h 511"/>
              <a:gd name="T56" fmla="*/ 5008563 w 4025"/>
              <a:gd name="T57" fmla="*/ 76200 h 511"/>
              <a:gd name="T58" fmla="*/ 5072063 w 4025"/>
              <a:gd name="T59" fmla="*/ 101600 h 511"/>
              <a:gd name="T60" fmla="*/ 5148263 w 4025"/>
              <a:gd name="T61" fmla="*/ 177800 h 511"/>
              <a:gd name="T62" fmla="*/ 5260975 w 4025"/>
              <a:gd name="T63" fmla="*/ 355600 h 511"/>
              <a:gd name="T64" fmla="*/ 5362575 w 4025"/>
              <a:gd name="T65" fmla="*/ 508000 h 511"/>
              <a:gd name="T66" fmla="*/ 5426075 w 4025"/>
              <a:gd name="T67" fmla="*/ 571500 h 511"/>
              <a:gd name="T68" fmla="*/ 5527675 w 4025"/>
              <a:gd name="T69" fmla="*/ 622300 h 511"/>
              <a:gd name="T70" fmla="*/ 5667375 w 4025"/>
              <a:gd name="T71" fmla="*/ 673100 h 511"/>
              <a:gd name="T72" fmla="*/ 5832475 w 4025"/>
              <a:gd name="T73" fmla="*/ 698500 h 511"/>
              <a:gd name="T74" fmla="*/ 6022975 w 4025"/>
              <a:gd name="T75" fmla="*/ 711200 h 511"/>
              <a:gd name="T76" fmla="*/ 6199188 w 4025"/>
              <a:gd name="T77" fmla="*/ 698500 h 511"/>
              <a:gd name="T78" fmla="*/ 6338888 w 4025"/>
              <a:gd name="T79" fmla="*/ 685800 h 511"/>
              <a:gd name="T80" fmla="*/ 6376988 w 4025"/>
              <a:gd name="T81" fmla="*/ 685800 h 511"/>
              <a:gd name="T82" fmla="*/ 6389688 w 4025"/>
              <a:gd name="T83" fmla="*/ 685800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2233" name="Rectangle 1042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CA</a:t>
            </a:r>
            <a:endParaRPr lang="en-US" altLang="tr-TR" sz="2000"/>
          </a:p>
        </p:txBody>
      </p:sp>
      <p:sp>
        <p:nvSpPr>
          <p:cNvPr id="52234" name="Freeform 1043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1065212 h 671"/>
              <a:gd name="T2" fmla="*/ 1090612 w 3961"/>
              <a:gd name="T3" fmla="*/ 1039812 h 671"/>
              <a:gd name="T4" fmla="*/ 1166812 w 3961"/>
              <a:gd name="T5" fmla="*/ 785812 h 671"/>
              <a:gd name="T6" fmla="*/ 1268412 w 3961"/>
              <a:gd name="T7" fmla="*/ 963612 h 671"/>
              <a:gd name="T8" fmla="*/ 1319212 w 3961"/>
              <a:gd name="T9" fmla="*/ 558800 h 671"/>
              <a:gd name="T10" fmla="*/ 1446212 w 3961"/>
              <a:gd name="T11" fmla="*/ 811212 h 671"/>
              <a:gd name="T12" fmla="*/ 1471612 w 3961"/>
              <a:gd name="T13" fmla="*/ 304800 h 671"/>
              <a:gd name="T14" fmla="*/ 1597025 w 3961"/>
              <a:gd name="T15" fmla="*/ 558800 h 671"/>
              <a:gd name="T16" fmla="*/ 1673225 w 3961"/>
              <a:gd name="T17" fmla="*/ 25400 h 671"/>
              <a:gd name="T18" fmla="*/ 1749425 w 3961"/>
              <a:gd name="T19" fmla="*/ 355600 h 671"/>
              <a:gd name="T20" fmla="*/ 1851025 w 3961"/>
              <a:gd name="T21" fmla="*/ 0 h 671"/>
              <a:gd name="T22" fmla="*/ 1952625 w 3961"/>
              <a:gd name="T23" fmla="*/ 1065212 h 671"/>
              <a:gd name="T24" fmla="*/ 6288087 w 3961"/>
              <a:gd name="T25" fmla="*/ 1065212 h 671"/>
              <a:gd name="T26" fmla="*/ 6262687 w 3961"/>
              <a:gd name="T27" fmla="*/ 1065212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2235" name="Line 1044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36" name="Line 1045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37" name="Rectangle 1046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800">
                <a:solidFill>
                  <a:srgbClr val="000000"/>
                </a:solidFill>
              </a:rPr>
              <a:t>Days Relative to the Gonadotropin Surge</a:t>
            </a:r>
            <a:endParaRPr lang="en-US" altLang="tr-TR"/>
          </a:p>
        </p:txBody>
      </p:sp>
      <p:sp>
        <p:nvSpPr>
          <p:cNvPr id="52238" name="Line 1047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39" name="Line 1048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0" name="Line 1049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1" name="Line 1050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2" name="Line 1051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3" name="Line 1052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4" name="Line 1053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5" name="Line 1054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6" name="Line 1055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7" name="Line 1056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8" name="Line 1057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9" name="Line 1058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50" name="Line 1059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51" name="Line 1060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52" name="Line 1061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53" name="Line 1062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54" name="Line 1063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52255" name="Group 1064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52295" name="Rectangle 1065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0</a:t>
              </a:r>
              <a:endParaRPr lang="en-US" altLang="tr-TR"/>
            </a:p>
          </p:txBody>
        </p:sp>
        <p:sp>
          <p:nvSpPr>
            <p:cNvPr id="52296" name="Rectangle 1066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1</a:t>
              </a:r>
              <a:endParaRPr lang="en-US" altLang="tr-TR"/>
            </a:p>
          </p:txBody>
        </p:sp>
        <p:sp>
          <p:nvSpPr>
            <p:cNvPr id="52297" name="Rectangle 1067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2</a:t>
              </a:r>
              <a:endParaRPr lang="en-US" altLang="tr-TR"/>
            </a:p>
          </p:txBody>
        </p:sp>
        <p:sp>
          <p:nvSpPr>
            <p:cNvPr id="52298" name="Rectangle 1068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3</a:t>
              </a:r>
              <a:endParaRPr lang="en-US" altLang="tr-TR"/>
            </a:p>
          </p:txBody>
        </p:sp>
        <p:sp>
          <p:nvSpPr>
            <p:cNvPr id="52299" name="Rectangle 1069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4</a:t>
              </a:r>
              <a:endParaRPr lang="en-US" altLang="tr-TR"/>
            </a:p>
          </p:txBody>
        </p:sp>
        <p:sp>
          <p:nvSpPr>
            <p:cNvPr id="52300" name="Rectangle 1070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5</a:t>
              </a:r>
              <a:endParaRPr lang="en-US" altLang="tr-TR"/>
            </a:p>
          </p:txBody>
        </p:sp>
        <p:sp>
          <p:nvSpPr>
            <p:cNvPr id="52301" name="Rectangle 1071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6</a:t>
              </a:r>
              <a:endParaRPr lang="en-US" altLang="tr-TR"/>
            </a:p>
          </p:txBody>
        </p:sp>
        <p:sp>
          <p:nvSpPr>
            <p:cNvPr id="52302" name="Rectangle 1072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7</a:t>
              </a:r>
              <a:endParaRPr lang="en-US" altLang="tr-TR"/>
            </a:p>
          </p:txBody>
        </p:sp>
        <p:sp>
          <p:nvSpPr>
            <p:cNvPr id="52303" name="Rectangle 1073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8</a:t>
              </a:r>
              <a:endParaRPr lang="en-US" altLang="tr-TR"/>
            </a:p>
          </p:txBody>
        </p:sp>
        <p:sp>
          <p:nvSpPr>
            <p:cNvPr id="52304" name="Rectangle 1074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-1</a:t>
              </a:r>
              <a:endParaRPr lang="en-US" altLang="tr-TR"/>
            </a:p>
          </p:txBody>
        </p:sp>
        <p:sp>
          <p:nvSpPr>
            <p:cNvPr id="52305" name="Rectangle 1075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- 2</a:t>
              </a:r>
              <a:endParaRPr lang="en-US" altLang="tr-TR"/>
            </a:p>
          </p:txBody>
        </p:sp>
        <p:sp>
          <p:nvSpPr>
            <p:cNvPr id="52306" name="Rectangle 1076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- 3</a:t>
              </a:r>
              <a:endParaRPr lang="en-US" altLang="tr-TR"/>
            </a:p>
          </p:txBody>
        </p:sp>
        <p:sp>
          <p:nvSpPr>
            <p:cNvPr id="52307" name="Rectangle 1077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- 4</a:t>
              </a:r>
              <a:endParaRPr lang="en-US" altLang="tr-TR"/>
            </a:p>
          </p:txBody>
        </p:sp>
        <p:sp>
          <p:nvSpPr>
            <p:cNvPr id="52308" name="Rectangle 1078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- 5</a:t>
              </a:r>
              <a:endParaRPr lang="en-US" altLang="tr-TR"/>
            </a:p>
          </p:txBody>
        </p:sp>
        <p:sp>
          <p:nvSpPr>
            <p:cNvPr id="52309" name="Rectangle 1079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- 6</a:t>
              </a:r>
              <a:endParaRPr lang="en-US" altLang="tr-TR"/>
            </a:p>
          </p:txBody>
        </p:sp>
        <p:sp>
          <p:nvSpPr>
            <p:cNvPr id="52310" name="Rectangle 1080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-7</a:t>
              </a:r>
              <a:endParaRPr lang="en-US" altLang="tr-TR"/>
            </a:p>
          </p:txBody>
        </p:sp>
      </p:grpSp>
      <p:sp>
        <p:nvSpPr>
          <p:cNvPr id="52256" name="Rectangle 1081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FF0000"/>
                </a:solidFill>
              </a:rPr>
              <a:t>LH</a:t>
            </a:r>
            <a:endParaRPr lang="en-US" altLang="tr-TR" sz="2000"/>
          </a:p>
        </p:txBody>
      </p:sp>
      <p:sp>
        <p:nvSpPr>
          <p:cNvPr id="52257" name="Rectangle 1082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FSH</a:t>
            </a:r>
            <a:endParaRPr lang="en-US" altLang="tr-TR" sz="2000"/>
          </a:p>
        </p:txBody>
      </p:sp>
      <p:grpSp>
        <p:nvGrpSpPr>
          <p:cNvPr id="52258" name="Group 1083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52292" name="Rectangle 1084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PGF</a:t>
              </a:r>
              <a:endParaRPr lang="en-US" altLang="tr-TR" sz="2000"/>
            </a:p>
          </p:txBody>
        </p:sp>
        <p:sp>
          <p:nvSpPr>
            <p:cNvPr id="52293" name="Rectangle 1085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2</a:t>
              </a:r>
              <a:endParaRPr lang="en-US" altLang="tr-TR" sz="2000"/>
            </a:p>
          </p:txBody>
        </p:sp>
        <p:sp>
          <p:nvSpPr>
            <p:cNvPr id="52294" name="Rectangle 1086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 a</a:t>
              </a:r>
              <a:endParaRPr lang="en-US" altLang="tr-TR" sz="2000"/>
            </a:p>
          </p:txBody>
        </p:sp>
      </p:grpSp>
      <p:sp>
        <p:nvSpPr>
          <p:cNvPr id="52259" name="Rectangle 1087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Estradiol</a:t>
            </a:r>
            <a:endParaRPr lang="en-US" altLang="tr-TR" sz="2000"/>
          </a:p>
        </p:txBody>
      </p:sp>
      <p:sp>
        <p:nvSpPr>
          <p:cNvPr id="52260" name="Rectangle 1088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CC00"/>
                </a:solidFill>
              </a:rPr>
              <a:t>Progesterone</a:t>
            </a:r>
            <a:endParaRPr lang="en-US" altLang="tr-TR" sz="2000"/>
          </a:p>
        </p:txBody>
      </p:sp>
      <p:sp>
        <p:nvSpPr>
          <p:cNvPr id="52261" name="Rectangle 1089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Metestrus</a:t>
            </a:r>
            <a:endParaRPr lang="en-US" altLang="tr-TR"/>
          </a:p>
        </p:txBody>
      </p:sp>
      <p:sp>
        <p:nvSpPr>
          <p:cNvPr id="52262" name="Rectangle 1090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52263" name="Rectangle 1091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Proestrus</a:t>
            </a:r>
            <a:endParaRPr lang="en-US" altLang="tr-TR"/>
          </a:p>
        </p:txBody>
      </p:sp>
      <p:sp>
        <p:nvSpPr>
          <p:cNvPr id="52264" name="Rectangle 1092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52265" name="Line 1093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66" name="Rectangle 1094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Estrus</a:t>
            </a:r>
            <a:endParaRPr lang="en-US" altLang="tr-TR"/>
          </a:p>
        </p:txBody>
      </p:sp>
      <p:sp>
        <p:nvSpPr>
          <p:cNvPr id="52267" name="Line 1095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68" name="Line 1096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69" name="Line 1097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52270" name="Picture 109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1" name="Picture 109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2" name="Picture 1100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73" name="Group 1101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52288" name="Picture 1102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89" name="Oval 1103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52290" name="Oval 1104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pic>
          <p:nvPicPr>
            <p:cNvPr id="52291" name="Picture 1105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74" name="Picture 110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5" name="Picture 110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6" name="Picture 1108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7" name="Picture 110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78" name="Line 1110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2279" name="Line 1111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2280" name="Line 1112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2281" name="Line 1113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2282" name="Line 1114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2283" name="Line 1115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2284" name="Line 1116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2285" name="Line 1117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2286" name="Text Box 1118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CL</a:t>
            </a:r>
          </a:p>
        </p:txBody>
      </p:sp>
      <p:sp>
        <p:nvSpPr>
          <p:cNvPr id="52287" name="Text Box 1119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tr-TR" smtClean="0"/>
              <a:t>Terminology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8575"/>
            <a:ext cx="7772400" cy="4876800"/>
          </a:xfrm>
          <a:noFill/>
        </p:spPr>
        <p:txBody>
          <a:bodyPr/>
          <a:lstStyle/>
          <a:p>
            <a:r>
              <a:rPr lang="en-US" altLang="tr-TR" smtClean="0"/>
              <a:t>Estrus is a noun.</a:t>
            </a:r>
          </a:p>
          <a:p>
            <a:pPr lvl="1"/>
            <a:r>
              <a:rPr lang="en-US" altLang="tr-TR" smtClean="0"/>
              <a:t>The cow is displaying estrus.</a:t>
            </a:r>
          </a:p>
          <a:p>
            <a:r>
              <a:rPr lang="en-US" altLang="tr-TR" smtClean="0"/>
              <a:t>Estrous is an adjective.</a:t>
            </a:r>
          </a:p>
          <a:p>
            <a:pPr lvl="1"/>
            <a:r>
              <a:rPr lang="en-US" altLang="tr-TR" smtClean="0"/>
              <a:t>The length of the estrous cycle is 21 days. </a:t>
            </a:r>
          </a:p>
          <a:p>
            <a:r>
              <a:rPr lang="en-US" altLang="tr-TR" smtClean="0"/>
              <a:t>Oestrus and Oestrous</a:t>
            </a:r>
          </a:p>
          <a:p>
            <a:pPr lvl="1"/>
            <a:r>
              <a:rPr lang="en-US" altLang="tr-TR" smtClean="0"/>
              <a:t>British and European spellings</a:t>
            </a:r>
          </a:p>
          <a:p>
            <a:r>
              <a:rPr lang="en-US" altLang="tr-TR" smtClean="0"/>
              <a:t>Estrus and Heat are synonymous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9" descr="Slid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6456363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3657600" y="381000"/>
            <a:ext cx="18653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latin typeface="Times" panose="02020603050405020304" pitchFamily="18" charset="0"/>
              </a:rPr>
              <a:t>Luteal Phase</a:t>
            </a:r>
          </a:p>
        </p:txBody>
      </p:sp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533400" y="381000"/>
            <a:ext cx="18653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latin typeface="Times" panose="02020603050405020304" pitchFamily="18" charset="0"/>
              </a:rPr>
              <a:t>Luteal Phase</a:t>
            </a:r>
          </a:p>
        </p:txBody>
      </p:sp>
      <p:sp>
        <p:nvSpPr>
          <p:cNvPr id="54277" name="Rectangle 8"/>
          <p:cNvSpPr>
            <a:spLocks noChangeArrowheads="1"/>
          </p:cNvSpPr>
          <p:nvPr/>
        </p:nvSpPr>
        <p:spPr bwMode="auto">
          <a:xfrm>
            <a:off x="5948363" y="973138"/>
            <a:ext cx="31813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49250" indent="-12700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635000" indent="-12700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9000"/>
              </a:lnSpc>
              <a:spcBef>
                <a:spcPct val="43000"/>
              </a:spcBef>
            </a:pPr>
            <a:r>
              <a:rPr lang="en-US" altLang="tr-TR">
                <a:solidFill>
                  <a:srgbClr val="EF9100"/>
                </a:solidFill>
              </a:rPr>
              <a:t>Metestrus</a:t>
            </a:r>
            <a:endParaRPr lang="en-US" altLang="tr-TR" sz="1800"/>
          </a:p>
          <a:p>
            <a:pPr lvl="1">
              <a:lnSpc>
                <a:spcPct val="89000"/>
              </a:lnSpc>
              <a:spcBef>
                <a:spcPct val="43000"/>
              </a:spcBef>
              <a:buFont typeface="Times" panose="02020603050405020304" pitchFamily="18" charset="0"/>
              <a:buChar char="•"/>
            </a:pPr>
            <a:r>
              <a:rPr lang="en-US" altLang="tr-TR" sz="1800"/>
              <a:t>estrogen low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 typeface="Times" panose="02020603050405020304" pitchFamily="18" charset="0"/>
              <a:buChar char="•"/>
            </a:pPr>
            <a:r>
              <a:rPr lang="en-US" altLang="tr-TR" sz="1800"/>
              <a:t>ovulation in cow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 typeface="Times" panose="02020603050405020304" pitchFamily="18" charset="0"/>
              <a:buChar char="•"/>
            </a:pPr>
            <a:r>
              <a:rPr lang="en-US" altLang="tr-TR" sz="1800"/>
              <a:t>corpus hemorrhagicum present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 typeface="Times" panose="02020603050405020304" pitchFamily="18" charset="0"/>
              <a:buChar char="•"/>
            </a:pPr>
            <a:r>
              <a:rPr lang="en-US" altLang="tr-TR" sz="1800"/>
              <a:t>uterus</a:t>
            </a:r>
          </a:p>
          <a:p>
            <a:pPr lvl="2">
              <a:lnSpc>
                <a:spcPct val="89000"/>
              </a:lnSpc>
              <a:spcBef>
                <a:spcPct val="43000"/>
              </a:spcBef>
              <a:buFont typeface="Wingdings" panose="05000000000000000000" pitchFamily="2" charset="2"/>
              <a:buChar char="Ø"/>
            </a:pPr>
            <a:r>
              <a:rPr lang="en-US" altLang="tr-TR" sz="1800"/>
              <a:t>contractions subside</a:t>
            </a:r>
          </a:p>
          <a:p>
            <a:pPr lvl="2">
              <a:lnSpc>
                <a:spcPct val="89000"/>
              </a:lnSpc>
              <a:spcBef>
                <a:spcPct val="43000"/>
              </a:spcBef>
              <a:buFont typeface="Wingdings" panose="05000000000000000000" pitchFamily="2" charset="2"/>
              <a:buChar char="Ø"/>
            </a:pPr>
            <a:r>
              <a:rPr lang="en-US" altLang="tr-TR" sz="1800"/>
              <a:t>endometrial glands continue to grow and become coiled</a:t>
            </a:r>
          </a:p>
          <a:p>
            <a:pPr lvl="2">
              <a:lnSpc>
                <a:spcPct val="89000"/>
              </a:lnSpc>
              <a:spcBef>
                <a:spcPct val="43000"/>
              </a:spcBef>
              <a:buFont typeface="Wingdings" panose="05000000000000000000" pitchFamily="2" charset="2"/>
              <a:buChar char="Ø"/>
            </a:pPr>
            <a:r>
              <a:rPr lang="en-US" altLang="tr-TR" sz="1800"/>
              <a:t>in cattle bleeding occurs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 typeface="Times" panose="02020603050405020304" pitchFamily="18" charset="0"/>
              <a:buChar char="•"/>
            </a:pPr>
            <a:r>
              <a:rPr lang="en-US" altLang="tr-TR" sz="1800"/>
              <a:t>FSH increases</a:t>
            </a:r>
          </a:p>
          <a:p>
            <a:pPr lvl="2">
              <a:lnSpc>
                <a:spcPct val="89000"/>
              </a:lnSpc>
              <a:spcBef>
                <a:spcPct val="43000"/>
              </a:spcBef>
              <a:buFont typeface="Wingdings" panose="05000000000000000000" pitchFamily="2" charset="2"/>
              <a:buChar char="Ø"/>
            </a:pPr>
            <a:r>
              <a:rPr lang="en-US" altLang="tr-TR" sz="1800"/>
              <a:t>triggering growth of follicles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026"/>
          <p:cNvGrpSpPr>
            <a:grpSpLocks/>
          </p:cNvGrpSpPr>
          <p:nvPr/>
        </p:nvGrpSpPr>
        <p:grpSpPr bwMode="auto">
          <a:xfrm>
            <a:off x="979488" y="128588"/>
            <a:ext cx="7145337" cy="6600825"/>
            <a:chOff x="617" y="81"/>
            <a:chExt cx="4501" cy="4158"/>
          </a:xfrm>
        </p:grpSpPr>
        <p:sp>
          <p:nvSpPr>
            <p:cNvPr id="56411" name="Rectangle 1027" descr="20%"/>
            <p:cNvSpPr>
              <a:spLocks noChangeArrowheads="1"/>
            </p:cNvSpPr>
            <p:nvPr/>
          </p:nvSpPr>
          <p:spPr bwMode="auto">
            <a:xfrm>
              <a:off x="617" y="81"/>
              <a:ext cx="1344" cy="4158"/>
            </a:xfrm>
            <a:prstGeom prst="rect">
              <a:avLst/>
            </a:prstGeom>
            <a:pattFill prst="pct20">
              <a:fgClr>
                <a:srgbClr val="0000FF"/>
              </a:fgClr>
              <a:bgClr>
                <a:srgbClr val="FFFFFF"/>
              </a:bgClr>
            </a:patt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56412" name="Rectangle 1028" descr="20%"/>
            <p:cNvSpPr>
              <a:spLocks noChangeArrowheads="1"/>
            </p:cNvSpPr>
            <p:nvPr/>
          </p:nvSpPr>
          <p:spPr bwMode="auto">
            <a:xfrm>
              <a:off x="3827" y="81"/>
              <a:ext cx="1291" cy="4154"/>
            </a:xfrm>
            <a:prstGeom prst="rect">
              <a:avLst/>
            </a:prstGeom>
            <a:pattFill prst="pct20">
              <a:fgClr>
                <a:srgbClr val="0000FF"/>
              </a:fgClr>
              <a:bgClr>
                <a:srgbClr val="FFFFFF"/>
              </a:bgClr>
            </a:patt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56323" name="Rectangle 1032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pic>
        <p:nvPicPr>
          <p:cNvPr id="56324" name="Picture 103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5" name="Group 1034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56409" name="Freeform 1035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56410" name="Freeform 1036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grpSp>
        <p:nvGrpSpPr>
          <p:cNvPr id="56326" name="Group 1037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56407" name="Freeform 1038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56408" name="Freeform 1039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56327" name="Freeform 1040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5400 h 862"/>
              <a:gd name="T2" fmla="*/ 38100 w 3977"/>
              <a:gd name="T3" fmla="*/ 25400 h 862"/>
              <a:gd name="T4" fmla="*/ 127000 w 3977"/>
              <a:gd name="T5" fmla="*/ 25400 h 862"/>
              <a:gd name="T6" fmla="*/ 254000 w 3977"/>
              <a:gd name="T7" fmla="*/ 38100 h 862"/>
              <a:gd name="T8" fmla="*/ 419100 w 3977"/>
              <a:gd name="T9" fmla="*/ 38100 h 862"/>
              <a:gd name="T10" fmla="*/ 735012 w 3977"/>
              <a:gd name="T11" fmla="*/ 50800 h 862"/>
              <a:gd name="T12" fmla="*/ 963612 w 3977"/>
              <a:gd name="T13" fmla="*/ 76200 h 862"/>
              <a:gd name="T14" fmla="*/ 1077912 w 3977"/>
              <a:gd name="T15" fmla="*/ 88900 h 862"/>
              <a:gd name="T16" fmla="*/ 1192212 w 3977"/>
              <a:gd name="T17" fmla="*/ 139700 h 862"/>
              <a:gd name="T18" fmla="*/ 1293812 w 3977"/>
              <a:gd name="T19" fmla="*/ 215900 h 862"/>
              <a:gd name="T20" fmla="*/ 1395412 w 3977"/>
              <a:gd name="T21" fmla="*/ 315913 h 862"/>
              <a:gd name="T22" fmla="*/ 1533525 w 3977"/>
              <a:gd name="T23" fmla="*/ 519113 h 862"/>
              <a:gd name="T24" fmla="*/ 1660525 w 3977"/>
              <a:gd name="T25" fmla="*/ 722313 h 862"/>
              <a:gd name="T26" fmla="*/ 1774825 w 3977"/>
              <a:gd name="T27" fmla="*/ 900113 h 862"/>
              <a:gd name="T28" fmla="*/ 1851025 w 3977"/>
              <a:gd name="T29" fmla="*/ 989013 h 862"/>
              <a:gd name="T30" fmla="*/ 1952625 w 3977"/>
              <a:gd name="T31" fmla="*/ 1090613 h 862"/>
              <a:gd name="T32" fmla="*/ 2181225 w 3977"/>
              <a:gd name="T33" fmla="*/ 1228725 h 862"/>
              <a:gd name="T34" fmla="*/ 2471737 w 3977"/>
              <a:gd name="T35" fmla="*/ 1317625 h 862"/>
              <a:gd name="T36" fmla="*/ 2636837 w 3977"/>
              <a:gd name="T37" fmla="*/ 1330325 h 862"/>
              <a:gd name="T38" fmla="*/ 2827337 w 3977"/>
              <a:gd name="T39" fmla="*/ 1355725 h 862"/>
              <a:gd name="T40" fmla="*/ 3284537 w 3977"/>
              <a:gd name="T41" fmla="*/ 1368425 h 862"/>
              <a:gd name="T42" fmla="*/ 4297362 w 3977"/>
              <a:gd name="T43" fmla="*/ 1368425 h 862"/>
              <a:gd name="T44" fmla="*/ 4513262 w 3977"/>
              <a:gd name="T45" fmla="*/ 1355725 h 862"/>
              <a:gd name="T46" fmla="*/ 4703762 w 3977"/>
              <a:gd name="T47" fmla="*/ 1317625 h 862"/>
              <a:gd name="T48" fmla="*/ 4843462 w 3977"/>
              <a:gd name="T49" fmla="*/ 1266825 h 862"/>
              <a:gd name="T50" fmla="*/ 4945062 w 3977"/>
              <a:gd name="T51" fmla="*/ 1177925 h 862"/>
              <a:gd name="T52" fmla="*/ 5197475 w 3977"/>
              <a:gd name="T53" fmla="*/ 760413 h 862"/>
              <a:gd name="T54" fmla="*/ 5337175 w 3977"/>
              <a:gd name="T55" fmla="*/ 531813 h 862"/>
              <a:gd name="T56" fmla="*/ 5514975 w 3977"/>
              <a:gd name="T57" fmla="*/ 328613 h 862"/>
              <a:gd name="T58" fmla="*/ 5578475 w 3977"/>
              <a:gd name="T59" fmla="*/ 266700 h 862"/>
              <a:gd name="T60" fmla="*/ 5692775 w 3977"/>
              <a:gd name="T61" fmla="*/ 215900 h 862"/>
              <a:gd name="T62" fmla="*/ 5959475 w 3977"/>
              <a:gd name="T63" fmla="*/ 114300 h 862"/>
              <a:gd name="T64" fmla="*/ 6086475 w 3977"/>
              <a:gd name="T65" fmla="*/ 63500 h 862"/>
              <a:gd name="T66" fmla="*/ 6199187 w 3977"/>
              <a:gd name="T67" fmla="*/ 25400 h 862"/>
              <a:gd name="T68" fmla="*/ 6275387 w 3977"/>
              <a:gd name="T69" fmla="*/ 0 h 862"/>
              <a:gd name="T70" fmla="*/ 631348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6328" name="Freeform 1041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760412 h 511"/>
              <a:gd name="T2" fmla="*/ 12700 w 4025"/>
              <a:gd name="T3" fmla="*/ 760412 h 511"/>
              <a:gd name="T4" fmla="*/ 50800 w 4025"/>
              <a:gd name="T5" fmla="*/ 760412 h 511"/>
              <a:gd name="T6" fmla="*/ 177800 w 4025"/>
              <a:gd name="T7" fmla="*/ 760412 h 511"/>
              <a:gd name="T8" fmla="*/ 584200 w 4025"/>
              <a:gd name="T9" fmla="*/ 760412 h 511"/>
              <a:gd name="T10" fmla="*/ 811213 w 4025"/>
              <a:gd name="T11" fmla="*/ 760412 h 511"/>
              <a:gd name="T12" fmla="*/ 1027113 w 4025"/>
              <a:gd name="T13" fmla="*/ 747712 h 511"/>
              <a:gd name="T14" fmla="*/ 1204913 w 4025"/>
              <a:gd name="T15" fmla="*/ 736600 h 511"/>
              <a:gd name="T16" fmla="*/ 1331913 w 4025"/>
              <a:gd name="T17" fmla="*/ 736600 h 511"/>
              <a:gd name="T18" fmla="*/ 1622425 w 4025"/>
              <a:gd name="T19" fmla="*/ 685800 h 511"/>
              <a:gd name="T20" fmla="*/ 1876425 w 4025"/>
              <a:gd name="T21" fmla="*/ 571500 h 511"/>
              <a:gd name="T22" fmla="*/ 2308225 w 4025"/>
              <a:gd name="T23" fmla="*/ 266700 h 511"/>
              <a:gd name="T24" fmla="*/ 2687638 w 4025"/>
              <a:gd name="T25" fmla="*/ 12700 h 511"/>
              <a:gd name="T26" fmla="*/ 2763838 w 4025"/>
              <a:gd name="T27" fmla="*/ 0 h 511"/>
              <a:gd name="T28" fmla="*/ 2852738 w 4025"/>
              <a:gd name="T29" fmla="*/ 38100 h 511"/>
              <a:gd name="T30" fmla="*/ 2916238 w 4025"/>
              <a:gd name="T31" fmla="*/ 139700 h 511"/>
              <a:gd name="T32" fmla="*/ 2992438 w 4025"/>
              <a:gd name="T33" fmla="*/ 279400 h 511"/>
              <a:gd name="T34" fmla="*/ 3132138 w 4025"/>
              <a:gd name="T35" fmla="*/ 571500 h 511"/>
              <a:gd name="T36" fmla="*/ 3309938 w 4025"/>
              <a:gd name="T37" fmla="*/ 723900 h 511"/>
              <a:gd name="T38" fmla="*/ 3575050 w 4025"/>
              <a:gd name="T39" fmla="*/ 785812 h 511"/>
              <a:gd name="T40" fmla="*/ 3752850 w 4025"/>
              <a:gd name="T41" fmla="*/ 811212 h 511"/>
              <a:gd name="T42" fmla="*/ 3981450 w 4025"/>
              <a:gd name="T43" fmla="*/ 811212 h 511"/>
              <a:gd name="T44" fmla="*/ 4197350 w 4025"/>
              <a:gd name="T45" fmla="*/ 798512 h 511"/>
              <a:gd name="T46" fmla="*/ 4373563 w 4025"/>
              <a:gd name="T47" fmla="*/ 736600 h 511"/>
              <a:gd name="T48" fmla="*/ 4500563 w 4025"/>
              <a:gd name="T49" fmla="*/ 647700 h 511"/>
              <a:gd name="T50" fmla="*/ 4589463 w 4025"/>
              <a:gd name="T51" fmla="*/ 533400 h 511"/>
              <a:gd name="T52" fmla="*/ 4716463 w 4025"/>
              <a:gd name="T53" fmla="*/ 292100 h 511"/>
              <a:gd name="T54" fmla="*/ 4868863 w 4025"/>
              <a:gd name="T55" fmla="*/ 127000 h 511"/>
              <a:gd name="T56" fmla="*/ 5008563 w 4025"/>
              <a:gd name="T57" fmla="*/ 76200 h 511"/>
              <a:gd name="T58" fmla="*/ 5072063 w 4025"/>
              <a:gd name="T59" fmla="*/ 101600 h 511"/>
              <a:gd name="T60" fmla="*/ 5148263 w 4025"/>
              <a:gd name="T61" fmla="*/ 177800 h 511"/>
              <a:gd name="T62" fmla="*/ 5260975 w 4025"/>
              <a:gd name="T63" fmla="*/ 355600 h 511"/>
              <a:gd name="T64" fmla="*/ 5362575 w 4025"/>
              <a:gd name="T65" fmla="*/ 508000 h 511"/>
              <a:gd name="T66" fmla="*/ 5426075 w 4025"/>
              <a:gd name="T67" fmla="*/ 571500 h 511"/>
              <a:gd name="T68" fmla="*/ 5527675 w 4025"/>
              <a:gd name="T69" fmla="*/ 622300 h 511"/>
              <a:gd name="T70" fmla="*/ 5667375 w 4025"/>
              <a:gd name="T71" fmla="*/ 673100 h 511"/>
              <a:gd name="T72" fmla="*/ 5832475 w 4025"/>
              <a:gd name="T73" fmla="*/ 698500 h 511"/>
              <a:gd name="T74" fmla="*/ 6022975 w 4025"/>
              <a:gd name="T75" fmla="*/ 711200 h 511"/>
              <a:gd name="T76" fmla="*/ 6199188 w 4025"/>
              <a:gd name="T77" fmla="*/ 698500 h 511"/>
              <a:gd name="T78" fmla="*/ 6338888 w 4025"/>
              <a:gd name="T79" fmla="*/ 685800 h 511"/>
              <a:gd name="T80" fmla="*/ 6376988 w 4025"/>
              <a:gd name="T81" fmla="*/ 685800 h 511"/>
              <a:gd name="T82" fmla="*/ 6389688 w 4025"/>
              <a:gd name="T83" fmla="*/ 685800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6329" name="Rectangle 1042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CA</a:t>
            </a:r>
            <a:endParaRPr lang="en-US" altLang="tr-TR" sz="2000"/>
          </a:p>
        </p:txBody>
      </p:sp>
      <p:sp>
        <p:nvSpPr>
          <p:cNvPr id="56330" name="Freeform 1043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1065212 h 671"/>
              <a:gd name="T2" fmla="*/ 1090612 w 3961"/>
              <a:gd name="T3" fmla="*/ 1039812 h 671"/>
              <a:gd name="T4" fmla="*/ 1166812 w 3961"/>
              <a:gd name="T5" fmla="*/ 785812 h 671"/>
              <a:gd name="T6" fmla="*/ 1268412 w 3961"/>
              <a:gd name="T7" fmla="*/ 963612 h 671"/>
              <a:gd name="T8" fmla="*/ 1319212 w 3961"/>
              <a:gd name="T9" fmla="*/ 558800 h 671"/>
              <a:gd name="T10" fmla="*/ 1446212 w 3961"/>
              <a:gd name="T11" fmla="*/ 811212 h 671"/>
              <a:gd name="T12" fmla="*/ 1471612 w 3961"/>
              <a:gd name="T13" fmla="*/ 304800 h 671"/>
              <a:gd name="T14" fmla="*/ 1597025 w 3961"/>
              <a:gd name="T15" fmla="*/ 558800 h 671"/>
              <a:gd name="T16" fmla="*/ 1673225 w 3961"/>
              <a:gd name="T17" fmla="*/ 25400 h 671"/>
              <a:gd name="T18" fmla="*/ 1749425 w 3961"/>
              <a:gd name="T19" fmla="*/ 355600 h 671"/>
              <a:gd name="T20" fmla="*/ 1851025 w 3961"/>
              <a:gd name="T21" fmla="*/ 0 h 671"/>
              <a:gd name="T22" fmla="*/ 1952625 w 3961"/>
              <a:gd name="T23" fmla="*/ 1065212 h 671"/>
              <a:gd name="T24" fmla="*/ 6288087 w 3961"/>
              <a:gd name="T25" fmla="*/ 1065212 h 671"/>
              <a:gd name="T26" fmla="*/ 6262687 w 3961"/>
              <a:gd name="T27" fmla="*/ 1065212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6331" name="Line 1044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32" name="Line 1045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33" name="Rectangle 1046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800">
                <a:solidFill>
                  <a:srgbClr val="000000"/>
                </a:solidFill>
              </a:rPr>
              <a:t>Days Relative to the Gonadotropin Surge</a:t>
            </a:r>
            <a:endParaRPr lang="en-US" altLang="tr-TR"/>
          </a:p>
        </p:txBody>
      </p:sp>
      <p:sp>
        <p:nvSpPr>
          <p:cNvPr id="56334" name="Line 1047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35" name="Line 1048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36" name="Line 1049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37" name="Line 1050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38" name="Line 1051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39" name="Line 1052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40" name="Line 1053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41" name="Line 1054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42" name="Line 1055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43" name="Line 1056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44" name="Line 1057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45" name="Line 1058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46" name="Line 1059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47" name="Line 1060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48" name="Line 1061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49" name="Line 1062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50" name="Line 1063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56351" name="Group 1064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56391" name="Rectangle 1065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0</a:t>
              </a:r>
              <a:endParaRPr lang="en-US" altLang="tr-TR"/>
            </a:p>
          </p:txBody>
        </p:sp>
        <p:sp>
          <p:nvSpPr>
            <p:cNvPr id="56392" name="Rectangle 1066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1</a:t>
              </a:r>
              <a:endParaRPr lang="en-US" altLang="tr-TR"/>
            </a:p>
          </p:txBody>
        </p:sp>
        <p:sp>
          <p:nvSpPr>
            <p:cNvPr id="56393" name="Rectangle 1067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2</a:t>
              </a:r>
              <a:endParaRPr lang="en-US" altLang="tr-TR"/>
            </a:p>
          </p:txBody>
        </p:sp>
        <p:sp>
          <p:nvSpPr>
            <p:cNvPr id="56394" name="Rectangle 1068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3</a:t>
              </a:r>
              <a:endParaRPr lang="en-US" altLang="tr-TR"/>
            </a:p>
          </p:txBody>
        </p:sp>
        <p:sp>
          <p:nvSpPr>
            <p:cNvPr id="56395" name="Rectangle 1069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4</a:t>
              </a:r>
              <a:endParaRPr lang="en-US" altLang="tr-TR"/>
            </a:p>
          </p:txBody>
        </p:sp>
        <p:sp>
          <p:nvSpPr>
            <p:cNvPr id="56396" name="Rectangle 1070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5</a:t>
              </a:r>
              <a:endParaRPr lang="en-US" altLang="tr-TR"/>
            </a:p>
          </p:txBody>
        </p:sp>
        <p:sp>
          <p:nvSpPr>
            <p:cNvPr id="56397" name="Rectangle 1071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6</a:t>
              </a:r>
              <a:endParaRPr lang="en-US" altLang="tr-TR"/>
            </a:p>
          </p:txBody>
        </p:sp>
        <p:sp>
          <p:nvSpPr>
            <p:cNvPr id="56398" name="Rectangle 1072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7</a:t>
              </a:r>
              <a:endParaRPr lang="en-US" altLang="tr-TR"/>
            </a:p>
          </p:txBody>
        </p:sp>
        <p:sp>
          <p:nvSpPr>
            <p:cNvPr id="56399" name="Rectangle 1073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8</a:t>
              </a:r>
              <a:endParaRPr lang="en-US" altLang="tr-TR"/>
            </a:p>
          </p:txBody>
        </p:sp>
        <p:sp>
          <p:nvSpPr>
            <p:cNvPr id="56400" name="Rectangle 1074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-1</a:t>
              </a:r>
              <a:endParaRPr lang="en-US" altLang="tr-TR"/>
            </a:p>
          </p:txBody>
        </p:sp>
        <p:sp>
          <p:nvSpPr>
            <p:cNvPr id="56401" name="Rectangle 1075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- 2</a:t>
              </a:r>
              <a:endParaRPr lang="en-US" altLang="tr-TR"/>
            </a:p>
          </p:txBody>
        </p:sp>
        <p:sp>
          <p:nvSpPr>
            <p:cNvPr id="56402" name="Rectangle 1076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- 3</a:t>
              </a:r>
              <a:endParaRPr lang="en-US" altLang="tr-TR"/>
            </a:p>
          </p:txBody>
        </p:sp>
        <p:sp>
          <p:nvSpPr>
            <p:cNvPr id="56403" name="Rectangle 1077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- 4</a:t>
              </a:r>
              <a:endParaRPr lang="en-US" altLang="tr-TR"/>
            </a:p>
          </p:txBody>
        </p:sp>
        <p:sp>
          <p:nvSpPr>
            <p:cNvPr id="56404" name="Rectangle 1078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- 5</a:t>
              </a:r>
              <a:endParaRPr lang="en-US" altLang="tr-TR"/>
            </a:p>
          </p:txBody>
        </p:sp>
        <p:sp>
          <p:nvSpPr>
            <p:cNvPr id="56405" name="Rectangle 1079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- 6</a:t>
              </a:r>
              <a:endParaRPr lang="en-US" altLang="tr-TR"/>
            </a:p>
          </p:txBody>
        </p:sp>
        <p:sp>
          <p:nvSpPr>
            <p:cNvPr id="56406" name="Rectangle 1080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>
                  <a:solidFill>
                    <a:srgbClr val="000000"/>
                  </a:solidFill>
                </a:rPr>
                <a:t>-7</a:t>
              </a:r>
              <a:endParaRPr lang="en-US" altLang="tr-TR"/>
            </a:p>
          </p:txBody>
        </p:sp>
      </p:grpSp>
      <p:sp>
        <p:nvSpPr>
          <p:cNvPr id="56352" name="Rectangle 1081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FF0000"/>
                </a:solidFill>
              </a:rPr>
              <a:t>LH</a:t>
            </a:r>
            <a:endParaRPr lang="en-US" altLang="tr-TR" sz="2000"/>
          </a:p>
        </p:txBody>
      </p:sp>
      <p:sp>
        <p:nvSpPr>
          <p:cNvPr id="56353" name="Rectangle 1082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00"/>
                </a:solidFill>
              </a:rPr>
              <a:t>FSH</a:t>
            </a:r>
            <a:endParaRPr lang="en-US" altLang="tr-TR" sz="2000"/>
          </a:p>
        </p:txBody>
      </p:sp>
      <p:grpSp>
        <p:nvGrpSpPr>
          <p:cNvPr id="56354" name="Group 1083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56388" name="Rectangle 1084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PGF</a:t>
              </a:r>
              <a:endParaRPr lang="en-US" altLang="tr-TR" sz="2000"/>
            </a:p>
          </p:txBody>
        </p:sp>
        <p:sp>
          <p:nvSpPr>
            <p:cNvPr id="56389" name="Rectangle 1085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</a:rPr>
                <a:t>2</a:t>
              </a:r>
              <a:endParaRPr lang="en-US" altLang="tr-TR" sz="2000"/>
            </a:p>
          </p:txBody>
        </p:sp>
        <p:sp>
          <p:nvSpPr>
            <p:cNvPr id="56390" name="Rectangle 1086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200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 a</a:t>
              </a:r>
              <a:endParaRPr lang="en-US" altLang="tr-TR" sz="2000"/>
            </a:p>
          </p:txBody>
        </p:sp>
      </p:grpSp>
      <p:sp>
        <p:nvSpPr>
          <p:cNvPr id="56355" name="Rectangle 1087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Estradiol</a:t>
            </a:r>
            <a:endParaRPr lang="en-US" altLang="tr-TR" sz="2000"/>
          </a:p>
        </p:txBody>
      </p:sp>
      <p:sp>
        <p:nvSpPr>
          <p:cNvPr id="56356" name="Rectangle 1088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CC00"/>
                </a:solidFill>
              </a:rPr>
              <a:t>Progesterone</a:t>
            </a:r>
            <a:endParaRPr lang="en-US" altLang="tr-TR" sz="2000"/>
          </a:p>
        </p:txBody>
      </p:sp>
      <p:sp>
        <p:nvSpPr>
          <p:cNvPr id="56357" name="Rectangle 1089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Metestrus</a:t>
            </a:r>
            <a:endParaRPr lang="en-US" altLang="tr-TR"/>
          </a:p>
        </p:txBody>
      </p:sp>
      <p:sp>
        <p:nvSpPr>
          <p:cNvPr id="56358" name="Rectangle 1090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56359" name="Rectangle 1091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Proestrus</a:t>
            </a:r>
            <a:endParaRPr lang="en-US" altLang="tr-TR"/>
          </a:p>
        </p:txBody>
      </p:sp>
      <p:sp>
        <p:nvSpPr>
          <p:cNvPr id="56360" name="Rectangle 1092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Diestrus</a:t>
            </a:r>
            <a:endParaRPr lang="en-US" altLang="tr-TR"/>
          </a:p>
        </p:txBody>
      </p:sp>
      <p:sp>
        <p:nvSpPr>
          <p:cNvPr id="56361" name="Line 1093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62" name="Rectangle 1094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400">
                <a:solidFill>
                  <a:srgbClr val="000000"/>
                </a:solidFill>
              </a:rPr>
              <a:t>Estrus</a:t>
            </a:r>
            <a:endParaRPr lang="en-US" altLang="tr-TR"/>
          </a:p>
        </p:txBody>
      </p:sp>
      <p:sp>
        <p:nvSpPr>
          <p:cNvPr id="56363" name="Line 1095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64" name="Line 1096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6365" name="Line 1097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56366" name="Picture 109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67" name="Picture 109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68" name="Picture 1100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69" name="Group 1101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56384" name="Picture 1102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5" name="Oval 1103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56386" name="Oval 1104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pic>
          <p:nvPicPr>
            <p:cNvPr id="56387" name="Picture 1105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70" name="Picture 110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71" name="Picture 110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72" name="Picture 1108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73" name="Picture 110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74" name="Line 1110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75" name="Line 1111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76" name="Line 1112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77" name="Line 1113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78" name="Line 1114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79" name="Line 1115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80" name="Line 1116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81" name="Line 1117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82" name="Text Box 1118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CL</a:t>
            </a:r>
          </a:p>
        </p:txBody>
      </p:sp>
      <p:sp>
        <p:nvSpPr>
          <p:cNvPr id="56383" name="Text Box 1119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9" descr="Slide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456363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3962400" y="609600"/>
            <a:ext cx="18653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latin typeface="Times" panose="02020603050405020304" pitchFamily="18" charset="0"/>
              </a:rPr>
              <a:t>Luteal Phase</a:t>
            </a: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152400" y="609600"/>
            <a:ext cx="18653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latin typeface="Times" panose="02020603050405020304" pitchFamily="18" charset="0"/>
              </a:rPr>
              <a:t>Luteal Phase</a:t>
            </a:r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6011863" y="909638"/>
            <a:ext cx="311785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49250" indent="-12700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793750" indent="-22225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9000"/>
              </a:lnSpc>
              <a:spcBef>
                <a:spcPct val="43000"/>
              </a:spcBef>
            </a:pPr>
            <a:r>
              <a:rPr lang="en-US" altLang="tr-TR">
                <a:solidFill>
                  <a:srgbClr val="D93192"/>
                </a:solidFill>
              </a:rPr>
              <a:t>Diestrus</a:t>
            </a:r>
            <a:endParaRPr lang="en-US" altLang="tr-TR" sz="1400"/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progesterone high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FSH</a:t>
            </a:r>
          </a:p>
          <a:p>
            <a:pPr lvl="2">
              <a:lnSpc>
                <a:spcPct val="89000"/>
              </a:lnSpc>
              <a:spcBef>
                <a:spcPct val="43000"/>
              </a:spcBef>
              <a:buFont typeface="Wingdings" panose="05000000000000000000" pitchFamily="2" charset="2"/>
              <a:buChar char="Ø"/>
            </a:pPr>
            <a:r>
              <a:rPr lang="en-US" altLang="tr-TR" sz="1800"/>
              <a:t>Increases at some point to cause growth of ovulatory follicle</a:t>
            </a:r>
          </a:p>
          <a:p>
            <a:pPr lvl="1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altLang="tr-TR" sz="1800"/>
              <a:t>Uterus</a:t>
            </a:r>
          </a:p>
          <a:p>
            <a:pPr lvl="2">
              <a:lnSpc>
                <a:spcPct val="89000"/>
              </a:lnSpc>
              <a:spcBef>
                <a:spcPct val="43000"/>
              </a:spcBef>
              <a:buFont typeface="Wingdings" panose="05000000000000000000" pitchFamily="2" charset="2"/>
              <a:buChar char="Ø"/>
            </a:pPr>
            <a:r>
              <a:rPr lang="en-US" altLang="tr-TR" sz="1800"/>
              <a:t>secrets fluid but volume gradually decreases</a:t>
            </a:r>
          </a:p>
          <a:p>
            <a:pPr lvl="2">
              <a:lnSpc>
                <a:spcPct val="89000"/>
              </a:lnSpc>
              <a:spcBef>
                <a:spcPct val="43000"/>
              </a:spcBef>
              <a:buFont typeface="Wingdings" panose="05000000000000000000" pitchFamily="2" charset="2"/>
              <a:buChar char="Ø"/>
            </a:pPr>
            <a:r>
              <a:rPr lang="en-US" altLang="tr-TR" sz="1800"/>
              <a:t>contraction stop</a:t>
            </a:r>
          </a:p>
          <a:p>
            <a:pPr lvl="2">
              <a:lnSpc>
                <a:spcPct val="89000"/>
              </a:lnSpc>
              <a:spcBef>
                <a:spcPct val="43000"/>
              </a:spcBef>
              <a:buFont typeface="Wingdings" panose="05000000000000000000" pitchFamily="2" charset="2"/>
              <a:buChar char="Ø"/>
            </a:pPr>
            <a:r>
              <a:rPr lang="en-US" altLang="tr-TR" sz="1800"/>
              <a:t>CL regresses at the end of this period if female is not pregnant due to PGF release</a:t>
            </a:r>
            <a:endParaRPr lang="en-US" altLang="tr-TR" sz="1400"/>
          </a:p>
          <a:p>
            <a:pPr algn="ctr"/>
            <a:endParaRPr lang="en-US" altLang="tr-TR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679575" y="358775"/>
            <a:ext cx="5811838" cy="4556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92000"/>
              </a:lnSpc>
              <a:defRPr/>
            </a:pPr>
            <a:r>
              <a:rPr lang="en-US" sz="2800">
                <a:solidFill>
                  <a:schemeClr val="tx2"/>
                </a:solidFill>
                <a:latin typeface="Helvetica" charset="0"/>
                <a:ea typeface="+mn-ea"/>
              </a:rPr>
              <a:t>Characteristics of Estrous Cycles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28625" y="1428750"/>
            <a:ext cx="83693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114300"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lnSpc>
                <a:spcPct val="89000"/>
              </a:lnSpc>
              <a:spcBef>
                <a:spcPct val="43000"/>
              </a:spcBef>
            </a:pPr>
            <a:r>
              <a:rPr lang="en-US" altLang="tr-TR" sz="2000"/>
              <a:t>	Cow	  Ewe	 Sow	  Mare</a:t>
            </a:r>
          </a:p>
          <a:p>
            <a:pPr lvl="1">
              <a:lnSpc>
                <a:spcPct val="89000"/>
              </a:lnSpc>
              <a:spcBef>
                <a:spcPct val="43000"/>
              </a:spcBef>
            </a:pPr>
            <a:endParaRPr lang="en-US" altLang="tr-TR" sz="2000"/>
          </a:p>
          <a:p>
            <a:pPr lvl="1">
              <a:lnSpc>
                <a:spcPct val="89000"/>
              </a:lnSpc>
              <a:spcBef>
                <a:spcPct val="43000"/>
              </a:spcBef>
            </a:pPr>
            <a:r>
              <a:rPr lang="en-US" altLang="tr-TR" sz="2000"/>
              <a:t>Estrous cycle (days)	   21	   17	  21	   21</a:t>
            </a:r>
          </a:p>
          <a:p>
            <a:pPr lvl="1">
              <a:lnSpc>
                <a:spcPct val="89000"/>
              </a:lnSpc>
              <a:spcBef>
                <a:spcPct val="43000"/>
              </a:spcBef>
            </a:pPr>
            <a:r>
              <a:rPr lang="en-US" altLang="tr-TR" sz="2000"/>
              <a:t>Proestrus (days)	  3-4	  2-3	   3-4	   2-3</a:t>
            </a:r>
          </a:p>
          <a:p>
            <a:pPr lvl="1">
              <a:lnSpc>
                <a:spcPct val="89000"/>
              </a:lnSpc>
              <a:spcBef>
                <a:spcPct val="43000"/>
              </a:spcBef>
            </a:pPr>
            <a:r>
              <a:rPr lang="en-US" altLang="tr-TR" sz="2000"/>
              <a:t>Estrus	12-18 hr	24-36 hr	48-72 hr	4-8 days</a:t>
            </a:r>
          </a:p>
          <a:p>
            <a:pPr lvl="1">
              <a:lnSpc>
                <a:spcPct val="89000"/>
              </a:lnSpc>
              <a:spcBef>
                <a:spcPct val="43000"/>
              </a:spcBef>
            </a:pPr>
            <a:r>
              <a:rPr lang="en-US" altLang="tr-TR" sz="2000"/>
              <a:t>Metestrus (days)	  3-4	  2-3	  2-3	   2-3</a:t>
            </a:r>
          </a:p>
          <a:p>
            <a:pPr lvl="1">
              <a:lnSpc>
                <a:spcPct val="89000"/>
              </a:lnSpc>
              <a:spcBef>
                <a:spcPct val="43000"/>
              </a:spcBef>
            </a:pPr>
            <a:r>
              <a:rPr lang="en-US" altLang="tr-TR" sz="2000"/>
              <a:t>Diestrus (days)	10-14	10-12	 11-13	 10-12</a:t>
            </a:r>
          </a:p>
          <a:p>
            <a:pPr algn="ctr"/>
            <a:endParaRPr lang="en-US" altLang="tr-TR" sz="2000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609600" y="2041525"/>
            <a:ext cx="7889875" cy="6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641350" y="1108075"/>
            <a:ext cx="787400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660400" y="4540250"/>
            <a:ext cx="8013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28600" y="3048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tr-TR" sz="4000">
                <a:solidFill>
                  <a:schemeClr val="tx2"/>
                </a:solidFill>
              </a:rPr>
              <a:t>Hormonal Changes in the Bitch 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1066800" y="12192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1066800" y="5867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108325" y="59213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0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784725" y="59213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10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858000" y="593725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20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990600" y="593725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-20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3124200" y="2209800"/>
            <a:ext cx="152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4648200" y="1981200"/>
            <a:ext cx="1905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3048000" y="1522413"/>
            <a:ext cx="156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latin typeface="Comic Sans MS" panose="030F0702030302020204" pitchFamily="66" charset="0"/>
              </a:rPr>
              <a:t>Proestrus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4937125" y="1217613"/>
            <a:ext cx="111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latin typeface="Comic Sans MS" panose="030F0702030302020204" pitchFamily="66" charset="0"/>
              </a:rPr>
              <a:t>Estrus</a:t>
            </a: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1143000" y="2667000"/>
            <a:ext cx="1905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355725" y="1827213"/>
            <a:ext cx="148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latin typeface="Comic Sans MS" panose="030F0702030302020204" pitchFamily="66" charset="0"/>
              </a:rPr>
              <a:t>Anestrus</a:t>
            </a:r>
          </a:p>
        </p:txBody>
      </p:sp>
      <p:grpSp>
        <p:nvGrpSpPr>
          <p:cNvPr id="62479" name="Group 15"/>
          <p:cNvGrpSpPr>
            <a:grpSpLocks/>
          </p:cNvGrpSpPr>
          <p:nvPr/>
        </p:nvGrpSpPr>
        <p:grpSpPr bwMode="auto">
          <a:xfrm>
            <a:off x="1066800" y="3733800"/>
            <a:ext cx="2286000" cy="1981200"/>
            <a:chOff x="672" y="2352"/>
            <a:chExt cx="1440" cy="1248"/>
          </a:xfrm>
        </p:grpSpPr>
        <p:sp>
          <p:nvSpPr>
            <p:cNvPr id="62493" name="Freeform 16"/>
            <p:cNvSpPr>
              <a:spLocks/>
            </p:cNvSpPr>
            <p:nvPr/>
          </p:nvSpPr>
          <p:spPr bwMode="auto">
            <a:xfrm>
              <a:off x="672" y="2352"/>
              <a:ext cx="1440" cy="1248"/>
            </a:xfrm>
            <a:custGeom>
              <a:avLst/>
              <a:gdLst>
                <a:gd name="T0" fmla="*/ 0 w 1440"/>
                <a:gd name="T1" fmla="*/ 1008 h 1248"/>
                <a:gd name="T2" fmla="*/ 336 w 1440"/>
                <a:gd name="T3" fmla="*/ 144 h 1248"/>
                <a:gd name="T4" fmla="*/ 528 w 1440"/>
                <a:gd name="T5" fmla="*/ 0 h 1248"/>
                <a:gd name="T6" fmla="*/ 816 w 1440"/>
                <a:gd name="T7" fmla="*/ 96 h 1248"/>
                <a:gd name="T8" fmla="*/ 1056 w 1440"/>
                <a:gd name="T9" fmla="*/ 1008 h 1248"/>
                <a:gd name="T10" fmla="*/ 1440 w 1440"/>
                <a:gd name="T11" fmla="*/ 1248 h 1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0"/>
                <a:gd name="T19" fmla="*/ 0 h 1248"/>
                <a:gd name="T20" fmla="*/ 1440 w 1440"/>
                <a:gd name="T21" fmla="*/ 1248 h 1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0" h="1248">
                  <a:moveTo>
                    <a:pt x="0" y="1008"/>
                  </a:moveTo>
                  <a:lnTo>
                    <a:pt x="336" y="144"/>
                  </a:lnTo>
                  <a:lnTo>
                    <a:pt x="528" y="0"/>
                  </a:lnTo>
                  <a:lnTo>
                    <a:pt x="816" y="96"/>
                  </a:lnTo>
                  <a:lnTo>
                    <a:pt x="1056" y="1008"/>
                  </a:lnTo>
                  <a:lnTo>
                    <a:pt x="1440" y="1248"/>
                  </a:lnTo>
                </a:path>
              </a:pathLst>
            </a:cu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124945" name="Text Box 17"/>
            <p:cNvSpPr txBox="1">
              <a:spLocks noChangeArrowheads="1"/>
            </p:cNvSpPr>
            <p:nvPr/>
          </p:nvSpPr>
          <p:spPr bwMode="auto">
            <a:xfrm>
              <a:off x="960" y="2591"/>
              <a:ext cx="5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8040"/>
                  </a:solidFill>
                  <a:latin typeface="Comic Sans MS" charset="0"/>
                  <a:ea typeface="+mn-ea"/>
                </a:rPr>
                <a:t>FSH</a:t>
              </a:r>
            </a:p>
          </p:txBody>
        </p:sp>
      </p:grpSp>
      <p:grpSp>
        <p:nvGrpSpPr>
          <p:cNvPr id="62480" name="Group 18"/>
          <p:cNvGrpSpPr>
            <a:grpSpLocks/>
          </p:cNvGrpSpPr>
          <p:nvPr/>
        </p:nvGrpSpPr>
        <p:grpSpPr bwMode="auto">
          <a:xfrm>
            <a:off x="2133600" y="3505200"/>
            <a:ext cx="6324600" cy="2133600"/>
            <a:chOff x="1344" y="2208"/>
            <a:chExt cx="3984" cy="1344"/>
          </a:xfrm>
        </p:grpSpPr>
        <p:sp>
          <p:nvSpPr>
            <p:cNvPr id="62491" name="Freeform 19"/>
            <p:cNvSpPr>
              <a:spLocks/>
            </p:cNvSpPr>
            <p:nvPr/>
          </p:nvSpPr>
          <p:spPr bwMode="auto">
            <a:xfrm>
              <a:off x="1344" y="2208"/>
              <a:ext cx="3984" cy="1344"/>
            </a:xfrm>
            <a:custGeom>
              <a:avLst/>
              <a:gdLst>
                <a:gd name="T0" fmla="*/ 0 w 3984"/>
                <a:gd name="T1" fmla="*/ 1344 h 1440"/>
                <a:gd name="T2" fmla="*/ 528 w 3984"/>
                <a:gd name="T3" fmla="*/ 1120 h 1440"/>
                <a:gd name="T4" fmla="*/ 1152 w 3984"/>
                <a:gd name="T5" fmla="*/ 762 h 1440"/>
                <a:gd name="T6" fmla="*/ 1536 w 3984"/>
                <a:gd name="T7" fmla="*/ 224 h 1440"/>
                <a:gd name="T8" fmla="*/ 1632 w 3984"/>
                <a:gd name="T9" fmla="*/ 0 h 1440"/>
                <a:gd name="T10" fmla="*/ 1920 w 3984"/>
                <a:gd name="T11" fmla="*/ 762 h 1440"/>
                <a:gd name="T12" fmla="*/ 2208 w 3984"/>
                <a:gd name="T13" fmla="*/ 941 h 1440"/>
                <a:gd name="T14" fmla="*/ 2976 w 3984"/>
                <a:gd name="T15" fmla="*/ 1075 h 1440"/>
                <a:gd name="T16" fmla="*/ 3984 w 3984"/>
                <a:gd name="T17" fmla="*/ 1120 h 1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84"/>
                <a:gd name="T28" fmla="*/ 0 h 1440"/>
                <a:gd name="T29" fmla="*/ 3984 w 3984"/>
                <a:gd name="T30" fmla="*/ 1440 h 14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84" h="1440">
                  <a:moveTo>
                    <a:pt x="0" y="1440"/>
                  </a:moveTo>
                  <a:lnTo>
                    <a:pt x="528" y="1200"/>
                  </a:lnTo>
                  <a:lnTo>
                    <a:pt x="1152" y="816"/>
                  </a:lnTo>
                  <a:lnTo>
                    <a:pt x="1536" y="240"/>
                  </a:lnTo>
                  <a:lnTo>
                    <a:pt x="1632" y="0"/>
                  </a:lnTo>
                  <a:lnTo>
                    <a:pt x="1920" y="816"/>
                  </a:lnTo>
                  <a:lnTo>
                    <a:pt x="2208" y="1008"/>
                  </a:lnTo>
                  <a:lnTo>
                    <a:pt x="2976" y="1152"/>
                  </a:lnTo>
                  <a:lnTo>
                    <a:pt x="3984" y="120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124948" name="Text Box 20"/>
            <p:cNvSpPr txBox="1">
              <a:spLocks noChangeArrowheads="1"/>
            </p:cNvSpPr>
            <p:nvPr/>
          </p:nvSpPr>
          <p:spPr bwMode="auto">
            <a:xfrm>
              <a:off x="2304" y="2543"/>
              <a:ext cx="3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>
                  <a:solidFill>
                    <a:srgbClr val="FF0000"/>
                  </a:solidFill>
                  <a:latin typeface="Comic Sans MS" panose="030F0702030302020204" pitchFamily="66" charset="0"/>
                </a:rPr>
                <a:t>E</a:t>
              </a:r>
              <a:r>
                <a:rPr lang="en-US" altLang="tr-TR" baseline="-2500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  <a:endParaRPr lang="en-US" altLang="tr-TR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2481" name="Group 21"/>
          <p:cNvGrpSpPr>
            <a:grpSpLocks/>
          </p:cNvGrpSpPr>
          <p:nvPr/>
        </p:nvGrpSpPr>
        <p:grpSpPr bwMode="auto">
          <a:xfrm>
            <a:off x="4191000" y="2590800"/>
            <a:ext cx="1752600" cy="3048000"/>
            <a:chOff x="2640" y="1632"/>
            <a:chExt cx="1104" cy="1920"/>
          </a:xfrm>
        </p:grpSpPr>
        <p:sp>
          <p:nvSpPr>
            <p:cNvPr id="62489" name="Freeform 22"/>
            <p:cNvSpPr>
              <a:spLocks/>
            </p:cNvSpPr>
            <p:nvPr/>
          </p:nvSpPr>
          <p:spPr bwMode="auto">
            <a:xfrm>
              <a:off x="2640" y="2016"/>
              <a:ext cx="1104" cy="1536"/>
            </a:xfrm>
            <a:custGeom>
              <a:avLst/>
              <a:gdLst>
                <a:gd name="T0" fmla="*/ 0 w 1104"/>
                <a:gd name="T1" fmla="*/ 1536 h 1536"/>
                <a:gd name="T2" fmla="*/ 288 w 1104"/>
                <a:gd name="T3" fmla="*/ 1536 h 1536"/>
                <a:gd name="T4" fmla="*/ 384 w 1104"/>
                <a:gd name="T5" fmla="*/ 1344 h 1536"/>
                <a:gd name="T6" fmla="*/ 480 w 1104"/>
                <a:gd name="T7" fmla="*/ 0 h 1536"/>
                <a:gd name="T8" fmla="*/ 576 w 1104"/>
                <a:gd name="T9" fmla="*/ 1344 h 1536"/>
                <a:gd name="T10" fmla="*/ 768 w 1104"/>
                <a:gd name="T11" fmla="*/ 1536 h 1536"/>
                <a:gd name="T12" fmla="*/ 1104 w 1104"/>
                <a:gd name="T13" fmla="*/ 1536 h 1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536"/>
                <a:gd name="T23" fmla="*/ 1104 w 1104"/>
                <a:gd name="T24" fmla="*/ 1536 h 1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536">
                  <a:moveTo>
                    <a:pt x="0" y="1536"/>
                  </a:moveTo>
                  <a:lnTo>
                    <a:pt x="288" y="1536"/>
                  </a:lnTo>
                  <a:lnTo>
                    <a:pt x="384" y="1344"/>
                  </a:lnTo>
                  <a:lnTo>
                    <a:pt x="480" y="0"/>
                  </a:lnTo>
                  <a:lnTo>
                    <a:pt x="576" y="1344"/>
                  </a:lnTo>
                  <a:lnTo>
                    <a:pt x="768" y="1536"/>
                  </a:lnTo>
                  <a:lnTo>
                    <a:pt x="1104" y="153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2490" name="Text Box 23"/>
            <p:cNvSpPr txBox="1">
              <a:spLocks noChangeArrowheads="1"/>
            </p:cNvSpPr>
            <p:nvPr/>
          </p:nvSpPr>
          <p:spPr bwMode="auto">
            <a:xfrm>
              <a:off x="2928" y="1632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>
                  <a:latin typeface="Comic Sans MS" panose="030F0702030302020204" pitchFamily="66" charset="0"/>
                </a:rPr>
                <a:t>LH</a:t>
              </a:r>
            </a:p>
          </p:txBody>
        </p:sp>
      </p:grpSp>
      <p:sp>
        <p:nvSpPr>
          <p:cNvPr id="62482" name="Freeform 25"/>
          <p:cNvSpPr>
            <a:spLocks/>
          </p:cNvSpPr>
          <p:nvPr/>
        </p:nvSpPr>
        <p:spPr bwMode="auto">
          <a:xfrm>
            <a:off x="3962400" y="2895600"/>
            <a:ext cx="3505200" cy="2895600"/>
          </a:xfrm>
          <a:custGeom>
            <a:avLst/>
            <a:gdLst>
              <a:gd name="T0" fmla="*/ 0 w 2832"/>
              <a:gd name="T1" fmla="*/ 2895600 h 2544"/>
              <a:gd name="T2" fmla="*/ 712922 w 2832"/>
              <a:gd name="T3" fmla="*/ 2895600 h 2544"/>
              <a:gd name="T4" fmla="*/ 950563 w 2832"/>
              <a:gd name="T5" fmla="*/ 2622430 h 2544"/>
              <a:gd name="T6" fmla="*/ 2257586 w 2832"/>
              <a:gd name="T7" fmla="*/ 1311215 h 2544"/>
              <a:gd name="T8" fmla="*/ 3148739 w 2832"/>
              <a:gd name="T9" fmla="*/ 437072 h 2544"/>
              <a:gd name="T10" fmla="*/ 3386380 w 2832"/>
              <a:gd name="T11" fmla="*/ 54634 h 2544"/>
              <a:gd name="T12" fmla="*/ 3505200 w 2832"/>
              <a:gd name="T13" fmla="*/ 0 h 25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32"/>
              <a:gd name="T22" fmla="*/ 0 h 2544"/>
              <a:gd name="T23" fmla="*/ 2832 w 2832"/>
              <a:gd name="T24" fmla="*/ 2544 h 25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32" h="2544">
                <a:moveTo>
                  <a:pt x="0" y="2544"/>
                </a:moveTo>
                <a:lnTo>
                  <a:pt x="576" y="2544"/>
                </a:lnTo>
                <a:lnTo>
                  <a:pt x="768" y="2304"/>
                </a:lnTo>
                <a:lnTo>
                  <a:pt x="1824" y="1152"/>
                </a:lnTo>
                <a:lnTo>
                  <a:pt x="2544" y="384"/>
                </a:lnTo>
                <a:lnTo>
                  <a:pt x="2736" y="48"/>
                </a:lnTo>
                <a:lnTo>
                  <a:pt x="2832" y="0"/>
                </a:lnTo>
              </a:path>
            </a:pathLst>
          </a:cu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6629400" y="2376488"/>
            <a:ext cx="208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solidFill>
                  <a:srgbClr val="9C6600"/>
                </a:solidFill>
                <a:latin typeface="Comic Sans MS" panose="030F0702030302020204" pitchFamily="66" charset="0"/>
              </a:rPr>
              <a:t>Progesterone</a:t>
            </a:r>
            <a:endParaRPr lang="en-US" altLang="tr-TR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62484" name="Text Box 27"/>
          <p:cNvSpPr txBox="1">
            <a:spLocks noChangeArrowheads="1"/>
          </p:cNvSpPr>
          <p:nvPr/>
        </p:nvSpPr>
        <p:spPr bwMode="auto">
          <a:xfrm>
            <a:off x="4327525" y="6302375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Days</a:t>
            </a:r>
          </a:p>
        </p:txBody>
      </p:sp>
      <p:grpSp>
        <p:nvGrpSpPr>
          <p:cNvPr id="62485" name="Group 28"/>
          <p:cNvGrpSpPr>
            <a:grpSpLocks/>
          </p:cNvGrpSpPr>
          <p:nvPr/>
        </p:nvGrpSpPr>
        <p:grpSpPr bwMode="auto">
          <a:xfrm>
            <a:off x="5334000" y="2819400"/>
            <a:ext cx="1536700" cy="1600200"/>
            <a:chOff x="3360" y="1776"/>
            <a:chExt cx="968" cy="1008"/>
          </a:xfrm>
        </p:grpSpPr>
        <p:sp>
          <p:nvSpPr>
            <p:cNvPr id="62487" name="Line 29"/>
            <p:cNvSpPr>
              <a:spLocks noChangeShapeType="1"/>
            </p:cNvSpPr>
            <p:nvPr/>
          </p:nvSpPr>
          <p:spPr bwMode="auto">
            <a:xfrm>
              <a:off x="3504" y="2064"/>
              <a:ext cx="0" cy="72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958" name="Text Box 30"/>
            <p:cNvSpPr txBox="1">
              <a:spLocks noChangeArrowheads="1"/>
            </p:cNvSpPr>
            <p:nvPr/>
          </p:nvSpPr>
          <p:spPr bwMode="auto">
            <a:xfrm>
              <a:off x="3360" y="1776"/>
              <a:ext cx="9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00FF"/>
                  </a:solidFill>
                  <a:latin typeface="Comic Sans MS" charset="0"/>
                  <a:ea typeface="+mn-ea"/>
                </a:rPr>
                <a:t>Ovulation</a:t>
              </a:r>
            </a:p>
          </p:txBody>
        </p:sp>
      </p:grpSp>
      <p:sp>
        <p:nvSpPr>
          <p:cNvPr id="62486" name="Rectangle 31"/>
          <p:cNvSpPr>
            <a:spLocks noChangeArrowheads="1"/>
          </p:cNvSpPr>
          <p:nvPr/>
        </p:nvSpPr>
        <p:spPr bwMode="auto">
          <a:xfrm>
            <a:off x="7848600" y="5943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 b="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1066800" y="12192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1066800" y="5867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667000" y="5867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0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971925" y="5867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20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267325" y="5867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40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990600" y="58674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-20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429000" y="6302375"/>
            <a:ext cx="264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Day of Metestrus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7281863" y="6324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 b="0">
              <a:latin typeface="Times" panose="02020603050405020304" pitchFamily="18" charset="0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486525" y="5867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60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7934325" y="5867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80</a:t>
            </a:r>
          </a:p>
        </p:txBody>
      </p:sp>
      <p:sp>
        <p:nvSpPr>
          <p:cNvPr id="64524" name="Freeform 13"/>
          <p:cNvSpPr>
            <a:spLocks/>
          </p:cNvSpPr>
          <p:nvPr/>
        </p:nvSpPr>
        <p:spPr bwMode="auto">
          <a:xfrm>
            <a:off x="1905000" y="1524000"/>
            <a:ext cx="6934200" cy="4343400"/>
          </a:xfrm>
          <a:custGeom>
            <a:avLst/>
            <a:gdLst>
              <a:gd name="T0" fmla="*/ 0 w 4368"/>
              <a:gd name="T1" fmla="*/ 4267200 h 2736"/>
              <a:gd name="T2" fmla="*/ 381000 w 4368"/>
              <a:gd name="T3" fmla="*/ 3810000 h 2736"/>
              <a:gd name="T4" fmla="*/ 1219200 w 4368"/>
              <a:gd name="T5" fmla="*/ 762000 h 2736"/>
              <a:gd name="T6" fmla="*/ 1571625 w 4368"/>
              <a:gd name="T7" fmla="*/ 708025 h 2736"/>
              <a:gd name="T8" fmla="*/ 1905000 w 4368"/>
              <a:gd name="T9" fmla="*/ 304800 h 2736"/>
              <a:gd name="T10" fmla="*/ 2133600 w 4368"/>
              <a:gd name="T11" fmla="*/ 0 h 2736"/>
              <a:gd name="T12" fmla="*/ 2667000 w 4368"/>
              <a:gd name="T13" fmla="*/ 1295400 h 2736"/>
              <a:gd name="T14" fmla="*/ 3200400 w 4368"/>
              <a:gd name="T15" fmla="*/ 1676400 h 2736"/>
              <a:gd name="T16" fmla="*/ 3733800 w 4368"/>
              <a:gd name="T17" fmla="*/ 3048000 h 2736"/>
              <a:gd name="T18" fmla="*/ 4191000 w 4368"/>
              <a:gd name="T19" fmla="*/ 3429000 h 2736"/>
              <a:gd name="T20" fmla="*/ 5105400 w 4368"/>
              <a:gd name="T21" fmla="*/ 3962400 h 2736"/>
              <a:gd name="T22" fmla="*/ 5638800 w 4368"/>
              <a:gd name="T23" fmla="*/ 4114800 h 2736"/>
              <a:gd name="T24" fmla="*/ 6324600 w 4368"/>
              <a:gd name="T25" fmla="*/ 4191000 h 2736"/>
              <a:gd name="T26" fmla="*/ 6934200 w 4368"/>
              <a:gd name="T27" fmla="*/ 4343400 h 27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68"/>
              <a:gd name="T43" fmla="*/ 0 h 2736"/>
              <a:gd name="T44" fmla="*/ 4368 w 4368"/>
              <a:gd name="T45" fmla="*/ 2736 h 27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68" h="2736">
                <a:moveTo>
                  <a:pt x="0" y="2688"/>
                </a:moveTo>
                <a:lnTo>
                  <a:pt x="240" y="2400"/>
                </a:lnTo>
                <a:lnTo>
                  <a:pt x="768" y="480"/>
                </a:lnTo>
                <a:cubicBezTo>
                  <a:pt x="970" y="429"/>
                  <a:pt x="900" y="404"/>
                  <a:pt x="990" y="446"/>
                </a:cubicBezTo>
                <a:lnTo>
                  <a:pt x="1200" y="192"/>
                </a:lnTo>
                <a:lnTo>
                  <a:pt x="1344" y="0"/>
                </a:lnTo>
                <a:lnTo>
                  <a:pt x="1680" y="816"/>
                </a:lnTo>
                <a:lnTo>
                  <a:pt x="2016" y="1056"/>
                </a:lnTo>
                <a:lnTo>
                  <a:pt x="2352" y="1920"/>
                </a:lnTo>
                <a:lnTo>
                  <a:pt x="2640" y="2160"/>
                </a:lnTo>
                <a:lnTo>
                  <a:pt x="3216" y="2496"/>
                </a:lnTo>
                <a:lnTo>
                  <a:pt x="3552" y="2592"/>
                </a:lnTo>
                <a:lnTo>
                  <a:pt x="3984" y="2640"/>
                </a:lnTo>
                <a:lnTo>
                  <a:pt x="4368" y="2736"/>
                </a:lnTo>
              </a:path>
            </a:pathLst>
          </a:cu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4525" name="Rectangle 14"/>
          <p:cNvSpPr>
            <a:spLocks noChangeArrowheads="1"/>
          </p:cNvSpPr>
          <p:nvPr/>
        </p:nvSpPr>
        <p:spPr bwMode="auto">
          <a:xfrm>
            <a:off x="4267200" y="1524000"/>
            <a:ext cx="208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solidFill>
                  <a:srgbClr val="9C6600"/>
                </a:solidFill>
                <a:latin typeface="Comic Sans MS" panose="030F0702030302020204" pitchFamily="66" charset="0"/>
              </a:rPr>
              <a:t>Progesterone</a:t>
            </a:r>
            <a:endParaRPr lang="en-US" altLang="tr-TR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4526" name="Group 15"/>
          <p:cNvGrpSpPr>
            <a:grpSpLocks/>
          </p:cNvGrpSpPr>
          <p:nvPr/>
        </p:nvGrpSpPr>
        <p:grpSpPr bwMode="auto">
          <a:xfrm>
            <a:off x="1447800" y="3505200"/>
            <a:ext cx="7391400" cy="2209800"/>
            <a:chOff x="912" y="2208"/>
            <a:chExt cx="4656" cy="1392"/>
          </a:xfrm>
        </p:grpSpPr>
        <p:sp>
          <p:nvSpPr>
            <p:cNvPr id="64538" name="Freeform 16"/>
            <p:cNvSpPr>
              <a:spLocks/>
            </p:cNvSpPr>
            <p:nvPr/>
          </p:nvSpPr>
          <p:spPr bwMode="auto">
            <a:xfrm>
              <a:off x="1056" y="2208"/>
              <a:ext cx="4512" cy="1392"/>
            </a:xfrm>
            <a:custGeom>
              <a:avLst/>
              <a:gdLst>
                <a:gd name="T0" fmla="*/ 0 w 4512"/>
                <a:gd name="T1" fmla="*/ 1248 h 1392"/>
                <a:gd name="T2" fmla="*/ 336 w 4512"/>
                <a:gd name="T3" fmla="*/ 0 h 1392"/>
                <a:gd name="T4" fmla="*/ 528 w 4512"/>
                <a:gd name="T5" fmla="*/ 1248 h 1392"/>
                <a:gd name="T6" fmla="*/ 816 w 4512"/>
                <a:gd name="T7" fmla="*/ 1248 h 1392"/>
                <a:gd name="T8" fmla="*/ 1008 w 4512"/>
                <a:gd name="T9" fmla="*/ 1248 h 1392"/>
                <a:gd name="T10" fmla="*/ 1488 w 4512"/>
                <a:gd name="T11" fmla="*/ 624 h 1392"/>
                <a:gd name="T12" fmla="*/ 2112 w 4512"/>
                <a:gd name="T13" fmla="*/ 720 h 1392"/>
                <a:gd name="T14" fmla="*/ 2400 w 4512"/>
                <a:gd name="T15" fmla="*/ 1248 h 1392"/>
                <a:gd name="T16" fmla="*/ 3696 w 4512"/>
                <a:gd name="T17" fmla="*/ 1248 h 1392"/>
                <a:gd name="T18" fmla="*/ 4512 w 4512"/>
                <a:gd name="T19" fmla="*/ 1392 h 13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12"/>
                <a:gd name="T31" fmla="*/ 0 h 1392"/>
                <a:gd name="T32" fmla="*/ 4512 w 4512"/>
                <a:gd name="T33" fmla="*/ 1392 h 13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12" h="1392">
                  <a:moveTo>
                    <a:pt x="0" y="1248"/>
                  </a:moveTo>
                  <a:lnTo>
                    <a:pt x="336" y="0"/>
                  </a:lnTo>
                  <a:lnTo>
                    <a:pt x="528" y="1248"/>
                  </a:lnTo>
                  <a:lnTo>
                    <a:pt x="816" y="1248"/>
                  </a:lnTo>
                  <a:lnTo>
                    <a:pt x="1008" y="1248"/>
                  </a:lnTo>
                  <a:lnTo>
                    <a:pt x="1488" y="624"/>
                  </a:lnTo>
                  <a:lnTo>
                    <a:pt x="2112" y="720"/>
                  </a:lnTo>
                  <a:lnTo>
                    <a:pt x="2400" y="1248"/>
                  </a:lnTo>
                  <a:lnTo>
                    <a:pt x="3696" y="1248"/>
                  </a:lnTo>
                  <a:lnTo>
                    <a:pt x="4512" y="139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4539" name="Rectangle 17"/>
            <p:cNvSpPr>
              <a:spLocks noChangeArrowheads="1"/>
            </p:cNvSpPr>
            <p:nvPr/>
          </p:nvSpPr>
          <p:spPr bwMode="auto">
            <a:xfrm>
              <a:off x="912" y="2208"/>
              <a:ext cx="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>
                  <a:solidFill>
                    <a:srgbClr val="FF0000"/>
                  </a:solidFill>
                  <a:latin typeface="Comic Sans MS" panose="030F0702030302020204" pitchFamily="66" charset="0"/>
                </a:rPr>
                <a:t>E</a:t>
              </a:r>
              <a:r>
                <a:rPr lang="en-US" altLang="tr-TR" baseline="-2500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</p:grpSp>
      <p:grpSp>
        <p:nvGrpSpPr>
          <p:cNvPr id="64527" name="Group 19"/>
          <p:cNvGrpSpPr>
            <a:grpSpLocks/>
          </p:cNvGrpSpPr>
          <p:nvPr/>
        </p:nvGrpSpPr>
        <p:grpSpPr bwMode="auto">
          <a:xfrm>
            <a:off x="3886200" y="4038600"/>
            <a:ext cx="5108575" cy="1828800"/>
            <a:chOff x="2448" y="2544"/>
            <a:chExt cx="3218" cy="1152"/>
          </a:xfrm>
        </p:grpSpPr>
        <p:sp>
          <p:nvSpPr>
            <p:cNvPr id="64536" name="Freeform 20"/>
            <p:cNvSpPr>
              <a:spLocks/>
            </p:cNvSpPr>
            <p:nvPr/>
          </p:nvSpPr>
          <p:spPr bwMode="auto">
            <a:xfrm>
              <a:off x="2448" y="2544"/>
              <a:ext cx="3120" cy="1152"/>
            </a:xfrm>
            <a:custGeom>
              <a:avLst/>
              <a:gdLst>
                <a:gd name="T0" fmla="*/ 0 w 3120"/>
                <a:gd name="T1" fmla="*/ 1056 h 1152"/>
                <a:gd name="T2" fmla="*/ 576 w 3120"/>
                <a:gd name="T3" fmla="*/ 432 h 1152"/>
                <a:gd name="T4" fmla="*/ 1248 w 3120"/>
                <a:gd name="T5" fmla="*/ 0 h 1152"/>
                <a:gd name="T6" fmla="*/ 1968 w 3120"/>
                <a:gd name="T7" fmla="*/ 0 h 1152"/>
                <a:gd name="T8" fmla="*/ 2592 w 3120"/>
                <a:gd name="T9" fmla="*/ 576 h 1152"/>
                <a:gd name="T10" fmla="*/ 3072 w 3120"/>
                <a:gd name="T11" fmla="*/ 864 h 1152"/>
                <a:gd name="T12" fmla="*/ 3120 w 3120"/>
                <a:gd name="T13" fmla="*/ 1152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0"/>
                <a:gd name="T22" fmla="*/ 0 h 1152"/>
                <a:gd name="T23" fmla="*/ 3120 w 3120"/>
                <a:gd name="T24" fmla="*/ 1152 h 1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0" h="1152">
                  <a:moveTo>
                    <a:pt x="0" y="1056"/>
                  </a:moveTo>
                  <a:lnTo>
                    <a:pt x="576" y="432"/>
                  </a:lnTo>
                  <a:lnTo>
                    <a:pt x="1248" y="0"/>
                  </a:lnTo>
                  <a:lnTo>
                    <a:pt x="1968" y="0"/>
                  </a:lnTo>
                  <a:lnTo>
                    <a:pt x="2592" y="576"/>
                  </a:lnTo>
                  <a:lnTo>
                    <a:pt x="3072" y="864"/>
                  </a:lnTo>
                  <a:lnTo>
                    <a:pt x="3120" y="1152"/>
                  </a:ln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125973" name="Text Box 21"/>
            <p:cNvSpPr txBox="1">
              <a:spLocks noChangeArrowheads="1"/>
            </p:cNvSpPr>
            <p:nvPr/>
          </p:nvSpPr>
          <p:spPr bwMode="auto">
            <a:xfrm>
              <a:off x="4752" y="2592"/>
              <a:ext cx="9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00FF"/>
                  </a:solidFill>
                  <a:latin typeface="Comic Sans MS" charset="0"/>
                  <a:ea typeface="+mn-ea"/>
                </a:rPr>
                <a:t>Prolactin</a:t>
              </a:r>
            </a:p>
          </p:txBody>
        </p:sp>
      </p:grpSp>
      <p:sp>
        <p:nvSpPr>
          <p:cNvPr id="64528" name="Line 22"/>
          <p:cNvSpPr>
            <a:spLocks noChangeShapeType="1"/>
          </p:cNvSpPr>
          <p:nvPr/>
        </p:nvSpPr>
        <p:spPr bwMode="auto">
          <a:xfrm flipH="1" flipV="1">
            <a:off x="1219200" y="914400"/>
            <a:ext cx="1676400" cy="1588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4529" name="Line 23"/>
          <p:cNvSpPr>
            <a:spLocks noChangeShapeType="1"/>
          </p:cNvSpPr>
          <p:nvPr/>
        </p:nvSpPr>
        <p:spPr bwMode="auto">
          <a:xfrm>
            <a:off x="2971800" y="1371600"/>
            <a:ext cx="1295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4530" name="Line 24"/>
          <p:cNvSpPr>
            <a:spLocks noChangeShapeType="1"/>
          </p:cNvSpPr>
          <p:nvPr/>
        </p:nvSpPr>
        <p:spPr bwMode="auto">
          <a:xfrm>
            <a:off x="4267200" y="1524000"/>
            <a:ext cx="4572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4531" name="Text Box 25"/>
          <p:cNvSpPr txBox="1">
            <a:spLocks noChangeArrowheads="1"/>
          </p:cNvSpPr>
          <p:nvPr/>
        </p:nvSpPr>
        <p:spPr bwMode="auto">
          <a:xfrm>
            <a:off x="1660525" y="381000"/>
            <a:ext cx="90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latin typeface="Comic Sans MS" panose="030F0702030302020204" pitchFamily="66" charset="0"/>
              </a:rPr>
              <a:t>Heat</a:t>
            </a:r>
          </a:p>
        </p:txBody>
      </p:sp>
      <p:sp>
        <p:nvSpPr>
          <p:cNvPr id="64532" name="Text Box 26"/>
          <p:cNvSpPr txBox="1">
            <a:spLocks noChangeArrowheads="1"/>
          </p:cNvSpPr>
          <p:nvPr/>
        </p:nvSpPr>
        <p:spPr bwMode="auto">
          <a:xfrm>
            <a:off x="2595563" y="457200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tr-TR">
                <a:latin typeface="Comic Sans MS" panose="030F0702030302020204" pitchFamily="66" charset="0"/>
              </a:rPr>
              <a:t>20 day</a:t>
            </a:r>
          </a:p>
          <a:p>
            <a:pPr algn="ctr"/>
            <a:r>
              <a:rPr lang="en-US" altLang="tr-TR">
                <a:latin typeface="Comic Sans MS" panose="030F0702030302020204" pitchFamily="66" charset="0"/>
              </a:rPr>
              <a:t>Metestrus I</a:t>
            </a:r>
          </a:p>
        </p:txBody>
      </p:sp>
      <p:sp>
        <p:nvSpPr>
          <p:cNvPr id="64533" name="Rectangle 27"/>
          <p:cNvSpPr>
            <a:spLocks noChangeArrowheads="1"/>
          </p:cNvSpPr>
          <p:nvPr/>
        </p:nvSpPr>
        <p:spPr bwMode="auto">
          <a:xfrm>
            <a:off x="4953000" y="914400"/>
            <a:ext cx="344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latin typeface="Comic Sans MS" panose="030F0702030302020204" pitchFamily="66" charset="0"/>
              </a:rPr>
              <a:t>Metestrus II 70 days</a:t>
            </a:r>
          </a:p>
        </p:txBody>
      </p:sp>
      <p:sp>
        <p:nvSpPr>
          <p:cNvPr id="64534" name="Line 28"/>
          <p:cNvSpPr>
            <a:spLocks noChangeShapeType="1"/>
          </p:cNvSpPr>
          <p:nvPr/>
        </p:nvSpPr>
        <p:spPr bwMode="auto">
          <a:xfrm>
            <a:off x="6858000" y="27432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4535" name="Text Box 29"/>
          <p:cNvSpPr txBox="1">
            <a:spLocks noChangeArrowheads="1"/>
          </p:cNvSpPr>
          <p:nvPr/>
        </p:nvSpPr>
        <p:spPr bwMode="auto">
          <a:xfrm>
            <a:off x="6019800" y="21336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Parturition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altLang="tr-TR" smtClean="0"/>
              <a:t>Hormonal Changes in the Queen</a:t>
            </a:r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1066800" y="16002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1066800" y="5715000"/>
            <a:ext cx="723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152400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22885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93370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363855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434340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327150" y="58181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4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041525" y="58181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8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679700" y="58181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12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387725" y="5818188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/>
              <a:t>16</a:t>
            </a:r>
          </a:p>
        </p:txBody>
      </p:sp>
      <p:sp>
        <p:nvSpPr>
          <p:cNvPr id="66574" name="Line 16"/>
          <p:cNvSpPr>
            <a:spLocks noChangeShapeType="1"/>
          </p:cNvSpPr>
          <p:nvPr/>
        </p:nvSpPr>
        <p:spPr bwMode="auto">
          <a:xfrm>
            <a:off x="1143000" y="5410200"/>
            <a:ext cx="3048000" cy="1588"/>
          </a:xfrm>
          <a:prstGeom prst="line">
            <a:avLst/>
          </a:pr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75" name="Text Box 17"/>
          <p:cNvSpPr txBox="1">
            <a:spLocks noChangeArrowheads="1"/>
          </p:cNvSpPr>
          <p:nvPr/>
        </p:nvSpPr>
        <p:spPr bwMode="auto">
          <a:xfrm>
            <a:off x="1082675" y="49990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9C6600"/>
                </a:solidFill>
              </a:rPr>
              <a:t>P</a:t>
            </a:r>
            <a:r>
              <a:rPr lang="en-US" altLang="tr-TR" sz="2000" baseline="-25000">
                <a:solidFill>
                  <a:srgbClr val="9C6600"/>
                </a:solidFill>
              </a:rPr>
              <a:t>4</a:t>
            </a:r>
            <a:endParaRPr lang="en-US" altLang="tr-TR" sz="2000"/>
          </a:p>
        </p:txBody>
      </p:sp>
      <p:sp>
        <p:nvSpPr>
          <p:cNvPr id="66576" name="Freeform 21"/>
          <p:cNvSpPr>
            <a:spLocks/>
          </p:cNvSpPr>
          <p:nvPr/>
        </p:nvSpPr>
        <p:spPr bwMode="auto">
          <a:xfrm>
            <a:off x="12192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77" name="Freeform 22"/>
          <p:cNvSpPr>
            <a:spLocks/>
          </p:cNvSpPr>
          <p:nvPr/>
        </p:nvSpPr>
        <p:spPr bwMode="auto">
          <a:xfrm>
            <a:off x="18288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78" name="Freeform 23"/>
          <p:cNvSpPr>
            <a:spLocks/>
          </p:cNvSpPr>
          <p:nvPr/>
        </p:nvSpPr>
        <p:spPr bwMode="auto">
          <a:xfrm>
            <a:off x="30480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79" name="Freeform 24"/>
          <p:cNvSpPr>
            <a:spLocks/>
          </p:cNvSpPr>
          <p:nvPr/>
        </p:nvSpPr>
        <p:spPr bwMode="auto">
          <a:xfrm>
            <a:off x="36576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80" name="Freeform 25"/>
          <p:cNvSpPr>
            <a:spLocks/>
          </p:cNvSpPr>
          <p:nvPr/>
        </p:nvSpPr>
        <p:spPr bwMode="auto">
          <a:xfrm>
            <a:off x="24384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81" name="Freeform 27"/>
          <p:cNvSpPr>
            <a:spLocks/>
          </p:cNvSpPr>
          <p:nvPr/>
        </p:nvSpPr>
        <p:spPr bwMode="auto">
          <a:xfrm>
            <a:off x="1101725" y="4932363"/>
            <a:ext cx="128588" cy="19050"/>
          </a:xfrm>
          <a:custGeom>
            <a:avLst/>
            <a:gdLst>
              <a:gd name="T0" fmla="*/ 0 w 81"/>
              <a:gd name="T1" fmla="*/ 19050 h 12"/>
              <a:gd name="T2" fmla="*/ 128588 w 81"/>
              <a:gd name="T3" fmla="*/ 11113 h 12"/>
              <a:gd name="T4" fmla="*/ 0 60000 65536"/>
              <a:gd name="T5" fmla="*/ 0 60000 65536"/>
              <a:gd name="T6" fmla="*/ 0 w 81"/>
              <a:gd name="T7" fmla="*/ 0 h 12"/>
              <a:gd name="T8" fmla="*/ 81 w 81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" h="12">
                <a:moveTo>
                  <a:pt x="0" y="12"/>
                </a:moveTo>
                <a:cubicBezTo>
                  <a:pt x="35" y="0"/>
                  <a:pt x="9" y="7"/>
                  <a:pt x="81" y="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82" name="Freeform 28"/>
          <p:cNvSpPr>
            <a:spLocks/>
          </p:cNvSpPr>
          <p:nvPr/>
        </p:nvSpPr>
        <p:spPr bwMode="auto">
          <a:xfrm>
            <a:off x="1443038" y="4935538"/>
            <a:ext cx="385762" cy="36512"/>
          </a:xfrm>
          <a:custGeom>
            <a:avLst/>
            <a:gdLst>
              <a:gd name="T0" fmla="*/ 11112 w 243"/>
              <a:gd name="T1" fmla="*/ 0 h 23"/>
              <a:gd name="T2" fmla="*/ 66675 w 243"/>
              <a:gd name="T3" fmla="*/ 7937 h 23"/>
              <a:gd name="T4" fmla="*/ 114300 w 243"/>
              <a:gd name="T5" fmla="*/ 23812 h 23"/>
              <a:gd name="T6" fmla="*/ 234950 w 243"/>
              <a:gd name="T7" fmla="*/ 15875 h 23"/>
              <a:gd name="T8" fmla="*/ 385762 w 243"/>
              <a:gd name="T9" fmla="*/ 15875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3"/>
              <a:gd name="T16" fmla="*/ 0 h 23"/>
              <a:gd name="T17" fmla="*/ 243 w 24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3" h="23">
                <a:moveTo>
                  <a:pt x="7" y="0"/>
                </a:moveTo>
                <a:cubicBezTo>
                  <a:pt x="41" y="23"/>
                  <a:pt x="0" y="0"/>
                  <a:pt x="42" y="5"/>
                </a:cubicBezTo>
                <a:cubicBezTo>
                  <a:pt x="52" y="6"/>
                  <a:pt x="72" y="15"/>
                  <a:pt x="72" y="15"/>
                </a:cubicBezTo>
                <a:cubicBezTo>
                  <a:pt x="95" y="7"/>
                  <a:pt x="121" y="13"/>
                  <a:pt x="148" y="10"/>
                </a:cubicBezTo>
                <a:cubicBezTo>
                  <a:pt x="171" y="2"/>
                  <a:pt x="224" y="10"/>
                  <a:pt x="243" y="1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83" name="Freeform 29"/>
          <p:cNvSpPr>
            <a:spLocks/>
          </p:cNvSpPr>
          <p:nvPr/>
        </p:nvSpPr>
        <p:spPr bwMode="auto">
          <a:xfrm>
            <a:off x="2068513" y="4935538"/>
            <a:ext cx="368300" cy="58737"/>
          </a:xfrm>
          <a:custGeom>
            <a:avLst/>
            <a:gdLst>
              <a:gd name="T0" fmla="*/ 0 w 232"/>
              <a:gd name="T1" fmla="*/ 0 h 37"/>
              <a:gd name="T2" fmla="*/ 47625 w 232"/>
              <a:gd name="T3" fmla="*/ 39687 h 37"/>
              <a:gd name="T4" fmla="*/ 96838 w 232"/>
              <a:gd name="T5" fmla="*/ 23812 h 37"/>
              <a:gd name="T6" fmla="*/ 120650 w 232"/>
              <a:gd name="T7" fmla="*/ 15875 h 37"/>
              <a:gd name="T8" fmla="*/ 184150 w 232"/>
              <a:gd name="T9" fmla="*/ 23812 h 37"/>
              <a:gd name="T10" fmla="*/ 215900 w 232"/>
              <a:gd name="T11" fmla="*/ 39687 h 37"/>
              <a:gd name="T12" fmla="*/ 368300 w 232"/>
              <a:gd name="T13" fmla="*/ 0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"/>
              <a:gd name="T22" fmla="*/ 0 h 37"/>
              <a:gd name="T23" fmla="*/ 232 w 232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" h="37">
                <a:moveTo>
                  <a:pt x="0" y="0"/>
                </a:moveTo>
                <a:cubicBezTo>
                  <a:pt x="2" y="2"/>
                  <a:pt x="23" y="25"/>
                  <a:pt x="30" y="25"/>
                </a:cubicBezTo>
                <a:cubicBezTo>
                  <a:pt x="40" y="25"/>
                  <a:pt x="50" y="18"/>
                  <a:pt x="61" y="15"/>
                </a:cubicBezTo>
                <a:cubicBezTo>
                  <a:pt x="66" y="13"/>
                  <a:pt x="76" y="10"/>
                  <a:pt x="76" y="10"/>
                </a:cubicBezTo>
                <a:cubicBezTo>
                  <a:pt x="85" y="37"/>
                  <a:pt x="93" y="22"/>
                  <a:pt x="116" y="15"/>
                </a:cubicBezTo>
                <a:cubicBezTo>
                  <a:pt x="122" y="18"/>
                  <a:pt x="128" y="25"/>
                  <a:pt x="136" y="25"/>
                </a:cubicBezTo>
                <a:cubicBezTo>
                  <a:pt x="141" y="25"/>
                  <a:pt x="229" y="2"/>
                  <a:pt x="232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84" name="Freeform 30"/>
          <p:cNvSpPr>
            <a:spLocks/>
          </p:cNvSpPr>
          <p:nvPr/>
        </p:nvSpPr>
        <p:spPr bwMode="auto">
          <a:xfrm>
            <a:off x="2624138" y="4935538"/>
            <a:ext cx="419100" cy="49212"/>
          </a:xfrm>
          <a:custGeom>
            <a:avLst/>
            <a:gdLst>
              <a:gd name="T0" fmla="*/ 36513 w 264"/>
              <a:gd name="T1" fmla="*/ 7937 h 31"/>
              <a:gd name="T2" fmla="*/ 131763 w 264"/>
              <a:gd name="T3" fmla="*/ 31750 h 31"/>
              <a:gd name="T4" fmla="*/ 155575 w 264"/>
              <a:gd name="T5" fmla="*/ 23812 h 31"/>
              <a:gd name="T6" fmla="*/ 203200 w 264"/>
              <a:gd name="T7" fmla="*/ 39687 h 31"/>
              <a:gd name="T8" fmla="*/ 307975 w 264"/>
              <a:gd name="T9" fmla="*/ 49212 h 31"/>
              <a:gd name="T10" fmla="*/ 419100 w 264"/>
              <a:gd name="T11" fmla="*/ 0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4"/>
              <a:gd name="T19" fmla="*/ 0 h 31"/>
              <a:gd name="T20" fmla="*/ 264 w 264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4" h="31">
                <a:moveTo>
                  <a:pt x="23" y="5"/>
                </a:moveTo>
                <a:cubicBezTo>
                  <a:pt x="81" y="24"/>
                  <a:pt x="0" y="30"/>
                  <a:pt x="83" y="20"/>
                </a:cubicBezTo>
                <a:cubicBezTo>
                  <a:pt x="88" y="18"/>
                  <a:pt x="92" y="14"/>
                  <a:pt x="98" y="15"/>
                </a:cubicBezTo>
                <a:cubicBezTo>
                  <a:pt x="108" y="16"/>
                  <a:pt x="128" y="25"/>
                  <a:pt x="128" y="25"/>
                </a:cubicBezTo>
                <a:cubicBezTo>
                  <a:pt x="152" y="18"/>
                  <a:pt x="170" y="21"/>
                  <a:pt x="194" y="31"/>
                </a:cubicBezTo>
                <a:cubicBezTo>
                  <a:pt x="219" y="25"/>
                  <a:pt x="245" y="18"/>
                  <a:pt x="264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85" name="Freeform 31"/>
          <p:cNvSpPr>
            <a:spLocks/>
          </p:cNvSpPr>
          <p:nvPr/>
        </p:nvSpPr>
        <p:spPr bwMode="auto">
          <a:xfrm>
            <a:off x="3275013" y="4927600"/>
            <a:ext cx="384175" cy="68263"/>
          </a:xfrm>
          <a:custGeom>
            <a:avLst/>
            <a:gdLst>
              <a:gd name="T0" fmla="*/ 0 w 242"/>
              <a:gd name="T1" fmla="*/ 0 h 43"/>
              <a:gd name="T2" fmla="*/ 55563 w 242"/>
              <a:gd name="T3" fmla="*/ 23813 h 43"/>
              <a:gd name="T4" fmla="*/ 358775 w 242"/>
              <a:gd name="T5" fmla="*/ 0 h 43"/>
              <a:gd name="T6" fmla="*/ 384175 w 242"/>
              <a:gd name="T7" fmla="*/ 15875 h 43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43"/>
              <a:gd name="T14" fmla="*/ 242 w 242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43">
                <a:moveTo>
                  <a:pt x="0" y="0"/>
                </a:moveTo>
                <a:cubicBezTo>
                  <a:pt x="7" y="21"/>
                  <a:pt x="14" y="21"/>
                  <a:pt x="35" y="15"/>
                </a:cubicBezTo>
                <a:cubicBezTo>
                  <a:pt x="143" y="18"/>
                  <a:pt x="160" y="43"/>
                  <a:pt x="226" y="0"/>
                </a:cubicBezTo>
                <a:cubicBezTo>
                  <a:pt x="231" y="3"/>
                  <a:pt x="242" y="10"/>
                  <a:pt x="242" y="1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86" name="Freeform 32"/>
          <p:cNvSpPr>
            <a:spLocks/>
          </p:cNvSpPr>
          <p:nvPr/>
        </p:nvSpPr>
        <p:spPr bwMode="auto">
          <a:xfrm>
            <a:off x="4130675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87" name="Rectangle 34"/>
          <p:cNvSpPr>
            <a:spLocks noChangeArrowheads="1"/>
          </p:cNvSpPr>
          <p:nvPr/>
        </p:nvSpPr>
        <p:spPr bwMode="auto">
          <a:xfrm>
            <a:off x="4267200" y="4114800"/>
            <a:ext cx="152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88" name="Freeform 35"/>
          <p:cNvSpPr>
            <a:spLocks/>
          </p:cNvSpPr>
          <p:nvPr/>
        </p:nvSpPr>
        <p:spPr bwMode="auto">
          <a:xfrm>
            <a:off x="3867150" y="4935538"/>
            <a:ext cx="269875" cy="77787"/>
          </a:xfrm>
          <a:custGeom>
            <a:avLst/>
            <a:gdLst>
              <a:gd name="T0" fmla="*/ 22225 w 170"/>
              <a:gd name="T1" fmla="*/ 23812 h 49"/>
              <a:gd name="T2" fmla="*/ 63500 w 170"/>
              <a:gd name="T3" fmla="*/ 7937 h 49"/>
              <a:gd name="T4" fmla="*/ 103188 w 170"/>
              <a:gd name="T5" fmla="*/ 15875 h 49"/>
              <a:gd name="T6" fmla="*/ 174625 w 170"/>
              <a:gd name="T7" fmla="*/ 23812 h 49"/>
              <a:gd name="T8" fmla="*/ 269875 w 170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49"/>
              <a:gd name="T17" fmla="*/ 170 w 170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49">
                <a:moveTo>
                  <a:pt x="14" y="15"/>
                </a:moveTo>
                <a:cubicBezTo>
                  <a:pt x="60" y="29"/>
                  <a:pt x="0" y="16"/>
                  <a:pt x="40" y="5"/>
                </a:cubicBezTo>
                <a:cubicBezTo>
                  <a:pt x="48" y="2"/>
                  <a:pt x="56" y="8"/>
                  <a:pt x="65" y="10"/>
                </a:cubicBezTo>
                <a:cubicBezTo>
                  <a:pt x="78" y="49"/>
                  <a:pt x="86" y="22"/>
                  <a:pt x="110" y="15"/>
                </a:cubicBezTo>
                <a:cubicBezTo>
                  <a:pt x="134" y="21"/>
                  <a:pt x="152" y="17"/>
                  <a:pt x="17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89" name="Line 15"/>
          <p:cNvSpPr>
            <a:spLocks noChangeShapeType="1"/>
          </p:cNvSpPr>
          <p:nvPr/>
        </p:nvSpPr>
        <p:spPr bwMode="auto">
          <a:xfrm>
            <a:off x="4346575" y="31242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90" name="Text Box 36"/>
          <p:cNvSpPr txBox="1">
            <a:spLocks noChangeArrowheads="1"/>
          </p:cNvSpPr>
          <p:nvPr/>
        </p:nvSpPr>
        <p:spPr bwMode="auto">
          <a:xfrm>
            <a:off x="1066800" y="36814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</a:t>
            </a:r>
            <a:r>
              <a:rPr lang="en-US" altLang="tr-TR" sz="2000" baseline="-25000">
                <a:solidFill>
                  <a:srgbClr val="0000FF"/>
                </a:solidFill>
              </a:rPr>
              <a:t>2</a:t>
            </a:r>
            <a:endParaRPr lang="en-US" altLang="tr-TR" sz="2000"/>
          </a:p>
        </p:txBody>
      </p:sp>
      <p:sp>
        <p:nvSpPr>
          <p:cNvPr id="66591" name="Text Box 42"/>
          <p:cNvSpPr txBox="1">
            <a:spLocks noChangeArrowheads="1"/>
          </p:cNvSpPr>
          <p:nvPr/>
        </p:nvSpPr>
        <p:spPr bwMode="auto">
          <a:xfrm>
            <a:off x="3641725" y="61722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Weeks</a:t>
            </a:r>
          </a:p>
        </p:txBody>
      </p:sp>
      <p:sp>
        <p:nvSpPr>
          <p:cNvPr id="66592" name="Text Box 43"/>
          <p:cNvSpPr txBox="1">
            <a:spLocks noChangeArrowheads="1"/>
          </p:cNvSpPr>
          <p:nvPr/>
        </p:nvSpPr>
        <p:spPr bwMode="auto">
          <a:xfrm>
            <a:off x="1851025" y="2590800"/>
            <a:ext cx="1196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>
                <a:solidFill>
                  <a:schemeClr val="accent2"/>
                </a:solidFill>
              </a:rPr>
              <a:t>Estrus</a:t>
            </a:r>
            <a:endParaRPr lang="en-US" altLang="tr-TR"/>
          </a:p>
        </p:txBody>
      </p:sp>
      <p:sp>
        <p:nvSpPr>
          <p:cNvPr id="66593" name="Line 44"/>
          <p:cNvSpPr>
            <a:spLocks noChangeShapeType="1"/>
          </p:cNvSpPr>
          <p:nvPr/>
        </p:nvSpPr>
        <p:spPr bwMode="auto">
          <a:xfrm flipH="1">
            <a:off x="1447800" y="3048000"/>
            <a:ext cx="9906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94" name="Line 45"/>
          <p:cNvSpPr>
            <a:spLocks noChangeShapeType="1"/>
          </p:cNvSpPr>
          <p:nvPr/>
        </p:nvSpPr>
        <p:spPr bwMode="auto">
          <a:xfrm flipH="1">
            <a:off x="2057400" y="3048000"/>
            <a:ext cx="3810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95" name="Line 46"/>
          <p:cNvSpPr>
            <a:spLocks noChangeShapeType="1"/>
          </p:cNvSpPr>
          <p:nvPr/>
        </p:nvSpPr>
        <p:spPr bwMode="auto">
          <a:xfrm>
            <a:off x="2438400" y="3048000"/>
            <a:ext cx="762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96" name="Line 47"/>
          <p:cNvSpPr>
            <a:spLocks noChangeShapeType="1"/>
          </p:cNvSpPr>
          <p:nvPr/>
        </p:nvSpPr>
        <p:spPr bwMode="auto">
          <a:xfrm>
            <a:off x="2438400" y="3048000"/>
            <a:ext cx="6858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97" name="Line 48"/>
          <p:cNvSpPr>
            <a:spLocks noChangeShapeType="1"/>
          </p:cNvSpPr>
          <p:nvPr/>
        </p:nvSpPr>
        <p:spPr bwMode="auto">
          <a:xfrm>
            <a:off x="2438400" y="3048000"/>
            <a:ext cx="12954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98" name="Freeform 53"/>
          <p:cNvSpPr>
            <a:spLocks/>
          </p:cNvSpPr>
          <p:nvPr/>
        </p:nvSpPr>
        <p:spPr bwMode="auto">
          <a:xfrm>
            <a:off x="4576763" y="4208463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599" name="Freeform 54"/>
          <p:cNvSpPr>
            <a:spLocks/>
          </p:cNvSpPr>
          <p:nvPr/>
        </p:nvSpPr>
        <p:spPr bwMode="auto">
          <a:xfrm>
            <a:off x="5186363" y="4208463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600" name="Freeform 55"/>
          <p:cNvSpPr>
            <a:spLocks/>
          </p:cNvSpPr>
          <p:nvPr/>
        </p:nvSpPr>
        <p:spPr bwMode="auto">
          <a:xfrm>
            <a:off x="4459288" y="4949825"/>
            <a:ext cx="128587" cy="19050"/>
          </a:xfrm>
          <a:custGeom>
            <a:avLst/>
            <a:gdLst>
              <a:gd name="T0" fmla="*/ 0 w 81"/>
              <a:gd name="T1" fmla="*/ 19050 h 12"/>
              <a:gd name="T2" fmla="*/ 128587 w 81"/>
              <a:gd name="T3" fmla="*/ 11113 h 12"/>
              <a:gd name="T4" fmla="*/ 0 60000 65536"/>
              <a:gd name="T5" fmla="*/ 0 60000 65536"/>
              <a:gd name="T6" fmla="*/ 0 w 81"/>
              <a:gd name="T7" fmla="*/ 0 h 12"/>
              <a:gd name="T8" fmla="*/ 81 w 81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" h="12">
                <a:moveTo>
                  <a:pt x="0" y="12"/>
                </a:moveTo>
                <a:cubicBezTo>
                  <a:pt x="35" y="0"/>
                  <a:pt x="9" y="7"/>
                  <a:pt x="81" y="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601" name="Freeform 56"/>
          <p:cNvSpPr>
            <a:spLocks/>
          </p:cNvSpPr>
          <p:nvPr/>
        </p:nvSpPr>
        <p:spPr bwMode="auto">
          <a:xfrm>
            <a:off x="4800600" y="4953000"/>
            <a:ext cx="385763" cy="36513"/>
          </a:xfrm>
          <a:custGeom>
            <a:avLst/>
            <a:gdLst>
              <a:gd name="T0" fmla="*/ 11113 w 243"/>
              <a:gd name="T1" fmla="*/ 0 h 23"/>
              <a:gd name="T2" fmla="*/ 66675 w 243"/>
              <a:gd name="T3" fmla="*/ 7938 h 23"/>
              <a:gd name="T4" fmla="*/ 114300 w 243"/>
              <a:gd name="T5" fmla="*/ 23813 h 23"/>
              <a:gd name="T6" fmla="*/ 234950 w 243"/>
              <a:gd name="T7" fmla="*/ 15875 h 23"/>
              <a:gd name="T8" fmla="*/ 385763 w 243"/>
              <a:gd name="T9" fmla="*/ 15875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3"/>
              <a:gd name="T16" fmla="*/ 0 h 23"/>
              <a:gd name="T17" fmla="*/ 243 w 24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3" h="23">
                <a:moveTo>
                  <a:pt x="7" y="0"/>
                </a:moveTo>
                <a:cubicBezTo>
                  <a:pt x="41" y="23"/>
                  <a:pt x="0" y="0"/>
                  <a:pt x="42" y="5"/>
                </a:cubicBezTo>
                <a:cubicBezTo>
                  <a:pt x="52" y="6"/>
                  <a:pt x="72" y="15"/>
                  <a:pt x="72" y="15"/>
                </a:cubicBezTo>
                <a:cubicBezTo>
                  <a:pt x="95" y="7"/>
                  <a:pt x="121" y="13"/>
                  <a:pt x="148" y="10"/>
                </a:cubicBezTo>
                <a:cubicBezTo>
                  <a:pt x="171" y="2"/>
                  <a:pt x="224" y="10"/>
                  <a:pt x="243" y="1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602" name="Line 57"/>
          <p:cNvSpPr>
            <a:spLocks noChangeShapeType="1"/>
          </p:cNvSpPr>
          <p:nvPr/>
        </p:nvSpPr>
        <p:spPr bwMode="auto">
          <a:xfrm>
            <a:off x="5299075" y="559276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603" name="Line 58"/>
          <p:cNvSpPr>
            <a:spLocks noChangeShapeType="1"/>
          </p:cNvSpPr>
          <p:nvPr/>
        </p:nvSpPr>
        <p:spPr bwMode="auto">
          <a:xfrm>
            <a:off x="6003925" y="559276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604" name="Line 59"/>
          <p:cNvSpPr>
            <a:spLocks noChangeShapeType="1"/>
          </p:cNvSpPr>
          <p:nvPr/>
        </p:nvSpPr>
        <p:spPr bwMode="auto">
          <a:xfrm>
            <a:off x="6708775" y="559276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605" name="Line 60"/>
          <p:cNvSpPr>
            <a:spLocks noChangeShapeType="1"/>
          </p:cNvSpPr>
          <p:nvPr/>
        </p:nvSpPr>
        <p:spPr bwMode="auto">
          <a:xfrm>
            <a:off x="7413625" y="559276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606" name="Text Box 61"/>
          <p:cNvSpPr txBox="1">
            <a:spLocks noChangeArrowheads="1"/>
          </p:cNvSpPr>
          <p:nvPr/>
        </p:nvSpPr>
        <p:spPr bwMode="auto">
          <a:xfrm>
            <a:off x="5102225" y="5819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4</a:t>
            </a:r>
          </a:p>
        </p:txBody>
      </p:sp>
      <p:sp>
        <p:nvSpPr>
          <p:cNvPr id="66607" name="Text Box 62"/>
          <p:cNvSpPr txBox="1">
            <a:spLocks noChangeArrowheads="1"/>
          </p:cNvSpPr>
          <p:nvPr/>
        </p:nvSpPr>
        <p:spPr bwMode="auto">
          <a:xfrm>
            <a:off x="5816600" y="5819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8</a:t>
            </a:r>
          </a:p>
        </p:txBody>
      </p:sp>
      <p:sp>
        <p:nvSpPr>
          <p:cNvPr id="66608" name="Text Box 63"/>
          <p:cNvSpPr txBox="1">
            <a:spLocks noChangeArrowheads="1"/>
          </p:cNvSpPr>
          <p:nvPr/>
        </p:nvSpPr>
        <p:spPr bwMode="auto">
          <a:xfrm>
            <a:off x="6454775" y="58197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12</a:t>
            </a:r>
          </a:p>
        </p:txBody>
      </p:sp>
      <p:sp>
        <p:nvSpPr>
          <p:cNvPr id="66609" name="Text Box 64"/>
          <p:cNvSpPr txBox="1">
            <a:spLocks noChangeArrowheads="1"/>
          </p:cNvSpPr>
          <p:nvPr/>
        </p:nvSpPr>
        <p:spPr bwMode="auto">
          <a:xfrm>
            <a:off x="7162800" y="5819775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/>
              <a:t>16</a:t>
            </a:r>
          </a:p>
        </p:txBody>
      </p:sp>
      <p:sp>
        <p:nvSpPr>
          <p:cNvPr id="66610" name="Line 65"/>
          <p:cNvSpPr>
            <a:spLocks noChangeShapeType="1"/>
          </p:cNvSpPr>
          <p:nvPr/>
        </p:nvSpPr>
        <p:spPr bwMode="auto">
          <a:xfrm>
            <a:off x="8021638" y="56007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611" name="Text Box 66"/>
          <p:cNvSpPr txBox="1">
            <a:spLocks noChangeArrowheads="1"/>
          </p:cNvSpPr>
          <p:nvPr/>
        </p:nvSpPr>
        <p:spPr bwMode="auto">
          <a:xfrm>
            <a:off x="7767638" y="5819775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/>
              <a:t>20</a:t>
            </a:r>
          </a:p>
        </p:txBody>
      </p:sp>
      <p:sp>
        <p:nvSpPr>
          <p:cNvPr id="66612" name="Line 68"/>
          <p:cNvSpPr>
            <a:spLocks noChangeShapeType="1"/>
          </p:cNvSpPr>
          <p:nvPr/>
        </p:nvSpPr>
        <p:spPr bwMode="auto">
          <a:xfrm>
            <a:off x="4419600" y="5410200"/>
            <a:ext cx="990600" cy="0"/>
          </a:xfrm>
          <a:prstGeom prst="line">
            <a:avLst/>
          </a:pr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613" name="Freeform 69"/>
          <p:cNvSpPr>
            <a:spLocks/>
          </p:cNvSpPr>
          <p:nvPr/>
        </p:nvSpPr>
        <p:spPr bwMode="auto">
          <a:xfrm>
            <a:off x="5410200" y="4076700"/>
            <a:ext cx="1219200" cy="1333500"/>
          </a:xfrm>
          <a:custGeom>
            <a:avLst/>
            <a:gdLst>
              <a:gd name="T0" fmla="*/ 0 w 768"/>
              <a:gd name="T1" fmla="*/ 1333500 h 840"/>
              <a:gd name="T2" fmla="*/ 228600 w 768"/>
              <a:gd name="T3" fmla="*/ 419100 h 840"/>
              <a:gd name="T4" fmla="*/ 609600 w 768"/>
              <a:gd name="T5" fmla="*/ 38100 h 840"/>
              <a:gd name="T6" fmla="*/ 990600 w 768"/>
              <a:gd name="T7" fmla="*/ 647700 h 840"/>
              <a:gd name="T8" fmla="*/ 1219200 w 768"/>
              <a:gd name="T9" fmla="*/ 1333500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840"/>
              <a:gd name="T17" fmla="*/ 768 w 768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840">
                <a:moveTo>
                  <a:pt x="0" y="840"/>
                </a:moveTo>
                <a:cubicBezTo>
                  <a:pt x="40" y="620"/>
                  <a:pt x="80" y="400"/>
                  <a:pt x="144" y="264"/>
                </a:cubicBezTo>
                <a:cubicBezTo>
                  <a:pt x="208" y="128"/>
                  <a:pt x="304" y="0"/>
                  <a:pt x="384" y="24"/>
                </a:cubicBezTo>
                <a:cubicBezTo>
                  <a:pt x="464" y="48"/>
                  <a:pt x="560" y="272"/>
                  <a:pt x="624" y="408"/>
                </a:cubicBezTo>
                <a:cubicBezTo>
                  <a:pt x="688" y="544"/>
                  <a:pt x="744" y="768"/>
                  <a:pt x="768" y="840"/>
                </a:cubicBezTo>
              </a:path>
            </a:pathLst>
          </a:cu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614" name="Line 70"/>
          <p:cNvSpPr>
            <a:spLocks noChangeShapeType="1"/>
          </p:cNvSpPr>
          <p:nvPr/>
        </p:nvSpPr>
        <p:spPr bwMode="auto">
          <a:xfrm>
            <a:off x="6629400" y="5410200"/>
            <a:ext cx="1371600" cy="0"/>
          </a:xfrm>
          <a:prstGeom prst="line">
            <a:avLst/>
          </a:pr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615" name="Freeform 71"/>
          <p:cNvSpPr>
            <a:spLocks/>
          </p:cNvSpPr>
          <p:nvPr/>
        </p:nvSpPr>
        <p:spPr bwMode="auto">
          <a:xfrm>
            <a:off x="7240588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616" name="Freeform 72"/>
          <p:cNvSpPr>
            <a:spLocks/>
          </p:cNvSpPr>
          <p:nvPr/>
        </p:nvSpPr>
        <p:spPr bwMode="auto">
          <a:xfrm>
            <a:off x="7850188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617" name="Freeform 73"/>
          <p:cNvSpPr>
            <a:spLocks/>
          </p:cNvSpPr>
          <p:nvPr/>
        </p:nvSpPr>
        <p:spPr bwMode="auto">
          <a:xfrm>
            <a:off x="7467600" y="4927600"/>
            <a:ext cx="384175" cy="68263"/>
          </a:xfrm>
          <a:custGeom>
            <a:avLst/>
            <a:gdLst>
              <a:gd name="T0" fmla="*/ 0 w 242"/>
              <a:gd name="T1" fmla="*/ 0 h 43"/>
              <a:gd name="T2" fmla="*/ 55563 w 242"/>
              <a:gd name="T3" fmla="*/ 23813 h 43"/>
              <a:gd name="T4" fmla="*/ 358775 w 242"/>
              <a:gd name="T5" fmla="*/ 0 h 43"/>
              <a:gd name="T6" fmla="*/ 384175 w 242"/>
              <a:gd name="T7" fmla="*/ 15875 h 43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43"/>
              <a:gd name="T14" fmla="*/ 242 w 242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43">
                <a:moveTo>
                  <a:pt x="0" y="0"/>
                </a:moveTo>
                <a:cubicBezTo>
                  <a:pt x="7" y="21"/>
                  <a:pt x="14" y="21"/>
                  <a:pt x="35" y="15"/>
                </a:cubicBezTo>
                <a:cubicBezTo>
                  <a:pt x="143" y="18"/>
                  <a:pt x="160" y="43"/>
                  <a:pt x="226" y="0"/>
                </a:cubicBezTo>
                <a:cubicBezTo>
                  <a:pt x="231" y="3"/>
                  <a:pt x="242" y="10"/>
                  <a:pt x="242" y="1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618" name="Freeform 74"/>
          <p:cNvSpPr>
            <a:spLocks/>
          </p:cNvSpPr>
          <p:nvPr/>
        </p:nvSpPr>
        <p:spPr bwMode="auto">
          <a:xfrm>
            <a:off x="8059738" y="4935538"/>
            <a:ext cx="269875" cy="77787"/>
          </a:xfrm>
          <a:custGeom>
            <a:avLst/>
            <a:gdLst>
              <a:gd name="T0" fmla="*/ 22225 w 170"/>
              <a:gd name="T1" fmla="*/ 23812 h 49"/>
              <a:gd name="T2" fmla="*/ 63500 w 170"/>
              <a:gd name="T3" fmla="*/ 7937 h 49"/>
              <a:gd name="T4" fmla="*/ 103188 w 170"/>
              <a:gd name="T5" fmla="*/ 15875 h 49"/>
              <a:gd name="T6" fmla="*/ 174625 w 170"/>
              <a:gd name="T7" fmla="*/ 23812 h 49"/>
              <a:gd name="T8" fmla="*/ 269875 w 170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49"/>
              <a:gd name="T17" fmla="*/ 170 w 170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49">
                <a:moveTo>
                  <a:pt x="14" y="15"/>
                </a:moveTo>
                <a:cubicBezTo>
                  <a:pt x="60" y="29"/>
                  <a:pt x="0" y="16"/>
                  <a:pt x="40" y="5"/>
                </a:cubicBezTo>
                <a:cubicBezTo>
                  <a:pt x="48" y="2"/>
                  <a:pt x="56" y="8"/>
                  <a:pt x="65" y="10"/>
                </a:cubicBezTo>
                <a:cubicBezTo>
                  <a:pt x="78" y="49"/>
                  <a:pt x="86" y="22"/>
                  <a:pt x="110" y="15"/>
                </a:cubicBezTo>
                <a:cubicBezTo>
                  <a:pt x="134" y="21"/>
                  <a:pt x="152" y="17"/>
                  <a:pt x="17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619" name="Freeform 75"/>
          <p:cNvSpPr>
            <a:spLocks/>
          </p:cNvSpPr>
          <p:nvPr/>
        </p:nvSpPr>
        <p:spPr bwMode="auto">
          <a:xfrm>
            <a:off x="6510338" y="4919663"/>
            <a:ext cx="727075" cy="31750"/>
          </a:xfrm>
          <a:custGeom>
            <a:avLst/>
            <a:gdLst>
              <a:gd name="T0" fmla="*/ 0 w 458"/>
              <a:gd name="T1" fmla="*/ 23813 h 20"/>
              <a:gd name="T2" fmla="*/ 95250 w 458"/>
              <a:gd name="T3" fmla="*/ 15875 h 20"/>
              <a:gd name="T4" fmla="*/ 142875 w 458"/>
              <a:gd name="T5" fmla="*/ 0 h 20"/>
              <a:gd name="T6" fmla="*/ 727075 w 458"/>
              <a:gd name="T7" fmla="*/ 3175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458"/>
              <a:gd name="T13" fmla="*/ 0 h 20"/>
              <a:gd name="T14" fmla="*/ 458 w 458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8" h="20">
                <a:moveTo>
                  <a:pt x="0" y="15"/>
                </a:moveTo>
                <a:cubicBezTo>
                  <a:pt x="20" y="13"/>
                  <a:pt x="40" y="13"/>
                  <a:pt x="60" y="10"/>
                </a:cubicBezTo>
                <a:cubicBezTo>
                  <a:pt x="70" y="8"/>
                  <a:pt x="90" y="0"/>
                  <a:pt x="90" y="0"/>
                </a:cubicBezTo>
                <a:cubicBezTo>
                  <a:pt x="212" y="17"/>
                  <a:pt x="334" y="20"/>
                  <a:pt x="458" y="2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620" name="Freeform 76"/>
          <p:cNvSpPr>
            <a:spLocks/>
          </p:cNvSpPr>
          <p:nvPr/>
        </p:nvSpPr>
        <p:spPr bwMode="auto">
          <a:xfrm>
            <a:off x="5407025" y="4959350"/>
            <a:ext cx="88900" cy="7938"/>
          </a:xfrm>
          <a:custGeom>
            <a:avLst/>
            <a:gdLst>
              <a:gd name="T0" fmla="*/ 0 w 56"/>
              <a:gd name="T1" fmla="*/ 7938 h 5"/>
              <a:gd name="T2" fmla="*/ 88900 w 56"/>
              <a:gd name="T3" fmla="*/ 0 h 5"/>
              <a:gd name="T4" fmla="*/ 0 60000 65536"/>
              <a:gd name="T5" fmla="*/ 0 60000 65536"/>
              <a:gd name="T6" fmla="*/ 0 w 56"/>
              <a:gd name="T7" fmla="*/ 0 h 5"/>
              <a:gd name="T8" fmla="*/ 56 w 56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5">
                <a:moveTo>
                  <a:pt x="0" y="5"/>
                </a:moveTo>
                <a:cubicBezTo>
                  <a:pt x="18" y="3"/>
                  <a:pt x="56" y="0"/>
                  <a:pt x="56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6621" name="Text Box 77"/>
          <p:cNvSpPr txBox="1">
            <a:spLocks noChangeArrowheads="1"/>
          </p:cNvSpPr>
          <p:nvPr/>
        </p:nvSpPr>
        <p:spPr bwMode="auto">
          <a:xfrm>
            <a:off x="4435475" y="49990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9C6600"/>
                </a:solidFill>
              </a:rPr>
              <a:t>P</a:t>
            </a:r>
            <a:r>
              <a:rPr lang="en-US" altLang="tr-TR" sz="2000" baseline="-25000">
                <a:solidFill>
                  <a:srgbClr val="9C6600"/>
                </a:solidFill>
              </a:rPr>
              <a:t>4</a:t>
            </a:r>
            <a:endParaRPr lang="en-US" altLang="tr-TR" sz="2000"/>
          </a:p>
        </p:txBody>
      </p:sp>
      <p:sp>
        <p:nvSpPr>
          <p:cNvPr id="66622" name="Text Box 78"/>
          <p:cNvSpPr txBox="1">
            <a:spLocks noChangeArrowheads="1"/>
          </p:cNvSpPr>
          <p:nvPr/>
        </p:nvSpPr>
        <p:spPr bwMode="auto">
          <a:xfrm>
            <a:off x="4419600" y="36814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</a:t>
            </a:r>
            <a:r>
              <a:rPr lang="en-US" altLang="tr-TR" sz="2000" baseline="-25000">
                <a:solidFill>
                  <a:srgbClr val="0000FF"/>
                </a:solidFill>
              </a:rPr>
              <a:t>2</a:t>
            </a:r>
            <a:endParaRPr lang="en-US" altLang="tr-TR" sz="2000"/>
          </a:p>
        </p:txBody>
      </p:sp>
      <p:sp>
        <p:nvSpPr>
          <p:cNvPr id="66623" name="Text Box 85"/>
          <p:cNvSpPr txBox="1">
            <a:spLocks noChangeArrowheads="1"/>
          </p:cNvSpPr>
          <p:nvPr/>
        </p:nvSpPr>
        <p:spPr bwMode="auto">
          <a:xfrm>
            <a:off x="2828925" y="2592388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(9 days)</a:t>
            </a:r>
          </a:p>
        </p:txBody>
      </p:sp>
      <p:sp>
        <p:nvSpPr>
          <p:cNvPr id="66624" name="Text Box 86"/>
          <p:cNvSpPr txBox="1">
            <a:spLocks noChangeArrowheads="1"/>
          </p:cNvSpPr>
          <p:nvPr/>
        </p:nvSpPr>
        <p:spPr bwMode="auto">
          <a:xfrm>
            <a:off x="1508125" y="1463675"/>
            <a:ext cx="252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tr-TR"/>
              <a:t>Queen in Estrus</a:t>
            </a:r>
            <a:br>
              <a:rPr lang="en-US" altLang="tr-TR"/>
            </a:br>
            <a:r>
              <a:rPr lang="en-US" altLang="tr-TR"/>
              <a:t>(no mating)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altLang="tr-TR" smtClean="0"/>
              <a:t>Hormonal Changes in the Queen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1066800" y="16002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1066800" y="5715000"/>
            <a:ext cx="723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152400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222885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93370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363855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434340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327150" y="58181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4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041525" y="58181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8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2679700" y="58181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12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3387725" y="5818188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/>
              <a:t>16</a:t>
            </a:r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1143000" y="5410200"/>
            <a:ext cx="3048000" cy="1588"/>
          </a:xfrm>
          <a:prstGeom prst="line">
            <a:avLst/>
          </a:pr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082675" y="49990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9C6600"/>
                </a:solidFill>
              </a:rPr>
              <a:t>P</a:t>
            </a:r>
            <a:r>
              <a:rPr lang="en-US" altLang="tr-TR" sz="2000" baseline="-25000">
                <a:solidFill>
                  <a:srgbClr val="9C6600"/>
                </a:solidFill>
              </a:rPr>
              <a:t>4</a:t>
            </a:r>
            <a:endParaRPr lang="en-US" altLang="tr-TR" sz="2000"/>
          </a:p>
        </p:txBody>
      </p:sp>
      <p:sp>
        <p:nvSpPr>
          <p:cNvPr id="68624" name="Freeform 16"/>
          <p:cNvSpPr>
            <a:spLocks/>
          </p:cNvSpPr>
          <p:nvPr/>
        </p:nvSpPr>
        <p:spPr bwMode="auto">
          <a:xfrm>
            <a:off x="12192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25" name="Freeform 17"/>
          <p:cNvSpPr>
            <a:spLocks/>
          </p:cNvSpPr>
          <p:nvPr/>
        </p:nvSpPr>
        <p:spPr bwMode="auto">
          <a:xfrm>
            <a:off x="18288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26" name="Freeform 18"/>
          <p:cNvSpPr>
            <a:spLocks/>
          </p:cNvSpPr>
          <p:nvPr/>
        </p:nvSpPr>
        <p:spPr bwMode="auto">
          <a:xfrm>
            <a:off x="30480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27" name="Freeform 19"/>
          <p:cNvSpPr>
            <a:spLocks/>
          </p:cNvSpPr>
          <p:nvPr/>
        </p:nvSpPr>
        <p:spPr bwMode="auto">
          <a:xfrm>
            <a:off x="36576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28" name="Freeform 20"/>
          <p:cNvSpPr>
            <a:spLocks/>
          </p:cNvSpPr>
          <p:nvPr/>
        </p:nvSpPr>
        <p:spPr bwMode="auto">
          <a:xfrm>
            <a:off x="24384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29" name="Freeform 21"/>
          <p:cNvSpPr>
            <a:spLocks/>
          </p:cNvSpPr>
          <p:nvPr/>
        </p:nvSpPr>
        <p:spPr bwMode="auto">
          <a:xfrm>
            <a:off x="1101725" y="4932363"/>
            <a:ext cx="128588" cy="19050"/>
          </a:xfrm>
          <a:custGeom>
            <a:avLst/>
            <a:gdLst>
              <a:gd name="T0" fmla="*/ 0 w 81"/>
              <a:gd name="T1" fmla="*/ 19050 h 12"/>
              <a:gd name="T2" fmla="*/ 128588 w 81"/>
              <a:gd name="T3" fmla="*/ 11113 h 12"/>
              <a:gd name="T4" fmla="*/ 0 60000 65536"/>
              <a:gd name="T5" fmla="*/ 0 60000 65536"/>
              <a:gd name="T6" fmla="*/ 0 w 81"/>
              <a:gd name="T7" fmla="*/ 0 h 12"/>
              <a:gd name="T8" fmla="*/ 81 w 81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" h="12">
                <a:moveTo>
                  <a:pt x="0" y="12"/>
                </a:moveTo>
                <a:cubicBezTo>
                  <a:pt x="35" y="0"/>
                  <a:pt x="9" y="7"/>
                  <a:pt x="81" y="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30" name="Freeform 22"/>
          <p:cNvSpPr>
            <a:spLocks/>
          </p:cNvSpPr>
          <p:nvPr/>
        </p:nvSpPr>
        <p:spPr bwMode="auto">
          <a:xfrm>
            <a:off x="1443038" y="4935538"/>
            <a:ext cx="385762" cy="36512"/>
          </a:xfrm>
          <a:custGeom>
            <a:avLst/>
            <a:gdLst>
              <a:gd name="T0" fmla="*/ 11112 w 243"/>
              <a:gd name="T1" fmla="*/ 0 h 23"/>
              <a:gd name="T2" fmla="*/ 66675 w 243"/>
              <a:gd name="T3" fmla="*/ 7937 h 23"/>
              <a:gd name="T4" fmla="*/ 114300 w 243"/>
              <a:gd name="T5" fmla="*/ 23812 h 23"/>
              <a:gd name="T6" fmla="*/ 234950 w 243"/>
              <a:gd name="T7" fmla="*/ 15875 h 23"/>
              <a:gd name="T8" fmla="*/ 385762 w 243"/>
              <a:gd name="T9" fmla="*/ 15875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3"/>
              <a:gd name="T16" fmla="*/ 0 h 23"/>
              <a:gd name="T17" fmla="*/ 243 w 24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3" h="23">
                <a:moveTo>
                  <a:pt x="7" y="0"/>
                </a:moveTo>
                <a:cubicBezTo>
                  <a:pt x="41" y="23"/>
                  <a:pt x="0" y="0"/>
                  <a:pt x="42" y="5"/>
                </a:cubicBezTo>
                <a:cubicBezTo>
                  <a:pt x="52" y="6"/>
                  <a:pt x="72" y="15"/>
                  <a:pt x="72" y="15"/>
                </a:cubicBezTo>
                <a:cubicBezTo>
                  <a:pt x="95" y="7"/>
                  <a:pt x="121" y="13"/>
                  <a:pt x="148" y="10"/>
                </a:cubicBezTo>
                <a:cubicBezTo>
                  <a:pt x="171" y="2"/>
                  <a:pt x="224" y="10"/>
                  <a:pt x="243" y="1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31" name="Freeform 23"/>
          <p:cNvSpPr>
            <a:spLocks/>
          </p:cNvSpPr>
          <p:nvPr/>
        </p:nvSpPr>
        <p:spPr bwMode="auto">
          <a:xfrm>
            <a:off x="2068513" y="4935538"/>
            <a:ext cx="368300" cy="58737"/>
          </a:xfrm>
          <a:custGeom>
            <a:avLst/>
            <a:gdLst>
              <a:gd name="T0" fmla="*/ 0 w 232"/>
              <a:gd name="T1" fmla="*/ 0 h 37"/>
              <a:gd name="T2" fmla="*/ 47625 w 232"/>
              <a:gd name="T3" fmla="*/ 39687 h 37"/>
              <a:gd name="T4" fmla="*/ 96838 w 232"/>
              <a:gd name="T5" fmla="*/ 23812 h 37"/>
              <a:gd name="T6" fmla="*/ 120650 w 232"/>
              <a:gd name="T7" fmla="*/ 15875 h 37"/>
              <a:gd name="T8" fmla="*/ 184150 w 232"/>
              <a:gd name="T9" fmla="*/ 23812 h 37"/>
              <a:gd name="T10" fmla="*/ 215900 w 232"/>
              <a:gd name="T11" fmla="*/ 39687 h 37"/>
              <a:gd name="T12" fmla="*/ 368300 w 232"/>
              <a:gd name="T13" fmla="*/ 0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"/>
              <a:gd name="T22" fmla="*/ 0 h 37"/>
              <a:gd name="T23" fmla="*/ 232 w 232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" h="37">
                <a:moveTo>
                  <a:pt x="0" y="0"/>
                </a:moveTo>
                <a:cubicBezTo>
                  <a:pt x="2" y="2"/>
                  <a:pt x="23" y="25"/>
                  <a:pt x="30" y="25"/>
                </a:cubicBezTo>
                <a:cubicBezTo>
                  <a:pt x="40" y="25"/>
                  <a:pt x="50" y="18"/>
                  <a:pt x="61" y="15"/>
                </a:cubicBezTo>
                <a:cubicBezTo>
                  <a:pt x="66" y="13"/>
                  <a:pt x="76" y="10"/>
                  <a:pt x="76" y="10"/>
                </a:cubicBezTo>
                <a:cubicBezTo>
                  <a:pt x="85" y="37"/>
                  <a:pt x="93" y="22"/>
                  <a:pt x="116" y="15"/>
                </a:cubicBezTo>
                <a:cubicBezTo>
                  <a:pt x="122" y="18"/>
                  <a:pt x="128" y="25"/>
                  <a:pt x="136" y="25"/>
                </a:cubicBezTo>
                <a:cubicBezTo>
                  <a:pt x="141" y="25"/>
                  <a:pt x="229" y="2"/>
                  <a:pt x="232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32" name="Freeform 24"/>
          <p:cNvSpPr>
            <a:spLocks/>
          </p:cNvSpPr>
          <p:nvPr/>
        </p:nvSpPr>
        <p:spPr bwMode="auto">
          <a:xfrm>
            <a:off x="2624138" y="4935538"/>
            <a:ext cx="419100" cy="49212"/>
          </a:xfrm>
          <a:custGeom>
            <a:avLst/>
            <a:gdLst>
              <a:gd name="T0" fmla="*/ 36513 w 264"/>
              <a:gd name="T1" fmla="*/ 7937 h 31"/>
              <a:gd name="T2" fmla="*/ 131763 w 264"/>
              <a:gd name="T3" fmla="*/ 31750 h 31"/>
              <a:gd name="T4" fmla="*/ 155575 w 264"/>
              <a:gd name="T5" fmla="*/ 23812 h 31"/>
              <a:gd name="T6" fmla="*/ 203200 w 264"/>
              <a:gd name="T7" fmla="*/ 39687 h 31"/>
              <a:gd name="T8" fmla="*/ 307975 w 264"/>
              <a:gd name="T9" fmla="*/ 49212 h 31"/>
              <a:gd name="T10" fmla="*/ 419100 w 264"/>
              <a:gd name="T11" fmla="*/ 0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4"/>
              <a:gd name="T19" fmla="*/ 0 h 31"/>
              <a:gd name="T20" fmla="*/ 264 w 264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4" h="31">
                <a:moveTo>
                  <a:pt x="23" y="5"/>
                </a:moveTo>
                <a:cubicBezTo>
                  <a:pt x="81" y="24"/>
                  <a:pt x="0" y="30"/>
                  <a:pt x="83" y="20"/>
                </a:cubicBezTo>
                <a:cubicBezTo>
                  <a:pt x="88" y="18"/>
                  <a:pt x="92" y="14"/>
                  <a:pt x="98" y="15"/>
                </a:cubicBezTo>
                <a:cubicBezTo>
                  <a:pt x="108" y="16"/>
                  <a:pt x="128" y="25"/>
                  <a:pt x="128" y="25"/>
                </a:cubicBezTo>
                <a:cubicBezTo>
                  <a:pt x="152" y="18"/>
                  <a:pt x="170" y="21"/>
                  <a:pt x="194" y="31"/>
                </a:cubicBezTo>
                <a:cubicBezTo>
                  <a:pt x="219" y="25"/>
                  <a:pt x="245" y="18"/>
                  <a:pt x="264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33" name="Freeform 25"/>
          <p:cNvSpPr>
            <a:spLocks/>
          </p:cNvSpPr>
          <p:nvPr/>
        </p:nvSpPr>
        <p:spPr bwMode="auto">
          <a:xfrm>
            <a:off x="3275013" y="4927600"/>
            <a:ext cx="384175" cy="68263"/>
          </a:xfrm>
          <a:custGeom>
            <a:avLst/>
            <a:gdLst>
              <a:gd name="T0" fmla="*/ 0 w 242"/>
              <a:gd name="T1" fmla="*/ 0 h 43"/>
              <a:gd name="T2" fmla="*/ 55563 w 242"/>
              <a:gd name="T3" fmla="*/ 23813 h 43"/>
              <a:gd name="T4" fmla="*/ 358775 w 242"/>
              <a:gd name="T5" fmla="*/ 0 h 43"/>
              <a:gd name="T6" fmla="*/ 384175 w 242"/>
              <a:gd name="T7" fmla="*/ 15875 h 43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43"/>
              <a:gd name="T14" fmla="*/ 242 w 242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43">
                <a:moveTo>
                  <a:pt x="0" y="0"/>
                </a:moveTo>
                <a:cubicBezTo>
                  <a:pt x="7" y="21"/>
                  <a:pt x="14" y="21"/>
                  <a:pt x="35" y="15"/>
                </a:cubicBezTo>
                <a:cubicBezTo>
                  <a:pt x="143" y="18"/>
                  <a:pt x="160" y="43"/>
                  <a:pt x="226" y="0"/>
                </a:cubicBezTo>
                <a:cubicBezTo>
                  <a:pt x="231" y="3"/>
                  <a:pt x="242" y="10"/>
                  <a:pt x="242" y="1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34" name="Freeform 26"/>
          <p:cNvSpPr>
            <a:spLocks/>
          </p:cNvSpPr>
          <p:nvPr/>
        </p:nvSpPr>
        <p:spPr bwMode="auto">
          <a:xfrm>
            <a:off x="4130675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4267200" y="4114800"/>
            <a:ext cx="152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36" name="Freeform 28"/>
          <p:cNvSpPr>
            <a:spLocks/>
          </p:cNvSpPr>
          <p:nvPr/>
        </p:nvSpPr>
        <p:spPr bwMode="auto">
          <a:xfrm>
            <a:off x="3867150" y="4935538"/>
            <a:ext cx="269875" cy="77787"/>
          </a:xfrm>
          <a:custGeom>
            <a:avLst/>
            <a:gdLst>
              <a:gd name="T0" fmla="*/ 22225 w 170"/>
              <a:gd name="T1" fmla="*/ 23812 h 49"/>
              <a:gd name="T2" fmla="*/ 63500 w 170"/>
              <a:gd name="T3" fmla="*/ 7937 h 49"/>
              <a:gd name="T4" fmla="*/ 103188 w 170"/>
              <a:gd name="T5" fmla="*/ 15875 h 49"/>
              <a:gd name="T6" fmla="*/ 174625 w 170"/>
              <a:gd name="T7" fmla="*/ 23812 h 49"/>
              <a:gd name="T8" fmla="*/ 269875 w 170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49"/>
              <a:gd name="T17" fmla="*/ 170 w 170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49">
                <a:moveTo>
                  <a:pt x="14" y="15"/>
                </a:moveTo>
                <a:cubicBezTo>
                  <a:pt x="60" y="29"/>
                  <a:pt x="0" y="16"/>
                  <a:pt x="40" y="5"/>
                </a:cubicBezTo>
                <a:cubicBezTo>
                  <a:pt x="48" y="2"/>
                  <a:pt x="56" y="8"/>
                  <a:pt x="65" y="10"/>
                </a:cubicBezTo>
                <a:cubicBezTo>
                  <a:pt x="78" y="49"/>
                  <a:pt x="86" y="22"/>
                  <a:pt x="110" y="15"/>
                </a:cubicBezTo>
                <a:cubicBezTo>
                  <a:pt x="134" y="21"/>
                  <a:pt x="152" y="17"/>
                  <a:pt x="17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>
            <a:off x="4346575" y="31242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1066800" y="36814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</a:t>
            </a:r>
            <a:r>
              <a:rPr lang="en-US" altLang="tr-TR" sz="2000" baseline="-25000">
                <a:solidFill>
                  <a:srgbClr val="0000FF"/>
                </a:solidFill>
              </a:rPr>
              <a:t>2</a:t>
            </a:r>
            <a:endParaRPr lang="en-US" altLang="tr-TR" sz="2000"/>
          </a:p>
        </p:txBody>
      </p:sp>
      <p:sp>
        <p:nvSpPr>
          <p:cNvPr id="68639" name="Line 31"/>
          <p:cNvSpPr>
            <a:spLocks noChangeShapeType="1"/>
          </p:cNvSpPr>
          <p:nvPr/>
        </p:nvSpPr>
        <p:spPr bwMode="auto">
          <a:xfrm>
            <a:off x="2057400" y="441960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40" name="Line 32"/>
          <p:cNvSpPr>
            <a:spLocks noChangeShapeType="1"/>
          </p:cNvSpPr>
          <p:nvPr/>
        </p:nvSpPr>
        <p:spPr bwMode="auto">
          <a:xfrm>
            <a:off x="2667000" y="441960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9057" name="Text Box 33"/>
          <p:cNvSpPr txBox="1">
            <a:spLocks noChangeArrowheads="1"/>
          </p:cNvSpPr>
          <p:nvPr/>
        </p:nvSpPr>
        <p:spPr bwMode="auto">
          <a:xfrm>
            <a:off x="1905000" y="4992688"/>
            <a:ext cx="1250950" cy="366712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hlink"/>
                </a:solidFill>
                <a:latin typeface="Helvetica" charset="0"/>
                <a:ea typeface="+mn-ea"/>
              </a:rPr>
              <a:t>Proestrus</a:t>
            </a:r>
          </a:p>
        </p:txBody>
      </p:sp>
      <p:sp>
        <p:nvSpPr>
          <p:cNvPr id="68642" name="Line 34"/>
          <p:cNvSpPr>
            <a:spLocks noChangeShapeType="1"/>
          </p:cNvSpPr>
          <p:nvPr/>
        </p:nvSpPr>
        <p:spPr bwMode="auto">
          <a:xfrm flipH="1" flipV="1">
            <a:off x="2262188" y="4548188"/>
            <a:ext cx="176212" cy="48101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43" name="Line 35"/>
          <p:cNvSpPr>
            <a:spLocks noChangeShapeType="1"/>
          </p:cNvSpPr>
          <p:nvPr/>
        </p:nvSpPr>
        <p:spPr bwMode="auto">
          <a:xfrm flipV="1">
            <a:off x="2590800" y="4543425"/>
            <a:ext cx="252413" cy="4857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44" name="Text Box 37"/>
          <p:cNvSpPr txBox="1">
            <a:spLocks noChangeArrowheads="1"/>
          </p:cNvSpPr>
          <p:nvPr/>
        </p:nvSpPr>
        <p:spPr bwMode="auto">
          <a:xfrm>
            <a:off x="1851025" y="2590800"/>
            <a:ext cx="1196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>
                <a:solidFill>
                  <a:schemeClr val="accent2"/>
                </a:solidFill>
              </a:rPr>
              <a:t>Estrus</a:t>
            </a:r>
            <a:endParaRPr lang="en-US" altLang="tr-TR"/>
          </a:p>
        </p:txBody>
      </p:sp>
      <p:sp>
        <p:nvSpPr>
          <p:cNvPr id="68645" name="Line 38"/>
          <p:cNvSpPr>
            <a:spLocks noChangeShapeType="1"/>
          </p:cNvSpPr>
          <p:nvPr/>
        </p:nvSpPr>
        <p:spPr bwMode="auto">
          <a:xfrm flipH="1">
            <a:off x="1447800" y="3048000"/>
            <a:ext cx="9906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46" name="Line 39"/>
          <p:cNvSpPr>
            <a:spLocks noChangeShapeType="1"/>
          </p:cNvSpPr>
          <p:nvPr/>
        </p:nvSpPr>
        <p:spPr bwMode="auto">
          <a:xfrm flipH="1">
            <a:off x="2057400" y="3048000"/>
            <a:ext cx="3810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47" name="Line 40"/>
          <p:cNvSpPr>
            <a:spLocks noChangeShapeType="1"/>
          </p:cNvSpPr>
          <p:nvPr/>
        </p:nvSpPr>
        <p:spPr bwMode="auto">
          <a:xfrm>
            <a:off x="2438400" y="3048000"/>
            <a:ext cx="762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48" name="Line 41"/>
          <p:cNvSpPr>
            <a:spLocks noChangeShapeType="1"/>
          </p:cNvSpPr>
          <p:nvPr/>
        </p:nvSpPr>
        <p:spPr bwMode="auto">
          <a:xfrm>
            <a:off x="2438400" y="3048000"/>
            <a:ext cx="6858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49" name="Line 42"/>
          <p:cNvSpPr>
            <a:spLocks noChangeShapeType="1"/>
          </p:cNvSpPr>
          <p:nvPr/>
        </p:nvSpPr>
        <p:spPr bwMode="auto">
          <a:xfrm>
            <a:off x="2438400" y="3048000"/>
            <a:ext cx="12954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50" name="Line 43"/>
          <p:cNvSpPr>
            <a:spLocks noChangeShapeType="1"/>
          </p:cNvSpPr>
          <p:nvPr/>
        </p:nvSpPr>
        <p:spPr bwMode="auto">
          <a:xfrm>
            <a:off x="1447800" y="441960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51" name="Line 44"/>
          <p:cNvSpPr>
            <a:spLocks noChangeShapeType="1"/>
          </p:cNvSpPr>
          <p:nvPr/>
        </p:nvSpPr>
        <p:spPr bwMode="auto">
          <a:xfrm>
            <a:off x="3276600" y="441960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52" name="Line 45"/>
          <p:cNvSpPr>
            <a:spLocks noChangeShapeType="1"/>
          </p:cNvSpPr>
          <p:nvPr/>
        </p:nvSpPr>
        <p:spPr bwMode="auto">
          <a:xfrm flipH="1" flipV="1">
            <a:off x="1600200" y="4495800"/>
            <a:ext cx="762000" cy="533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53" name="Line 46"/>
          <p:cNvSpPr>
            <a:spLocks noChangeShapeType="1"/>
          </p:cNvSpPr>
          <p:nvPr/>
        </p:nvSpPr>
        <p:spPr bwMode="auto">
          <a:xfrm flipV="1">
            <a:off x="2667000" y="4572000"/>
            <a:ext cx="7620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54" name="Freeform 47"/>
          <p:cNvSpPr>
            <a:spLocks/>
          </p:cNvSpPr>
          <p:nvPr/>
        </p:nvSpPr>
        <p:spPr bwMode="auto">
          <a:xfrm>
            <a:off x="4576763" y="4208463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55" name="Freeform 48"/>
          <p:cNvSpPr>
            <a:spLocks/>
          </p:cNvSpPr>
          <p:nvPr/>
        </p:nvSpPr>
        <p:spPr bwMode="auto">
          <a:xfrm>
            <a:off x="5186363" y="4208463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56" name="Freeform 49"/>
          <p:cNvSpPr>
            <a:spLocks/>
          </p:cNvSpPr>
          <p:nvPr/>
        </p:nvSpPr>
        <p:spPr bwMode="auto">
          <a:xfrm>
            <a:off x="4459288" y="4949825"/>
            <a:ext cx="128587" cy="19050"/>
          </a:xfrm>
          <a:custGeom>
            <a:avLst/>
            <a:gdLst>
              <a:gd name="T0" fmla="*/ 0 w 81"/>
              <a:gd name="T1" fmla="*/ 19050 h 12"/>
              <a:gd name="T2" fmla="*/ 128587 w 81"/>
              <a:gd name="T3" fmla="*/ 11113 h 12"/>
              <a:gd name="T4" fmla="*/ 0 60000 65536"/>
              <a:gd name="T5" fmla="*/ 0 60000 65536"/>
              <a:gd name="T6" fmla="*/ 0 w 81"/>
              <a:gd name="T7" fmla="*/ 0 h 12"/>
              <a:gd name="T8" fmla="*/ 81 w 81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" h="12">
                <a:moveTo>
                  <a:pt x="0" y="12"/>
                </a:moveTo>
                <a:cubicBezTo>
                  <a:pt x="35" y="0"/>
                  <a:pt x="9" y="7"/>
                  <a:pt x="81" y="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57" name="Freeform 50"/>
          <p:cNvSpPr>
            <a:spLocks/>
          </p:cNvSpPr>
          <p:nvPr/>
        </p:nvSpPr>
        <p:spPr bwMode="auto">
          <a:xfrm>
            <a:off x="4800600" y="4953000"/>
            <a:ext cx="385763" cy="36513"/>
          </a:xfrm>
          <a:custGeom>
            <a:avLst/>
            <a:gdLst>
              <a:gd name="T0" fmla="*/ 11113 w 243"/>
              <a:gd name="T1" fmla="*/ 0 h 23"/>
              <a:gd name="T2" fmla="*/ 66675 w 243"/>
              <a:gd name="T3" fmla="*/ 7938 h 23"/>
              <a:gd name="T4" fmla="*/ 114300 w 243"/>
              <a:gd name="T5" fmla="*/ 23813 h 23"/>
              <a:gd name="T6" fmla="*/ 234950 w 243"/>
              <a:gd name="T7" fmla="*/ 15875 h 23"/>
              <a:gd name="T8" fmla="*/ 385763 w 243"/>
              <a:gd name="T9" fmla="*/ 15875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3"/>
              <a:gd name="T16" fmla="*/ 0 h 23"/>
              <a:gd name="T17" fmla="*/ 243 w 24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3" h="23">
                <a:moveTo>
                  <a:pt x="7" y="0"/>
                </a:moveTo>
                <a:cubicBezTo>
                  <a:pt x="41" y="23"/>
                  <a:pt x="0" y="0"/>
                  <a:pt x="42" y="5"/>
                </a:cubicBezTo>
                <a:cubicBezTo>
                  <a:pt x="52" y="6"/>
                  <a:pt x="72" y="15"/>
                  <a:pt x="72" y="15"/>
                </a:cubicBezTo>
                <a:cubicBezTo>
                  <a:pt x="95" y="7"/>
                  <a:pt x="121" y="13"/>
                  <a:pt x="148" y="10"/>
                </a:cubicBezTo>
                <a:cubicBezTo>
                  <a:pt x="171" y="2"/>
                  <a:pt x="224" y="10"/>
                  <a:pt x="243" y="1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58" name="Line 51"/>
          <p:cNvSpPr>
            <a:spLocks noChangeShapeType="1"/>
          </p:cNvSpPr>
          <p:nvPr/>
        </p:nvSpPr>
        <p:spPr bwMode="auto">
          <a:xfrm>
            <a:off x="5299075" y="559276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59" name="Line 52"/>
          <p:cNvSpPr>
            <a:spLocks noChangeShapeType="1"/>
          </p:cNvSpPr>
          <p:nvPr/>
        </p:nvSpPr>
        <p:spPr bwMode="auto">
          <a:xfrm>
            <a:off x="6003925" y="559276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60" name="Line 53"/>
          <p:cNvSpPr>
            <a:spLocks noChangeShapeType="1"/>
          </p:cNvSpPr>
          <p:nvPr/>
        </p:nvSpPr>
        <p:spPr bwMode="auto">
          <a:xfrm>
            <a:off x="6708775" y="559276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61" name="Line 54"/>
          <p:cNvSpPr>
            <a:spLocks noChangeShapeType="1"/>
          </p:cNvSpPr>
          <p:nvPr/>
        </p:nvSpPr>
        <p:spPr bwMode="auto">
          <a:xfrm>
            <a:off x="7413625" y="559276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62" name="Text Box 55"/>
          <p:cNvSpPr txBox="1">
            <a:spLocks noChangeArrowheads="1"/>
          </p:cNvSpPr>
          <p:nvPr/>
        </p:nvSpPr>
        <p:spPr bwMode="auto">
          <a:xfrm>
            <a:off x="5102225" y="5819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4</a:t>
            </a:r>
          </a:p>
        </p:txBody>
      </p:sp>
      <p:sp>
        <p:nvSpPr>
          <p:cNvPr id="68663" name="Text Box 56"/>
          <p:cNvSpPr txBox="1">
            <a:spLocks noChangeArrowheads="1"/>
          </p:cNvSpPr>
          <p:nvPr/>
        </p:nvSpPr>
        <p:spPr bwMode="auto">
          <a:xfrm>
            <a:off x="5816600" y="5819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8</a:t>
            </a:r>
          </a:p>
        </p:txBody>
      </p:sp>
      <p:sp>
        <p:nvSpPr>
          <p:cNvPr id="68664" name="Text Box 57"/>
          <p:cNvSpPr txBox="1">
            <a:spLocks noChangeArrowheads="1"/>
          </p:cNvSpPr>
          <p:nvPr/>
        </p:nvSpPr>
        <p:spPr bwMode="auto">
          <a:xfrm>
            <a:off x="6454775" y="58197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12</a:t>
            </a:r>
          </a:p>
        </p:txBody>
      </p:sp>
      <p:sp>
        <p:nvSpPr>
          <p:cNvPr id="68665" name="Text Box 58"/>
          <p:cNvSpPr txBox="1">
            <a:spLocks noChangeArrowheads="1"/>
          </p:cNvSpPr>
          <p:nvPr/>
        </p:nvSpPr>
        <p:spPr bwMode="auto">
          <a:xfrm>
            <a:off x="7162800" y="5819775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/>
              <a:t>16</a:t>
            </a:r>
          </a:p>
        </p:txBody>
      </p:sp>
      <p:sp>
        <p:nvSpPr>
          <p:cNvPr id="68666" name="Line 59"/>
          <p:cNvSpPr>
            <a:spLocks noChangeShapeType="1"/>
          </p:cNvSpPr>
          <p:nvPr/>
        </p:nvSpPr>
        <p:spPr bwMode="auto">
          <a:xfrm>
            <a:off x="8021638" y="56007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67" name="Text Box 60"/>
          <p:cNvSpPr txBox="1">
            <a:spLocks noChangeArrowheads="1"/>
          </p:cNvSpPr>
          <p:nvPr/>
        </p:nvSpPr>
        <p:spPr bwMode="auto">
          <a:xfrm>
            <a:off x="7767638" y="5819775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/>
              <a:t>20</a:t>
            </a:r>
          </a:p>
        </p:txBody>
      </p:sp>
      <p:sp>
        <p:nvSpPr>
          <p:cNvPr id="68668" name="Line 61"/>
          <p:cNvSpPr>
            <a:spLocks noChangeShapeType="1"/>
          </p:cNvSpPr>
          <p:nvPr/>
        </p:nvSpPr>
        <p:spPr bwMode="auto">
          <a:xfrm>
            <a:off x="4419600" y="5410200"/>
            <a:ext cx="990600" cy="0"/>
          </a:xfrm>
          <a:prstGeom prst="line">
            <a:avLst/>
          </a:pr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69" name="Freeform 62"/>
          <p:cNvSpPr>
            <a:spLocks/>
          </p:cNvSpPr>
          <p:nvPr/>
        </p:nvSpPr>
        <p:spPr bwMode="auto">
          <a:xfrm>
            <a:off x="5410200" y="4076700"/>
            <a:ext cx="1219200" cy="1333500"/>
          </a:xfrm>
          <a:custGeom>
            <a:avLst/>
            <a:gdLst>
              <a:gd name="T0" fmla="*/ 0 w 768"/>
              <a:gd name="T1" fmla="*/ 1333500 h 840"/>
              <a:gd name="T2" fmla="*/ 228600 w 768"/>
              <a:gd name="T3" fmla="*/ 419100 h 840"/>
              <a:gd name="T4" fmla="*/ 609600 w 768"/>
              <a:gd name="T5" fmla="*/ 38100 h 840"/>
              <a:gd name="T6" fmla="*/ 990600 w 768"/>
              <a:gd name="T7" fmla="*/ 647700 h 840"/>
              <a:gd name="T8" fmla="*/ 1219200 w 768"/>
              <a:gd name="T9" fmla="*/ 1333500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840"/>
              <a:gd name="T17" fmla="*/ 768 w 768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840">
                <a:moveTo>
                  <a:pt x="0" y="840"/>
                </a:moveTo>
                <a:cubicBezTo>
                  <a:pt x="40" y="620"/>
                  <a:pt x="80" y="400"/>
                  <a:pt x="144" y="264"/>
                </a:cubicBezTo>
                <a:cubicBezTo>
                  <a:pt x="208" y="128"/>
                  <a:pt x="304" y="0"/>
                  <a:pt x="384" y="24"/>
                </a:cubicBezTo>
                <a:cubicBezTo>
                  <a:pt x="464" y="48"/>
                  <a:pt x="560" y="272"/>
                  <a:pt x="624" y="408"/>
                </a:cubicBezTo>
                <a:cubicBezTo>
                  <a:pt x="688" y="544"/>
                  <a:pt x="744" y="768"/>
                  <a:pt x="768" y="840"/>
                </a:cubicBezTo>
              </a:path>
            </a:pathLst>
          </a:cu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70" name="Line 63"/>
          <p:cNvSpPr>
            <a:spLocks noChangeShapeType="1"/>
          </p:cNvSpPr>
          <p:nvPr/>
        </p:nvSpPr>
        <p:spPr bwMode="auto">
          <a:xfrm>
            <a:off x="6629400" y="5410200"/>
            <a:ext cx="1371600" cy="0"/>
          </a:xfrm>
          <a:prstGeom prst="line">
            <a:avLst/>
          </a:pr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71" name="Freeform 64"/>
          <p:cNvSpPr>
            <a:spLocks/>
          </p:cNvSpPr>
          <p:nvPr/>
        </p:nvSpPr>
        <p:spPr bwMode="auto">
          <a:xfrm>
            <a:off x="7240588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72" name="Freeform 65"/>
          <p:cNvSpPr>
            <a:spLocks/>
          </p:cNvSpPr>
          <p:nvPr/>
        </p:nvSpPr>
        <p:spPr bwMode="auto">
          <a:xfrm>
            <a:off x="7850188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73" name="Freeform 66"/>
          <p:cNvSpPr>
            <a:spLocks/>
          </p:cNvSpPr>
          <p:nvPr/>
        </p:nvSpPr>
        <p:spPr bwMode="auto">
          <a:xfrm>
            <a:off x="7467600" y="4927600"/>
            <a:ext cx="384175" cy="68263"/>
          </a:xfrm>
          <a:custGeom>
            <a:avLst/>
            <a:gdLst>
              <a:gd name="T0" fmla="*/ 0 w 242"/>
              <a:gd name="T1" fmla="*/ 0 h 43"/>
              <a:gd name="T2" fmla="*/ 55563 w 242"/>
              <a:gd name="T3" fmla="*/ 23813 h 43"/>
              <a:gd name="T4" fmla="*/ 358775 w 242"/>
              <a:gd name="T5" fmla="*/ 0 h 43"/>
              <a:gd name="T6" fmla="*/ 384175 w 242"/>
              <a:gd name="T7" fmla="*/ 15875 h 43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43"/>
              <a:gd name="T14" fmla="*/ 242 w 242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43">
                <a:moveTo>
                  <a:pt x="0" y="0"/>
                </a:moveTo>
                <a:cubicBezTo>
                  <a:pt x="7" y="21"/>
                  <a:pt x="14" y="21"/>
                  <a:pt x="35" y="15"/>
                </a:cubicBezTo>
                <a:cubicBezTo>
                  <a:pt x="143" y="18"/>
                  <a:pt x="160" y="43"/>
                  <a:pt x="226" y="0"/>
                </a:cubicBezTo>
                <a:cubicBezTo>
                  <a:pt x="231" y="3"/>
                  <a:pt x="242" y="10"/>
                  <a:pt x="242" y="1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74" name="Freeform 67"/>
          <p:cNvSpPr>
            <a:spLocks/>
          </p:cNvSpPr>
          <p:nvPr/>
        </p:nvSpPr>
        <p:spPr bwMode="auto">
          <a:xfrm>
            <a:off x="8059738" y="4935538"/>
            <a:ext cx="269875" cy="77787"/>
          </a:xfrm>
          <a:custGeom>
            <a:avLst/>
            <a:gdLst>
              <a:gd name="T0" fmla="*/ 22225 w 170"/>
              <a:gd name="T1" fmla="*/ 23812 h 49"/>
              <a:gd name="T2" fmla="*/ 63500 w 170"/>
              <a:gd name="T3" fmla="*/ 7937 h 49"/>
              <a:gd name="T4" fmla="*/ 103188 w 170"/>
              <a:gd name="T5" fmla="*/ 15875 h 49"/>
              <a:gd name="T6" fmla="*/ 174625 w 170"/>
              <a:gd name="T7" fmla="*/ 23812 h 49"/>
              <a:gd name="T8" fmla="*/ 269875 w 170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49"/>
              <a:gd name="T17" fmla="*/ 170 w 170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49">
                <a:moveTo>
                  <a:pt x="14" y="15"/>
                </a:moveTo>
                <a:cubicBezTo>
                  <a:pt x="60" y="29"/>
                  <a:pt x="0" y="16"/>
                  <a:pt x="40" y="5"/>
                </a:cubicBezTo>
                <a:cubicBezTo>
                  <a:pt x="48" y="2"/>
                  <a:pt x="56" y="8"/>
                  <a:pt x="65" y="10"/>
                </a:cubicBezTo>
                <a:cubicBezTo>
                  <a:pt x="78" y="49"/>
                  <a:pt x="86" y="22"/>
                  <a:pt x="110" y="15"/>
                </a:cubicBezTo>
                <a:cubicBezTo>
                  <a:pt x="134" y="21"/>
                  <a:pt x="152" y="17"/>
                  <a:pt x="17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75" name="Freeform 68"/>
          <p:cNvSpPr>
            <a:spLocks/>
          </p:cNvSpPr>
          <p:nvPr/>
        </p:nvSpPr>
        <p:spPr bwMode="auto">
          <a:xfrm>
            <a:off x="6510338" y="4919663"/>
            <a:ext cx="727075" cy="31750"/>
          </a:xfrm>
          <a:custGeom>
            <a:avLst/>
            <a:gdLst>
              <a:gd name="T0" fmla="*/ 0 w 458"/>
              <a:gd name="T1" fmla="*/ 23813 h 20"/>
              <a:gd name="T2" fmla="*/ 95250 w 458"/>
              <a:gd name="T3" fmla="*/ 15875 h 20"/>
              <a:gd name="T4" fmla="*/ 142875 w 458"/>
              <a:gd name="T5" fmla="*/ 0 h 20"/>
              <a:gd name="T6" fmla="*/ 727075 w 458"/>
              <a:gd name="T7" fmla="*/ 3175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458"/>
              <a:gd name="T13" fmla="*/ 0 h 20"/>
              <a:gd name="T14" fmla="*/ 458 w 458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8" h="20">
                <a:moveTo>
                  <a:pt x="0" y="15"/>
                </a:moveTo>
                <a:cubicBezTo>
                  <a:pt x="20" y="13"/>
                  <a:pt x="40" y="13"/>
                  <a:pt x="60" y="10"/>
                </a:cubicBezTo>
                <a:cubicBezTo>
                  <a:pt x="70" y="8"/>
                  <a:pt x="90" y="0"/>
                  <a:pt x="90" y="0"/>
                </a:cubicBezTo>
                <a:cubicBezTo>
                  <a:pt x="212" y="17"/>
                  <a:pt x="334" y="20"/>
                  <a:pt x="458" y="2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76" name="Freeform 69"/>
          <p:cNvSpPr>
            <a:spLocks/>
          </p:cNvSpPr>
          <p:nvPr/>
        </p:nvSpPr>
        <p:spPr bwMode="auto">
          <a:xfrm>
            <a:off x="5407025" y="4959350"/>
            <a:ext cx="88900" cy="7938"/>
          </a:xfrm>
          <a:custGeom>
            <a:avLst/>
            <a:gdLst>
              <a:gd name="T0" fmla="*/ 0 w 56"/>
              <a:gd name="T1" fmla="*/ 7938 h 5"/>
              <a:gd name="T2" fmla="*/ 88900 w 56"/>
              <a:gd name="T3" fmla="*/ 0 h 5"/>
              <a:gd name="T4" fmla="*/ 0 60000 65536"/>
              <a:gd name="T5" fmla="*/ 0 60000 65536"/>
              <a:gd name="T6" fmla="*/ 0 w 56"/>
              <a:gd name="T7" fmla="*/ 0 h 5"/>
              <a:gd name="T8" fmla="*/ 56 w 56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5">
                <a:moveTo>
                  <a:pt x="0" y="5"/>
                </a:moveTo>
                <a:cubicBezTo>
                  <a:pt x="18" y="3"/>
                  <a:pt x="56" y="0"/>
                  <a:pt x="56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8677" name="Text Box 70"/>
          <p:cNvSpPr txBox="1">
            <a:spLocks noChangeArrowheads="1"/>
          </p:cNvSpPr>
          <p:nvPr/>
        </p:nvSpPr>
        <p:spPr bwMode="auto">
          <a:xfrm>
            <a:off x="4435475" y="49990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9C6600"/>
                </a:solidFill>
              </a:rPr>
              <a:t>P</a:t>
            </a:r>
            <a:r>
              <a:rPr lang="en-US" altLang="tr-TR" sz="2000" baseline="-25000">
                <a:solidFill>
                  <a:srgbClr val="9C6600"/>
                </a:solidFill>
              </a:rPr>
              <a:t>4</a:t>
            </a:r>
            <a:endParaRPr lang="en-US" altLang="tr-TR" sz="2000"/>
          </a:p>
        </p:txBody>
      </p:sp>
      <p:sp>
        <p:nvSpPr>
          <p:cNvPr id="68678" name="Text Box 71"/>
          <p:cNvSpPr txBox="1">
            <a:spLocks noChangeArrowheads="1"/>
          </p:cNvSpPr>
          <p:nvPr/>
        </p:nvSpPr>
        <p:spPr bwMode="auto">
          <a:xfrm>
            <a:off x="4419600" y="36814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</a:t>
            </a:r>
            <a:r>
              <a:rPr lang="en-US" altLang="tr-TR" sz="2000" baseline="-25000">
                <a:solidFill>
                  <a:srgbClr val="0000FF"/>
                </a:solidFill>
              </a:rPr>
              <a:t>2</a:t>
            </a:r>
            <a:endParaRPr lang="en-US" altLang="tr-TR" sz="2000"/>
          </a:p>
        </p:txBody>
      </p:sp>
      <p:sp>
        <p:nvSpPr>
          <p:cNvPr id="68679" name="Text Box 78"/>
          <p:cNvSpPr txBox="1">
            <a:spLocks noChangeArrowheads="1"/>
          </p:cNvSpPr>
          <p:nvPr/>
        </p:nvSpPr>
        <p:spPr bwMode="auto">
          <a:xfrm>
            <a:off x="3641725" y="61722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Weeks</a:t>
            </a:r>
          </a:p>
        </p:txBody>
      </p:sp>
      <p:sp>
        <p:nvSpPr>
          <p:cNvPr id="68680" name="Text Box 79"/>
          <p:cNvSpPr txBox="1">
            <a:spLocks noChangeArrowheads="1"/>
          </p:cNvSpPr>
          <p:nvPr/>
        </p:nvSpPr>
        <p:spPr bwMode="auto">
          <a:xfrm>
            <a:off x="1508125" y="1463675"/>
            <a:ext cx="252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tr-TR"/>
              <a:t>Queen in Estrus</a:t>
            </a:r>
            <a:br>
              <a:rPr lang="en-US" altLang="tr-TR"/>
            </a:br>
            <a:r>
              <a:rPr lang="en-US" altLang="tr-TR"/>
              <a:t>(no mating)</a:t>
            </a:r>
          </a:p>
        </p:txBody>
      </p:sp>
      <p:sp>
        <p:nvSpPr>
          <p:cNvPr id="68681" name="Text Box 83"/>
          <p:cNvSpPr txBox="1">
            <a:spLocks noChangeArrowheads="1"/>
          </p:cNvSpPr>
          <p:nvPr/>
        </p:nvSpPr>
        <p:spPr bwMode="auto">
          <a:xfrm>
            <a:off x="3011488" y="50038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800"/>
              <a:t>(8 days)</a:t>
            </a:r>
            <a:endParaRPr lang="en-US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altLang="tr-TR" smtClean="0"/>
              <a:t>Hormonal Changes in the Queen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1066800" y="16002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1066800" y="5715000"/>
            <a:ext cx="723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52400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222885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293370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363855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4343400" y="55911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1327150" y="58181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4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041525" y="58181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8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679700" y="58181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12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387725" y="5818188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/>
              <a:t>16</a:t>
            </a:r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1143000" y="5410200"/>
            <a:ext cx="3048000" cy="1588"/>
          </a:xfrm>
          <a:prstGeom prst="line">
            <a:avLst/>
          </a:pr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1082675" y="49990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9C6600"/>
                </a:solidFill>
              </a:rPr>
              <a:t>P</a:t>
            </a:r>
            <a:r>
              <a:rPr lang="en-US" altLang="tr-TR" sz="2000" baseline="-25000">
                <a:solidFill>
                  <a:srgbClr val="9C6600"/>
                </a:solidFill>
              </a:rPr>
              <a:t>4</a:t>
            </a:r>
            <a:endParaRPr lang="en-US" altLang="tr-TR" sz="2000"/>
          </a:p>
        </p:txBody>
      </p:sp>
      <p:sp>
        <p:nvSpPr>
          <p:cNvPr id="70672" name="Freeform 16"/>
          <p:cNvSpPr>
            <a:spLocks/>
          </p:cNvSpPr>
          <p:nvPr/>
        </p:nvSpPr>
        <p:spPr bwMode="auto">
          <a:xfrm>
            <a:off x="12192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73" name="Freeform 17"/>
          <p:cNvSpPr>
            <a:spLocks/>
          </p:cNvSpPr>
          <p:nvPr/>
        </p:nvSpPr>
        <p:spPr bwMode="auto">
          <a:xfrm>
            <a:off x="18288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74" name="Freeform 18"/>
          <p:cNvSpPr>
            <a:spLocks/>
          </p:cNvSpPr>
          <p:nvPr/>
        </p:nvSpPr>
        <p:spPr bwMode="auto">
          <a:xfrm>
            <a:off x="30480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75" name="Freeform 19"/>
          <p:cNvSpPr>
            <a:spLocks/>
          </p:cNvSpPr>
          <p:nvPr/>
        </p:nvSpPr>
        <p:spPr bwMode="auto">
          <a:xfrm>
            <a:off x="36576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76" name="Freeform 20"/>
          <p:cNvSpPr>
            <a:spLocks/>
          </p:cNvSpPr>
          <p:nvPr/>
        </p:nvSpPr>
        <p:spPr bwMode="auto">
          <a:xfrm>
            <a:off x="2438400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77" name="Freeform 21"/>
          <p:cNvSpPr>
            <a:spLocks/>
          </p:cNvSpPr>
          <p:nvPr/>
        </p:nvSpPr>
        <p:spPr bwMode="auto">
          <a:xfrm>
            <a:off x="1101725" y="4932363"/>
            <a:ext cx="128588" cy="19050"/>
          </a:xfrm>
          <a:custGeom>
            <a:avLst/>
            <a:gdLst>
              <a:gd name="T0" fmla="*/ 0 w 81"/>
              <a:gd name="T1" fmla="*/ 19050 h 12"/>
              <a:gd name="T2" fmla="*/ 128588 w 81"/>
              <a:gd name="T3" fmla="*/ 11113 h 12"/>
              <a:gd name="T4" fmla="*/ 0 60000 65536"/>
              <a:gd name="T5" fmla="*/ 0 60000 65536"/>
              <a:gd name="T6" fmla="*/ 0 w 81"/>
              <a:gd name="T7" fmla="*/ 0 h 12"/>
              <a:gd name="T8" fmla="*/ 81 w 81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" h="12">
                <a:moveTo>
                  <a:pt x="0" y="12"/>
                </a:moveTo>
                <a:cubicBezTo>
                  <a:pt x="35" y="0"/>
                  <a:pt x="9" y="7"/>
                  <a:pt x="81" y="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78" name="Freeform 22"/>
          <p:cNvSpPr>
            <a:spLocks/>
          </p:cNvSpPr>
          <p:nvPr/>
        </p:nvSpPr>
        <p:spPr bwMode="auto">
          <a:xfrm>
            <a:off x="1443038" y="4935538"/>
            <a:ext cx="385762" cy="36512"/>
          </a:xfrm>
          <a:custGeom>
            <a:avLst/>
            <a:gdLst>
              <a:gd name="T0" fmla="*/ 11112 w 243"/>
              <a:gd name="T1" fmla="*/ 0 h 23"/>
              <a:gd name="T2" fmla="*/ 66675 w 243"/>
              <a:gd name="T3" fmla="*/ 7937 h 23"/>
              <a:gd name="T4" fmla="*/ 114300 w 243"/>
              <a:gd name="T5" fmla="*/ 23812 h 23"/>
              <a:gd name="T6" fmla="*/ 234950 w 243"/>
              <a:gd name="T7" fmla="*/ 15875 h 23"/>
              <a:gd name="T8" fmla="*/ 385762 w 243"/>
              <a:gd name="T9" fmla="*/ 15875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3"/>
              <a:gd name="T16" fmla="*/ 0 h 23"/>
              <a:gd name="T17" fmla="*/ 243 w 24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3" h="23">
                <a:moveTo>
                  <a:pt x="7" y="0"/>
                </a:moveTo>
                <a:cubicBezTo>
                  <a:pt x="41" y="23"/>
                  <a:pt x="0" y="0"/>
                  <a:pt x="42" y="5"/>
                </a:cubicBezTo>
                <a:cubicBezTo>
                  <a:pt x="52" y="6"/>
                  <a:pt x="72" y="15"/>
                  <a:pt x="72" y="15"/>
                </a:cubicBezTo>
                <a:cubicBezTo>
                  <a:pt x="95" y="7"/>
                  <a:pt x="121" y="13"/>
                  <a:pt x="148" y="10"/>
                </a:cubicBezTo>
                <a:cubicBezTo>
                  <a:pt x="171" y="2"/>
                  <a:pt x="224" y="10"/>
                  <a:pt x="243" y="1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79" name="Freeform 23"/>
          <p:cNvSpPr>
            <a:spLocks/>
          </p:cNvSpPr>
          <p:nvPr/>
        </p:nvSpPr>
        <p:spPr bwMode="auto">
          <a:xfrm>
            <a:off x="2068513" y="4935538"/>
            <a:ext cx="368300" cy="58737"/>
          </a:xfrm>
          <a:custGeom>
            <a:avLst/>
            <a:gdLst>
              <a:gd name="T0" fmla="*/ 0 w 232"/>
              <a:gd name="T1" fmla="*/ 0 h 37"/>
              <a:gd name="T2" fmla="*/ 47625 w 232"/>
              <a:gd name="T3" fmla="*/ 39687 h 37"/>
              <a:gd name="T4" fmla="*/ 96838 w 232"/>
              <a:gd name="T5" fmla="*/ 23812 h 37"/>
              <a:gd name="T6" fmla="*/ 120650 w 232"/>
              <a:gd name="T7" fmla="*/ 15875 h 37"/>
              <a:gd name="T8" fmla="*/ 184150 w 232"/>
              <a:gd name="T9" fmla="*/ 23812 h 37"/>
              <a:gd name="T10" fmla="*/ 215900 w 232"/>
              <a:gd name="T11" fmla="*/ 39687 h 37"/>
              <a:gd name="T12" fmla="*/ 368300 w 232"/>
              <a:gd name="T13" fmla="*/ 0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"/>
              <a:gd name="T22" fmla="*/ 0 h 37"/>
              <a:gd name="T23" fmla="*/ 232 w 232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" h="37">
                <a:moveTo>
                  <a:pt x="0" y="0"/>
                </a:moveTo>
                <a:cubicBezTo>
                  <a:pt x="2" y="2"/>
                  <a:pt x="23" y="25"/>
                  <a:pt x="30" y="25"/>
                </a:cubicBezTo>
                <a:cubicBezTo>
                  <a:pt x="40" y="25"/>
                  <a:pt x="50" y="18"/>
                  <a:pt x="61" y="15"/>
                </a:cubicBezTo>
                <a:cubicBezTo>
                  <a:pt x="66" y="13"/>
                  <a:pt x="76" y="10"/>
                  <a:pt x="76" y="10"/>
                </a:cubicBezTo>
                <a:cubicBezTo>
                  <a:pt x="85" y="37"/>
                  <a:pt x="93" y="22"/>
                  <a:pt x="116" y="15"/>
                </a:cubicBezTo>
                <a:cubicBezTo>
                  <a:pt x="122" y="18"/>
                  <a:pt x="128" y="25"/>
                  <a:pt x="136" y="25"/>
                </a:cubicBezTo>
                <a:cubicBezTo>
                  <a:pt x="141" y="25"/>
                  <a:pt x="229" y="2"/>
                  <a:pt x="232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80" name="Freeform 24"/>
          <p:cNvSpPr>
            <a:spLocks/>
          </p:cNvSpPr>
          <p:nvPr/>
        </p:nvSpPr>
        <p:spPr bwMode="auto">
          <a:xfrm>
            <a:off x="2624138" y="4935538"/>
            <a:ext cx="419100" cy="49212"/>
          </a:xfrm>
          <a:custGeom>
            <a:avLst/>
            <a:gdLst>
              <a:gd name="T0" fmla="*/ 36513 w 264"/>
              <a:gd name="T1" fmla="*/ 7937 h 31"/>
              <a:gd name="T2" fmla="*/ 131763 w 264"/>
              <a:gd name="T3" fmla="*/ 31750 h 31"/>
              <a:gd name="T4" fmla="*/ 155575 w 264"/>
              <a:gd name="T5" fmla="*/ 23812 h 31"/>
              <a:gd name="T6" fmla="*/ 203200 w 264"/>
              <a:gd name="T7" fmla="*/ 39687 h 31"/>
              <a:gd name="T8" fmla="*/ 307975 w 264"/>
              <a:gd name="T9" fmla="*/ 49212 h 31"/>
              <a:gd name="T10" fmla="*/ 419100 w 264"/>
              <a:gd name="T11" fmla="*/ 0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4"/>
              <a:gd name="T19" fmla="*/ 0 h 31"/>
              <a:gd name="T20" fmla="*/ 264 w 264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4" h="31">
                <a:moveTo>
                  <a:pt x="23" y="5"/>
                </a:moveTo>
                <a:cubicBezTo>
                  <a:pt x="81" y="24"/>
                  <a:pt x="0" y="30"/>
                  <a:pt x="83" y="20"/>
                </a:cubicBezTo>
                <a:cubicBezTo>
                  <a:pt x="88" y="18"/>
                  <a:pt x="92" y="14"/>
                  <a:pt x="98" y="15"/>
                </a:cubicBezTo>
                <a:cubicBezTo>
                  <a:pt x="108" y="16"/>
                  <a:pt x="128" y="25"/>
                  <a:pt x="128" y="25"/>
                </a:cubicBezTo>
                <a:cubicBezTo>
                  <a:pt x="152" y="18"/>
                  <a:pt x="170" y="21"/>
                  <a:pt x="194" y="31"/>
                </a:cubicBezTo>
                <a:cubicBezTo>
                  <a:pt x="219" y="25"/>
                  <a:pt x="245" y="18"/>
                  <a:pt x="264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81" name="Freeform 25"/>
          <p:cNvSpPr>
            <a:spLocks/>
          </p:cNvSpPr>
          <p:nvPr/>
        </p:nvSpPr>
        <p:spPr bwMode="auto">
          <a:xfrm>
            <a:off x="3275013" y="4927600"/>
            <a:ext cx="384175" cy="68263"/>
          </a:xfrm>
          <a:custGeom>
            <a:avLst/>
            <a:gdLst>
              <a:gd name="T0" fmla="*/ 0 w 242"/>
              <a:gd name="T1" fmla="*/ 0 h 43"/>
              <a:gd name="T2" fmla="*/ 55563 w 242"/>
              <a:gd name="T3" fmla="*/ 23813 h 43"/>
              <a:gd name="T4" fmla="*/ 358775 w 242"/>
              <a:gd name="T5" fmla="*/ 0 h 43"/>
              <a:gd name="T6" fmla="*/ 384175 w 242"/>
              <a:gd name="T7" fmla="*/ 15875 h 43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43"/>
              <a:gd name="T14" fmla="*/ 242 w 242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43">
                <a:moveTo>
                  <a:pt x="0" y="0"/>
                </a:moveTo>
                <a:cubicBezTo>
                  <a:pt x="7" y="21"/>
                  <a:pt x="14" y="21"/>
                  <a:pt x="35" y="15"/>
                </a:cubicBezTo>
                <a:cubicBezTo>
                  <a:pt x="143" y="18"/>
                  <a:pt x="160" y="43"/>
                  <a:pt x="226" y="0"/>
                </a:cubicBezTo>
                <a:cubicBezTo>
                  <a:pt x="231" y="3"/>
                  <a:pt x="242" y="10"/>
                  <a:pt x="242" y="1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82" name="Freeform 26"/>
          <p:cNvSpPr>
            <a:spLocks/>
          </p:cNvSpPr>
          <p:nvPr/>
        </p:nvSpPr>
        <p:spPr bwMode="auto">
          <a:xfrm>
            <a:off x="4130675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4267200" y="4114800"/>
            <a:ext cx="152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84" name="Freeform 28"/>
          <p:cNvSpPr>
            <a:spLocks/>
          </p:cNvSpPr>
          <p:nvPr/>
        </p:nvSpPr>
        <p:spPr bwMode="auto">
          <a:xfrm>
            <a:off x="3867150" y="4935538"/>
            <a:ext cx="269875" cy="77787"/>
          </a:xfrm>
          <a:custGeom>
            <a:avLst/>
            <a:gdLst>
              <a:gd name="T0" fmla="*/ 22225 w 170"/>
              <a:gd name="T1" fmla="*/ 23812 h 49"/>
              <a:gd name="T2" fmla="*/ 63500 w 170"/>
              <a:gd name="T3" fmla="*/ 7937 h 49"/>
              <a:gd name="T4" fmla="*/ 103188 w 170"/>
              <a:gd name="T5" fmla="*/ 15875 h 49"/>
              <a:gd name="T6" fmla="*/ 174625 w 170"/>
              <a:gd name="T7" fmla="*/ 23812 h 49"/>
              <a:gd name="T8" fmla="*/ 269875 w 170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49"/>
              <a:gd name="T17" fmla="*/ 170 w 170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49">
                <a:moveTo>
                  <a:pt x="14" y="15"/>
                </a:moveTo>
                <a:cubicBezTo>
                  <a:pt x="60" y="29"/>
                  <a:pt x="0" y="16"/>
                  <a:pt x="40" y="5"/>
                </a:cubicBezTo>
                <a:cubicBezTo>
                  <a:pt x="48" y="2"/>
                  <a:pt x="56" y="8"/>
                  <a:pt x="65" y="10"/>
                </a:cubicBezTo>
                <a:cubicBezTo>
                  <a:pt x="78" y="49"/>
                  <a:pt x="86" y="22"/>
                  <a:pt x="110" y="15"/>
                </a:cubicBezTo>
                <a:cubicBezTo>
                  <a:pt x="134" y="21"/>
                  <a:pt x="152" y="17"/>
                  <a:pt x="17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85" name="Line 29"/>
          <p:cNvSpPr>
            <a:spLocks noChangeShapeType="1"/>
          </p:cNvSpPr>
          <p:nvPr/>
        </p:nvSpPr>
        <p:spPr bwMode="auto">
          <a:xfrm>
            <a:off x="4346575" y="31242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1066800" y="36814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</a:t>
            </a:r>
            <a:r>
              <a:rPr lang="en-US" altLang="tr-TR" sz="2000" baseline="-25000">
                <a:solidFill>
                  <a:srgbClr val="0000FF"/>
                </a:solidFill>
              </a:rPr>
              <a:t>2</a:t>
            </a:r>
            <a:endParaRPr lang="en-US" altLang="tr-TR" sz="2000"/>
          </a:p>
        </p:txBody>
      </p:sp>
      <p:sp>
        <p:nvSpPr>
          <p:cNvPr id="70687" name="Line 31"/>
          <p:cNvSpPr>
            <a:spLocks noChangeShapeType="1"/>
          </p:cNvSpPr>
          <p:nvPr/>
        </p:nvSpPr>
        <p:spPr bwMode="auto">
          <a:xfrm>
            <a:off x="2057400" y="441960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>
            <a:off x="2667000" y="441960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81" name="Text Box 33"/>
          <p:cNvSpPr txBox="1">
            <a:spLocks noChangeArrowheads="1"/>
          </p:cNvSpPr>
          <p:nvPr/>
        </p:nvSpPr>
        <p:spPr bwMode="auto">
          <a:xfrm>
            <a:off x="1905000" y="4992688"/>
            <a:ext cx="1250950" cy="366712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hlink"/>
                </a:solidFill>
                <a:latin typeface="Helvetica" charset="0"/>
                <a:ea typeface="+mn-ea"/>
              </a:rPr>
              <a:t>Proestrus</a:t>
            </a:r>
          </a:p>
        </p:txBody>
      </p:sp>
      <p:sp>
        <p:nvSpPr>
          <p:cNvPr id="70690" name="Text Box 36"/>
          <p:cNvSpPr txBox="1">
            <a:spLocks noChangeArrowheads="1"/>
          </p:cNvSpPr>
          <p:nvPr/>
        </p:nvSpPr>
        <p:spPr bwMode="auto">
          <a:xfrm>
            <a:off x="1851025" y="2590800"/>
            <a:ext cx="1196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>
                <a:solidFill>
                  <a:schemeClr val="accent2"/>
                </a:solidFill>
              </a:rPr>
              <a:t>Estrus</a:t>
            </a:r>
            <a:endParaRPr lang="en-US" altLang="tr-TR"/>
          </a:p>
        </p:txBody>
      </p:sp>
      <p:sp>
        <p:nvSpPr>
          <p:cNvPr id="70691" name="Line 37"/>
          <p:cNvSpPr>
            <a:spLocks noChangeShapeType="1"/>
          </p:cNvSpPr>
          <p:nvPr/>
        </p:nvSpPr>
        <p:spPr bwMode="auto">
          <a:xfrm flipH="1">
            <a:off x="1447800" y="3048000"/>
            <a:ext cx="9906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92" name="Line 38"/>
          <p:cNvSpPr>
            <a:spLocks noChangeShapeType="1"/>
          </p:cNvSpPr>
          <p:nvPr/>
        </p:nvSpPr>
        <p:spPr bwMode="auto">
          <a:xfrm flipH="1">
            <a:off x="2057400" y="3048000"/>
            <a:ext cx="3810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93" name="Line 39"/>
          <p:cNvSpPr>
            <a:spLocks noChangeShapeType="1"/>
          </p:cNvSpPr>
          <p:nvPr/>
        </p:nvSpPr>
        <p:spPr bwMode="auto">
          <a:xfrm>
            <a:off x="2438400" y="3048000"/>
            <a:ext cx="762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94" name="Line 40"/>
          <p:cNvSpPr>
            <a:spLocks noChangeShapeType="1"/>
          </p:cNvSpPr>
          <p:nvPr/>
        </p:nvSpPr>
        <p:spPr bwMode="auto">
          <a:xfrm>
            <a:off x="2438400" y="3048000"/>
            <a:ext cx="6858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95" name="Line 41"/>
          <p:cNvSpPr>
            <a:spLocks noChangeShapeType="1"/>
          </p:cNvSpPr>
          <p:nvPr/>
        </p:nvSpPr>
        <p:spPr bwMode="auto">
          <a:xfrm>
            <a:off x="2438400" y="3048000"/>
            <a:ext cx="12954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96" name="Line 42"/>
          <p:cNvSpPr>
            <a:spLocks noChangeShapeType="1"/>
          </p:cNvSpPr>
          <p:nvPr/>
        </p:nvSpPr>
        <p:spPr bwMode="auto">
          <a:xfrm>
            <a:off x="1447800" y="441960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97" name="Line 43"/>
          <p:cNvSpPr>
            <a:spLocks noChangeShapeType="1"/>
          </p:cNvSpPr>
          <p:nvPr/>
        </p:nvSpPr>
        <p:spPr bwMode="auto">
          <a:xfrm>
            <a:off x="3276600" y="441960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98" name="Freeform 46"/>
          <p:cNvSpPr>
            <a:spLocks/>
          </p:cNvSpPr>
          <p:nvPr/>
        </p:nvSpPr>
        <p:spPr bwMode="auto">
          <a:xfrm>
            <a:off x="4576763" y="4208463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699" name="Freeform 47"/>
          <p:cNvSpPr>
            <a:spLocks/>
          </p:cNvSpPr>
          <p:nvPr/>
        </p:nvSpPr>
        <p:spPr bwMode="auto">
          <a:xfrm>
            <a:off x="5186363" y="4208463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700" name="Freeform 48"/>
          <p:cNvSpPr>
            <a:spLocks/>
          </p:cNvSpPr>
          <p:nvPr/>
        </p:nvSpPr>
        <p:spPr bwMode="auto">
          <a:xfrm>
            <a:off x="4459288" y="4949825"/>
            <a:ext cx="128587" cy="19050"/>
          </a:xfrm>
          <a:custGeom>
            <a:avLst/>
            <a:gdLst>
              <a:gd name="T0" fmla="*/ 0 w 81"/>
              <a:gd name="T1" fmla="*/ 19050 h 12"/>
              <a:gd name="T2" fmla="*/ 128587 w 81"/>
              <a:gd name="T3" fmla="*/ 11113 h 12"/>
              <a:gd name="T4" fmla="*/ 0 60000 65536"/>
              <a:gd name="T5" fmla="*/ 0 60000 65536"/>
              <a:gd name="T6" fmla="*/ 0 w 81"/>
              <a:gd name="T7" fmla="*/ 0 h 12"/>
              <a:gd name="T8" fmla="*/ 81 w 81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" h="12">
                <a:moveTo>
                  <a:pt x="0" y="12"/>
                </a:moveTo>
                <a:cubicBezTo>
                  <a:pt x="35" y="0"/>
                  <a:pt x="9" y="7"/>
                  <a:pt x="81" y="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701" name="Freeform 49"/>
          <p:cNvSpPr>
            <a:spLocks/>
          </p:cNvSpPr>
          <p:nvPr/>
        </p:nvSpPr>
        <p:spPr bwMode="auto">
          <a:xfrm>
            <a:off x="4800600" y="4953000"/>
            <a:ext cx="385763" cy="36513"/>
          </a:xfrm>
          <a:custGeom>
            <a:avLst/>
            <a:gdLst>
              <a:gd name="T0" fmla="*/ 11113 w 243"/>
              <a:gd name="T1" fmla="*/ 0 h 23"/>
              <a:gd name="T2" fmla="*/ 66675 w 243"/>
              <a:gd name="T3" fmla="*/ 7938 h 23"/>
              <a:gd name="T4" fmla="*/ 114300 w 243"/>
              <a:gd name="T5" fmla="*/ 23813 h 23"/>
              <a:gd name="T6" fmla="*/ 234950 w 243"/>
              <a:gd name="T7" fmla="*/ 15875 h 23"/>
              <a:gd name="T8" fmla="*/ 385763 w 243"/>
              <a:gd name="T9" fmla="*/ 15875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3"/>
              <a:gd name="T16" fmla="*/ 0 h 23"/>
              <a:gd name="T17" fmla="*/ 243 w 24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3" h="23">
                <a:moveTo>
                  <a:pt x="7" y="0"/>
                </a:moveTo>
                <a:cubicBezTo>
                  <a:pt x="41" y="23"/>
                  <a:pt x="0" y="0"/>
                  <a:pt x="42" y="5"/>
                </a:cubicBezTo>
                <a:cubicBezTo>
                  <a:pt x="52" y="6"/>
                  <a:pt x="72" y="15"/>
                  <a:pt x="72" y="15"/>
                </a:cubicBezTo>
                <a:cubicBezTo>
                  <a:pt x="95" y="7"/>
                  <a:pt x="121" y="13"/>
                  <a:pt x="148" y="10"/>
                </a:cubicBezTo>
                <a:cubicBezTo>
                  <a:pt x="171" y="2"/>
                  <a:pt x="224" y="10"/>
                  <a:pt x="243" y="1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702" name="Line 50"/>
          <p:cNvSpPr>
            <a:spLocks noChangeShapeType="1"/>
          </p:cNvSpPr>
          <p:nvPr/>
        </p:nvSpPr>
        <p:spPr bwMode="auto">
          <a:xfrm>
            <a:off x="5299075" y="559276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703" name="Line 51"/>
          <p:cNvSpPr>
            <a:spLocks noChangeShapeType="1"/>
          </p:cNvSpPr>
          <p:nvPr/>
        </p:nvSpPr>
        <p:spPr bwMode="auto">
          <a:xfrm>
            <a:off x="6003925" y="559276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704" name="Line 52"/>
          <p:cNvSpPr>
            <a:spLocks noChangeShapeType="1"/>
          </p:cNvSpPr>
          <p:nvPr/>
        </p:nvSpPr>
        <p:spPr bwMode="auto">
          <a:xfrm>
            <a:off x="6708775" y="559276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705" name="Line 53"/>
          <p:cNvSpPr>
            <a:spLocks noChangeShapeType="1"/>
          </p:cNvSpPr>
          <p:nvPr/>
        </p:nvSpPr>
        <p:spPr bwMode="auto">
          <a:xfrm>
            <a:off x="7413625" y="559276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706" name="Text Box 54"/>
          <p:cNvSpPr txBox="1">
            <a:spLocks noChangeArrowheads="1"/>
          </p:cNvSpPr>
          <p:nvPr/>
        </p:nvSpPr>
        <p:spPr bwMode="auto">
          <a:xfrm>
            <a:off x="5102225" y="5819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4</a:t>
            </a:r>
          </a:p>
        </p:txBody>
      </p:sp>
      <p:sp>
        <p:nvSpPr>
          <p:cNvPr id="70707" name="Text Box 55"/>
          <p:cNvSpPr txBox="1">
            <a:spLocks noChangeArrowheads="1"/>
          </p:cNvSpPr>
          <p:nvPr/>
        </p:nvSpPr>
        <p:spPr bwMode="auto">
          <a:xfrm>
            <a:off x="5816600" y="5819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8</a:t>
            </a:r>
          </a:p>
        </p:txBody>
      </p:sp>
      <p:sp>
        <p:nvSpPr>
          <p:cNvPr id="70708" name="Text Box 56"/>
          <p:cNvSpPr txBox="1">
            <a:spLocks noChangeArrowheads="1"/>
          </p:cNvSpPr>
          <p:nvPr/>
        </p:nvSpPr>
        <p:spPr bwMode="auto">
          <a:xfrm>
            <a:off x="6454775" y="58197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12</a:t>
            </a:r>
          </a:p>
        </p:txBody>
      </p:sp>
      <p:sp>
        <p:nvSpPr>
          <p:cNvPr id="70709" name="Text Box 57"/>
          <p:cNvSpPr txBox="1">
            <a:spLocks noChangeArrowheads="1"/>
          </p:cNvSpPr>
          <p:nvPr/>
        </p:nvSpPr>
        <p:spPr bwMode="auto">
          <a:xfrm>
            <a:off x="7162800" y="5819775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/>
              <a:t>16</a:t>
            </a:r>
          </a:p>
        </p:txBody>
      </p:sp>
      <p:sp>
        <p:nvSpPr>
          <p:cNvPr id="70710" name="Line 58"/>
          <p:cNvSpPr>
            <a:spLocks noChangeShapeType="1"/>
          </p:cNvSpPr>
          <p:nvPr/>
        </p:nvSpPr>
        <p:spPr bwMode="auto">
          <a:xfrm>
            <a:off x="8021638" y="56007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711" name="Text Box 59"/>
          <p:cNvSpPr txBox="1">
            <a:spLocks noChangeArrowheads="1"/>
          </p:cNvSpPr>
          <p:nvPr/>
        </p:nvSpPr>
        <p:spPr bwMode="auto">
          <a:xfrm>
            <a:off x="7767638" y="5819775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/>
              <a:t>20</a:t>
            </a:r>
          </a:p>
        </p:txBody>
      </p:sp>
      <p:sp>
        <p:nvSpPr>
          <p:cNvPr id="70712" name="Line 60"/>
          <p:cNvSpPr>
            <a:spLocks noChangeShapeType="1"/>
          </p:cNvSpPr>
          <p:nvPr/>
        </p:nvSpPr>
        <p:spPr bwMode="auto">
          <a:xfrm>
            <a:off x="4419600" y="5410200"/>
            <a:ext cx="990600" cy="0"/>
          </a:xfrm>
          <a:prstGeom prst="line">
            <a:avLst/>
          </a:pr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713" name="Freeform 61"/>
          <p:cNvSpPr>
            <a:spLocks/>
          </p:cNvSpPr>
          <p:nvPr/>
        </p:nvSpPr>
        <p:spPr bwMode="auto">
          <a:xfrm>
            <a:off x="5410200" y="4076700"/>
            <a:ext cx="1219200" cy="1333500"/>
          </a:xfrm>
          <a:custGeom>
            <a:avLst/>
            <a:gdLst>
              <a:gd name="T0" fmla="*/ 0 w 768"/>
              <a:gd name="T1" fmla="*/ 1333500 h 840"/>
              <a:gd name="T2" fmla="*/ 228600 w 768"/>
              <a:gd name="T3" fmla="*/ 419100 h 840"/>
              <a:gd name="T4" fmla="*/ 609600 w 768"/>
              <a:gd name="T5" fmla="*/ 38100 h 840"/>
              <a:gd name="T6" fmla="*/ 990600 w 768"/>
              <a:gd name="T7" fmla="*/ 647700 h 840"/>
              <a:gd name="T8" fmla="*/ 1219200 w 768"/>
              <a:gd name="T9" fmla="*/ 1333500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840"/>
              <a:gd name="T17" fmla="*/ 768 w 768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840">
                <a:moveTo>
                  <a:pt x="0" y="840"/>
                </a:moveTo>
                <a:cubicBezTo>
                  <a:pt x="40" y="620"/>
                  <a:pt x="80" y="400"/>
                  <a:pt x="144" y="264"/>
                </a:cubicBezTo>
                <a:cubicBezTo>
                  <a:pt x="208" y="128"/>
                  <a:pt x="304" y="0"/>
                  <a:pt x="384" y="24"/>
                </a:cubicBezTo>
                <a:cubicBezTo>
                  <a:pt x="464" y="48"/>
                  <a:pt x="560" y="272"/>
                  <a:pt x="624" y="408"/>
                </a:cubicBezTo>
                <a:cubicBezTo>
                  <a:pt x="688" y="544"/>
                  <a:pt x="744" y="768"/>
                  <a:pt x="768" y="840"/>
                </a:cubicBezTo>
              </a:path>
            </a:pathLst>
          </a:cu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714" name="Line 62"/>
          <p:cNvSpPr>
            <a:spLocks noChangeShapeType="1"/>
          </p:cNvSpPr>
          <p:nvPr/>
        </p:nvSpPr>
        <p:spPr bwMode="auto">
          <a:xfrm>
            <a:off x="6629400" y="5410200"/>
            <a:ext cx="1371600" cy="0"/>
          </a:xfrm>
          <a:prstGeom prst="line">
            <a:avLst/>
          </a:prstGeom>
          <a:noFill/>
          <a:ln w="38100">
            <a:solidFill>
              <a:srgbClr val="9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715" name="Freeform 63"/>
          <p:cNvSpPr>
            <a:spLocks/>
          </p:cNvSpPr>
          <p:nvPr/>
        </p:nvSpPr>
        <p:spPr bwMode="auto">
          <a:xfrm>
            <a:off x="7240588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716" name="Freeform 64"/>
          <p:cNvSpPr>
            <a:spLocks/>
          </p:cNvSpPr>
          <p:nvPr/>
        </p:nvSpPr>
        <p:spPr bwMode="auto">
          <a:xfrm>
            <a:off x="7850188" y="4191000"/>
            <a:ext cx="241300" cy="762000"/>
          </a:xfrm>
          <a:custGeom>
            <a:avLst/>
            <a:gdLst>
              <a:gd name="T0" fmla="*/ 0 w 152"/>
              <a:gd name="T1" fmla="*/ 762000 h 480"/>
              <a:gd name="T2" fmla="*/ 76200 w 152"/>
              <a:gd name="T3" fmla="*/ 152400 h 480"/>
              <a:gd name="T4" fmla="*/ 152400 w 152"/>
              <a:gd name="T5" fmla="*/ 76200 h 480"/>
              <a:gd name="T6" fmla="*/ 228600 w 152"/>
              <a:gd name="T7" fmla="*/ 609600 h 480"/>
              <a:gd name="T8" fmla="*/ 228600 w 152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480"/>
              <a:gd name="T17" fmla="*/ 152 w 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717" name="Freeform 65"/>
          <p:cNvSpPr>
            <a:spLocks/>
          </p:cNvSpPr>
          <p:nvPr/>
        </p:nvSpPr>
        <p:spPr bwMode="auto">
          <a:xfrm>
            <a:off x="7467600" y="4927600"/>
            <a:ext cx="384175" cy="68263"/>
          </a:xfrm>
          <a:custGeom>
            <a:avLst/>
            <a:gdLst>
              <a:gd name="T0" fmla="*/ 0 w 242"/>
              <a:gd name="T1" fmla="*/ 0 h 43"/>
              <a:gd name="T2" fmla="*/ 55563 w 242"/>
              <a:gd name="T3" fmla="*/ 23813 h 43"/>
              <a:gd name="T4" fmla="*/ 358775 w 242"/>
              <a:gd name="T5" fmla="*/ 0 h 43"/>
              <a:gd name="T6" fmla="*/ 384175 w 242"/>
              <a:gd name="T7" fmla="*/ 15875 h 43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43"/>
              <a:gd name="T14" fmla="*/ 242 w 242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43">
                <a:moveTo>
                  <a:pt x="0" y="0"/>
                </a:moveTo>
                <a:cubicBezTo>
                  <a:pt x="7" y="21"/>
                  <a:pt x="14" y="21"/>
                  <a:pt x="35" y="15"/>
                </a:cubicBezTo>
                <a:cubicBezTo>
                  <a:pt x="143" y="18"/>
                  <a:pt x="160" y="43"/>
                  <a:pt x="226" y="0"/>
                </a:cubicBezTo>
                <a:cubicBezTo>
                  <a:pt x="231" y="3"/>
                  <a:pt x="242" y="10"/>
                  <a:pt x="242" y="1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718" name="Freeform 66"/>
          <p:cNvSpPr>
            <a:spLocks/>
          </p:cNvSpPr>
          <p:nvPr/>
        </p:nvSpPr>
        <p:spPr bwMode="auto">
          <a:xfrm>
            <a:off x="8059738" y="4935538"/>
            <a:ext cx="269875" cy="77787"/>
          </a:xfrm>
          <a:custGeom>
            <a:avLst/>
            <a:gdLst>
              <a:gd name="T0" fmla="*/ 22225 w 170"/>
              <a:gd name="T1" fmla="*/ 23812 h 49"/>
              <a:gd name="T2" fmla="*/ 63500 w 170"/>
              <a:gd name="T3" fmla="*/ 7937 h 49"/>
              <a:gd name="T4" fmla="*/ 103188 w 170"/>
              <a:gd name="T5" fmla="*/ 15875 h 49"/>
              <a:gd name="T6" fmla="*/ 174625 w 170"/>
              <a:gd name="T7" fmla="*/ 23812 h 49"/>
              <a:gd name="T8" fmla="*/ 269875 w 170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49"/>
              <a:gd name="T17" fmla="*/ 170 w 170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49">
                <a:moveTo>
                  <a:pt x="14" y="15"/>
                </a:moveTo>
                <a:cubicBezTo>
                  <a:pt x="60" y="29"/>
                  <a:pt x="0" y="16"/>
                  <a:pt x="40" y="5"/>
                </a:cubicBezTo>
                <a:cubicBezTo>
                  <a:pt x="48" y="2"/>
                  <a:pt x="56" y="8"/>
                  <a:pt x="65" y="10"/>
                </a:cubicBezTo>
                <a:cubicBezTo>
                  <a:pt x="78" y="49"/>
                  <a:pt x="86" y="22"/>
                  <a:pt x="110" y="15"/>
                </a:cubicBezTo>
                <a:cubicBezTo>
                  <a:pt x="134" y="21"/>
                  <a:pt x="152" y="17"/>
                  <a:pt x="17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719" name="Freeform 67"/>
          <p:cNvSpPr>
            <a:spLocks/>
          </p:cNvSpPr>
          <p:nvPr/>
        </p:nvSpPr>
        <p:spPr bwMode="auto">
          <a:xfrm>
            <a:off x="6510338" y="4919663"/>
            <a:ext cx="727075" cy="31750"/>
          </a:xfrm>
          <a:custGeom>
            <a:avLst/>
            <a:gdLst>
              <a:gd name="T0" fmla="*/ 0 w 458"/>
              <a:gd name="T1" fmla="*/ 23813 h 20"/>
              <a:gd name="T2" fmla="*/ 95250 w 458"/>
              <a:gd name="T3" fmla="*/ 15875 h 20"/>
              <a:gd name="T4" fmla="*/ 142875 w 458"/>
              <a:gd name="T5" fmla="*/ 0 h 20"/>
              <a:gd name="T6" fmla="*/ 727075 w 458"/>
              <a:gd name="T7" fmla="*/ 3175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458"/>
              <a:gd name="T13" fmla="*/ 0 h 20"/>
              <a:gd name="T14" fmla="*/ 458 w 458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8" h="20">
                <a:moveTo>
                  <a:pt x="0" y="15"/>
                </a:moveTo>
                <a:cubicBezTo>
                  <a:pt x="20" y="13"/>
                  <a:pt x="40" y="13"/>
                  <a:pt x="60" y="10"/>
                </a:cubicBezTo>
                <a:cubicBezTo>
                  <a:pt x="70" y="8"/>
                  <a:pt x="90" y="0"/>
                  <a:pt x="90" y="0"/>
                </a:cubicBezTo>
                <a:cubicBezTo>
                  <a:pt x="212" y="17"/>
                  <a:pt x="334" y="20"/>
                  <a:pt x="458" y="2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720" name="Freeform 68"/>
          <p:cNvSpPr>
            <a:spLocks/>
          </p:cNvSpPr>
          <p:nvPr/>
        </p:nvSpPr>
        <p:spPr bwMode="auto">
          <a:xfrm>
            <a:off x="5407025" y="4959350"/>
            <a:ext cx="88900" cy="7938"/>
          </a:xfrm>
          <a:custGeom>
            <a:avLst/>
            <a:gdLst>
              <a:gd name="T0" fmla="*/ 0 w 56"/>
              <a:gd name="T1" fmla="*/ 7938 h 5"/>
              <a:gd name="T2" fmla="*/ 88900 w 56"/>
              <a:gd name="T3" fmla="*/ 0 h 5"/>
              <a:gd name="T4" fmla="*/ 0 60000 65536"/>
              <a:gd name="T5" fmla="*/ 0 60000 65536"/>
              <a:gd name="T6" fmla="*/ 0 w 56"/>
              <a:gd name="T7" fmla="*/ 0 h 5"/>
              <a:gd name="T8" fmla="*/ 56 w 56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5">
                <a:moveTo>
                  <a:pt x="0" y="5"/>
                </a:moveTo>
                <a:cubicBezTo>
                  <a:pt x="18" y="3"/>
                  <a:pt x="56" y="0"/>
                  <a:pt x="56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0721" name="Text Box 69"/>
          <p:cNvSpPr txBox="1">
            <a:spLocks noChangeArrowheads="1"/>
          </p:cNvSpPr>
          <p:nvPr/>
        </p:nvSpPr>
        <p:spPr bwMode="auto">
          <a:xfrm>
            <a:off x="4435475" y="49990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9C6600"/>
                </a:solidFill>
              </a:rPr>
              <a:t>P</a:t>
            </a:r>
            <a:r>
              <a:rPr lang="en-US" altLang="tr-TR" sz="2000" baseline="-25000">
                <a:solidFill>
                  <a:srgbClr val="9C6600"/>
                </a:solidFill>
              </a:rPr>
              <a:t>4</a:t>
            </a:r>
            <a:endParaRPr lang="en-US" altLang="tr-TR" sz="2000"/>
          </a:p>
        </p:txBody>
      </p:sp>
      <p:sp>
        <p:nvSpPr>
          <p:cNvPr id="70722" name="Text Box 70"/>
          <p:cNvSpPr txBox="1">
            <a:spLocks noChangeArrowheads="1"/>
          </p:cNvSpPr>
          <p:nvPr/>
        </p:nvSpPr>
        <p:spPr bwMode="auto">
          <a:xfrm>
            <a:off x="4419600" y="36814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000">
                <a:solidFill>
                  <a:srgbClr val="0000FF"/>
                </a:solidFill>
              </a:rPr>
              <a:t>E</a:t>
            </a:r>
            <a:r>
              <a:rPr lang="en-US" altLang="tr-TR" sz="2000" baseline="-25000">
                <a:solidFill>
                  <a:srgbClr val="0000FF"/>
                </a:solidFill>
              </a:rPr>
              <a:t>2</a:t>
            </a:r>
            <a:endParaRPr lang="en-US" altLang="tr-TR" sz="2000"/>
          </a:p>
        </p:txBody>
      </p:sp>
      <p:sp>
        <p:nvSpPr>
          <p:cNvPr id="70723" name="Text Box 71"/>
          <p:cNvSpPr txBox="1">
            <a:spLocks noChangeArrowheads="1"/>
          </p:cNvSpPr>
          <p:nvPr/>
        </p:nvSpPr>
        <p:spPr bwMode="auto">
          <a:xfrm>
            <a:off x="5257800" y="34290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800"/>
              <a:t>Pregnancy</a:t>
            </a:r>
          </a:p>
        </p:txBody>
      </p:sp>
      <p:sp>
        <p:nvSpPr>
          <p:cNvPr id="70724" name="Text Box 72"/>
          <p:cNvSpPr txBox="1">
            <a:spLocks noChangeArrowheads="1"/>
          </p:cNvSpPr>
          <p:nvPr/>
        </p:nvSpPr>
        <p:spPr bwMode="auto">
          <a:xfrm>
            <a:off x="5867400" y="2819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 sz="1800"/>
              <a:t>Parturition</a:t>
            </a:r>
          </a:p>
        </p:txBody>
      </p:sp>
      <p:sp>
        <p:nvSpPr>
          <p:cNvPr id="70725" name="Text Box 73"/>
          <p:cNvSpPr txBox="1">
            <a:spLocks noChangeArrowheads="1"/>
          </p:cNvSpPr>
          <p:nvPr/>
        </p:nvSpPr>
        <p:spPr bwMode="auto">
          <a:xfrm>
            <a:off x="6705600" y="3429000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800"/>
              <a:t>Lactation</a:t>
            </a:r>
          </a:p>
        </p:txBody>
      </p:sp>
      <p:sp>
        <p:nvSpPr>
          <p:cNvPr id="70726" name="Line 74"/>
          <p:cNvSpPr>
            <a:spLocks noChangeShapeType="1"/>
          </p:cNvSpPr>
          <p:nvPr/>
        </p:nvSpPr>
        <p:spPr bwMode="auto">
          <a:xfrm>
            <a:off x="5410200" y="3810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727" name="Line 75"/>
          <p:cNvSpPr>
            <a:spLocks noChangeShapeType="1"/>
          </p:cNvSpPr>
          <p:nvPr/>
        </p:nvSpPr>
        <p:spPr bwMode="auto">
          <a:xfrm>
            <a:off x="6629400" y="38100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728" name="Line 76"/>
          <p:cNvSpPr>
            <a:spLocks noChangeShapeType="1"/>
          </p:cNvSpPr>
          <p:nvPr/>
        </p:nvSpPr>
        <p:spPr bwMode="auto">
          <a:xfrm>
            <a:off x="6584950" y="3146425"/>
            <a:ext cx="7938" cy="1730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729" name="Text Box 77"/>
          <p:cNvSpPr txBox="1">
            <a:spLocks noChangeArrowheads="1"/>
          </p:cNvSpPr>
          <p:nvPr/>
        </p:nvSpPr>
        <p:spPr bwMode="auto">
          <a:xfrm>
            <a:off x="3641725" y="61722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Weeks</a:t>
            </a:r>
          </a:p>
        </p:txBody>
      </p:sp>
      <p:sp>
        <p:nvSpPr>
          <p:cNvPr id="70730" name="Text Box 78"/>
          <p:cNvSpPr txBox="1">
            <a:spLocks noChangeArrowheads="1"/>
          </p:cNvSpPr>
          <p:nvPr/>
        </p:nvSpPr>
        <p:spPr bwMode="auto">
          <a:xfrm>
            <a:off x="1508125" y="1463675"/>
            <a:ext cx="252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tr-TR"/>
              <a:t>Queen in Estrus</a:t>
            </a:r>
            <a:br>
              <a:rPr lang="en-US" altLang="tr-TR"/>
            </a:br>
            <a:r>
              <a:rPr lang="en-US" altLang="tr-TR"/>
              <a:t>(no mating)</a:t>
            </a:r>
          </a:p>
        </p:txBody>
      </p:sp>
      <p:sp>
        <p:nvSpPr>
          <p:cNvPr id="130127" name="Text Box 79"/>
          <p:cNvSpPr txBox="1">
            <a:spLocks noChangeArrowheads="1"/>
          </p:cNvSpPr>
          <p:nvPr/>
        </p:nvSpPr>
        <p:spPr bwMode="auto">
          <a:xfrm>
            <a:off x="4648200" y="1463675"/>
            <a:ext cx="1166813" cy="4572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>
                <a:solidFill>
                  <a:srgbClr val="FF00FF"/>
                </a:solidFill>
              </a:rPr>
              <a:t>Mating</a:t>
            </a:r>
            <a:endParaRPr lang="en-US" altLang="tr-TR"/>
          </a:p>
        </p:txBody>
      </p:sp>
      <p:sp>
        <p:nvSpPr>
          <p:cNvPr id="70732" name="Line 80"/>
          <p:cNvSpPr>
            <a:spLocks noChangeShapeType="1"/>
          </p:cNvSpPr>
          <p:nvPr/>
        </p:nvSpPr>
        <p:spPr bwMode="auto">
          <a:xfrm>
            <a:off x="5257800" y="1981200"/>
            <a:ext cx="76200" cy="2133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2032000"/>
            <a:ext cx="2736850" cy="1863725"/>
          </a:xfrm>
          <a:noFill/>
          <a:ln w="50800" cap="flat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tr-TR" smtClean="0"/>
              <a:t>Causes of Anestrus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833438" y="588963"/>
            <a:ext cx="1765300" cy="47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Pregnancy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484813" y="557213"/>
            <a:ext cx="3390900" cy="47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Presence of Offspring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88938" y="4208463"/>
            <a:ext cx="1290637" cy="47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Season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167313" y="5478463"/>
            <a:ext cx="1138237" cy="47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Stress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6770688" y="4367213"/>
            <a:ext cx="1679575" cy="47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Pathology</a:t>
            </a: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2044700" y="1282700"/>
            <a:ext cx="76835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H="1">
            <a:off x="5730875" y="1266825"/>
            <a:ext cx="920750" cy="657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H="1" flipV="1">
            <a:off x="5778500" y="3921125"/>
            <a:ext cx="904875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V="1">
            <a:off x="1822450" y="3921125"/>
            <a:ext cx="847725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H="1" flipV="1">
            <a:off x="4984750" y="4254500"/>
            <a:ext cx="66675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2182813" y="5383213"/>
            <a:ext cx="1476375" cy="47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Nutrition</a:t>
            </a:r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 flipV="1">
            <a:off x="2917825" y="4143375"/>
            <a:ext cx="577850" cy="1174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149225"/>
            <a:ext cx="7772400" cy="1143000"/>
          </a:xfrm>
          <a:noFill/>
        </p:spPr>
        <p:txBody>
          <a:bodyPr/>
          <a:lstStyle/>
          <a:p>
            <a:r>
              <a:rPr lang="en-US" altLang="tr-TR" smtClean="0"/>
              <a:t>Terminology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282700"/>
            <a:ext cx="7772400" cy="4876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smtClean="0"/>
              <a:t>Anestrus </a:t>
            </a:r>
          </a:p>
          <a:p>
            <a:pPr lvl="1">
              <a:lnSpc>
                <a:spcPct val="90000"/>
              </a:lnSpc>
            </a:pPr>
            <a:r>
              <a:rPr lang="en-US" altLang="tr-TR" smtClean="0"/>
              <a:t>When the female is not having repeated estrous cycles.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320800"/>
            <a:ext cx="6261100" cy="419100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433638" y="415925"/>
            <a:ext cx="42830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AFD00"/>
                </a:solidFill>
                <a:latin typeface="Times" charset="0"/>
                <a:ea typeface="+mn-ea"/>
              </a:rPr>
              <a:t>Gestational Anestrus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tr-TR" smtClean="0"/>
              <a:t>Gestational Anestrus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tr-TR" smtClean="0"/>
              <a:t>Progesterone during pregnancy</a:t>
            </a:r>
          </a:p>
          <a:p>
            <a:pPr lvl="1"/>
            <a:r>
              <a:rPr lang="en-US" altLang="tr-TR" smtClean="0"/>
              <a:t>negative feedback</a:t>
            </a:r>
          </a:p>
          <a:p>
            <a:r>
              <a:rPr lang="en-US" altLang="tr-TR" smtClean="0"/>
              <a:t>After parturition anestrus continues</a:t>
            </a:r>
          </a:p>
          <a:p>
            <a:pPr lvl="1"/>
            <a:r>
              <a:rPr lang="en-US" altLang="tr-TR" smtClean="0"/>
              <a:t>progesterone exposure during pregnancy</a:t>
            </a:r>
          </a:p>
          <a:p>
            <a:pPr lvl="1"/>
            <a:r>
              <a:rPr lang="en-US" altLang="tr-TR" smtClean="0"/>
              <a:t>hypothalamus </a:t>
            </a:r>
          </a:p>
          <a:p>
            <a:pPr lvl="2"/>
            <a:r>
              <a:rPr lang="en-US" altLang="tr-TR" smtClean="0"/>
              <a:t>Lacks estradiol positive feedback</a:t>
            </a:r>
          </a:p>
          <a:p>
            <a:r>
              <a:rPr lang="en-US" altLang="tr-TR" smtClean="0"/>
              <a:t>allows time for uterine involution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76513" y="431800"/>
            <a:ext cx="37496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AFD00"/>
                </a:solidFill>
                <a:latin typeface="Times" charset="0"/>
                <a:ea typeface="+mn-ea"/>
              </a:rPr>
              <a:t>Seasonal Anestrus</a:t>
            </a:r>
          </a:p>
        </p:txBody>
      </p:sp>
      <p:pic>
        <p:nvPicPr>
          <p:cNvPr id="7885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397000"/>
            <a:ext cx="6413500" cy="403860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084388" y="5888038"/>
            <a:ext cx="45688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Helvetica" charset="0"/>
                <a:ea typeface="+mn-ea"/>
              </a:rPr>
              <a:t>Horses are long day breeders!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33400"/>
            <a:ext cx="82169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63513" y="236538"/>
            <a:ext cx="4568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Sheep are short day breeders!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28600"/>
            <a:ext cx="56388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78638" y="1522413"/>
            <a:ext cx="14859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Helvetica" charset="0"/>
                <a:ea typeface="+mn-ea"/>
              </a:rPr>
              <a:t>Estradiol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889000" y="1571625"/>
            <a:ext cx="7874000" cy="5127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334000" y="1158875"/>
            <a:ext cx="200025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508375" y="1524000"/>
            <a:ext cx="220662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36563"/>
            <a:ext cx="9131300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449763" y="1250950"/>
            <a:ext cx="13525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tr-TR" sz="2000">
                <a:solidFill>
                  <a:schemeClr val="accent2"/>
                </a:solidFill>
              </a:rPr>
              <a:t>Negative</a:t>
            </a:r>
          </a:p>
          <a:p>
            <a:pPr algn="ctr"/>
            <a:r>
              <a:rPr lang="en-US" altLang="tr-TR" sz="2000">
                <a:solidFill>
                  <a:schemeClr val="accent2"/>
                </a:solidFill>
              </a:rPr>
              <a:t>Feedback</a:t>
            </a:r>
          </a:p>
          <a:p>
            <a:pPr algn="ctr"/>
            <a:r>
              <a:rPr lang="en-US" altLang="tr-TR" sz="2000">
                <a:solidFill>
                  <a:schemeClr val="accent2"/>
                </a:solidFill>
              </a:rPr>
              <a:t>increases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638800" y="1295400"/>
            <a:ext cx="1676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tr-TR" sz="2000">
                <a:solidFill>
                  <a:srgbClr val="D93192"/>
                </a:solidFill>
              </a:rPr>
              <a:t>Decreased Negative Feedback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flipH="1">
            <a:off x="4048125" y="1568450"/>
            <a:ext cx="476250" cy="2921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7092950" y="1901825"/>
            <a:ext cx="450850" cy="212725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28600"/>
            <a:ext cx="56388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78638" y="1522413"/>
            <a:ext cx="1485900" cy="454025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Helvetica" charset="0"/>
                <a:ea typeface="+mn-ea"/>
              </a:rPr>
              <a:t>Estradiol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tr-TR" smtClean="0"/>
              <a:t>Seasonal Anestrus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tr-TR" smtClean="0"/>
              <a:t>just like entering puberty</a:t>
            </a:r>
          </a:p>
          <a:p>
            <a:r>
              <a:rPr lang="en-US" altLang="tr-TR" smtClean="0"/>
              <a:t>silent ovulation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39" name="Group 5"/>
          <p:cNvGrpSpPr>
            <a:grpSpLocks/>
          </p:cNvGrpSpPr>
          <p:nvPr/>
        </p:nvGrpSpPr>
        <p:grpSpPr bwMode="auto">
          <a:xfrm>
            <a:off x="1371600" y="2438400"/>
            <a:ext cx="457200" cy="490538"/>
            <a:chOff x="590" y="1316"/>
            <a:chExt cx="288" cy="309"/>
          </a:xfrm>
        </p:grpSpPr>
        <p:sp>
          <p:nvSpPr>
            <p:cNvPr id="91143" name="Text Box 3"/>
            <p:cNvSpPr txBox="1">
              <a:spLocks noChangeArrowheads="1"/>
            </p:cNvSpPr>
            <p:nvPr/>
          </p:nvSpPr>
          <p:spPr bwMode="auto">
            <a:xfrm>
              <a:off x="621" y="131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/>
                <a:t>+</a:t>
              </a:r>
            </a:p>
          </p:txBody>
        </p:sp>
        <p:sp>
          <p:nvSpPr>
            <p:cNvPr id="91144" name="Oval 4"/>
            <p:cNvSpPr>
              <a:spLocks noChangeArrowheads="1"/>
            </p:cNvSpPr>
            <p:nvPr/>
          </p:nvSpPr>
          <p:spPr bwMode="auto">
            <a:xfrm>
              <a:off x="590" y="1337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grpSp>
        <p:nvGrpSpPr>
          <p:cNvPr id="91140" name="Group 6"/>
          <p:cNvGrpSpPr>
            <a:grpSpLocks/>
          </p:cNvGrpSpPr>
          <p:nvPr/>
        </p:nvGrpSpPr>
        <p:grpSpPr bwMode="auto">
          <a:xfrm>
            <a:off x="6629400" y="2057400"/>
            <a:ext cx="457200" cy="490538"/>
            <a:chOff x="590" y="1316"/>
            <a:chExt cx="288" cy="309"/>
          </a:xfrm>
        </p:grpSpPr>
        <p:sp>
          <p:nvSpPr>
            <p:cNvPr id="91141" name="Text Box 7"/>
            <p:cNvSpPr txBox="1">
              <a:spLocks noChangeArrowheads="1"/>
            </p:cNvSpPr>
            <p:nvPr/>
          </p:nvSpPr>
          <p:spPr bwMode="auto">
            <a:xfrm>
              <a:off x="621" y="131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/>
                <a:t>+</a:t>
              </a:r>
            </a:p>
          </p:txBody>
        </p:sp>
        <p:sp>
          <p:nvSpPr>
            <p:cNvPr id="91142" name="Oval 8"/>
            <p:cNvSpPr>
              <a:spLocks noChangeArrowheads="1"/>
            </p:cNvSpPr>
            <p:nvPr/>
          </p:nvSpPr>
          <p:spPr bwMode="auto">
            <a:xfrm>
              <a:off x="590" y="1337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noFill/>
        </p:spPr>
        <p:txBody>
          <a:bodyPr/>
          <a:lstStyle/>
          <a:p>
            <a:r>
              <a:rPr lang="en-US" altLang="tr-TR" smtClean="0"/>
              <a:t>Silent Ovulation</a:t>
            </a:r>
          </a:p>
        </p:txBody>
      </p:sp>
      <p:sp>
        <p:nvSpPr>
          <p:cNvPr id="93187" name="Rectangle 8"/>
          <p:cNvSpPr>
            <a:spLocks noChangeArrowheads="1"/>
          </p:cNvSpPr>
          <p:nvPr/>
        </p:nvSpPr>
        <p:spPr bwMode="auto">
          <a:xfrm>
            <a:off x="508000" y="4921250"/>
            <a:ext cx="1730375" cy="1127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pic>
        <p:nvPicPr>
          <p:cNvPr id="9318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231188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Rectangle 6"/>
          <p:cNvSpPr>
            <a:spLocks noChangeArrowheads="1"/>
          </p:cNvSpPr>
          <p:nvPr/>
        </p:nvSpPr>
        <p:spPr bwMode="auto">
          <a:xfrm>
            <a:off x="228600" y="1219200"/>
            <a:ext cx="1981200" cy="458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tr-TR">
                <a:latin typeface="Times" panose="02020603050405020304" pitchFamily="18" charset="0"/>
              </a:rPr>
              <a:t>Anestrus</a:t>
            </a:r>
          </a:p>
        </p:txBody>
      </p:sp>
      <p:sp>
        <p:nvSpPr>
          <p:cNvPr id="93190" name="Rectangle 7"/>
          <p:cNvSpPr>
            <a:spLocks noChangeArrowheads="1"/>
          </p:cNvSpPr>
          <p:nvPr/>
        </p:nvSpPr>
        <p:spPr bwMode="auto">
          <a:xfrm>
            <a:off x="4648200" y="1219200"/>
            <a:ext cx="1524000" cy="458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tr-TR">
                <a:latin typeface="Times" panose="02020603050405020304" pitchFamily="18" charset="0"/>
              </a:rPr>
              <a:t>Estrus</a:t>
            </a:r>
          </a:p>
        </p:txBody>
      </p:sp>
      <p:sp>
        <p:nvSpPr>
          <p:cNvPr id="93191" name="TextBox 8"/>
          <p:cNvSpPr txBox="1">
            <a:spLocks noChangeArrowheads="1"/>
          </p:cNvSpPr>
          <p:nvPr/>
        </p:nvSpPr>
        <p:spPr bwMode="auto">
          <a:xfrm>
            <a:off x="228600" y="5867400"/>
            <a:ext cx="849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tr-TR">
                <a:solidFill>
                  <a:srgbClr val="0000FF"/>
                </a:solidFill>
              </a:rPr>
              <a:t>Brain (hypothalamus) must be primed with Progesterone</a:t>
            </a:r>
          </a:p>
          <a:p>
            <a:pPr algn="ctr"/>
            <a:r>
              <a:rPr lang="en-US" altLang="tr-TR">
                <a:solidFill>
                  <a:srgbClr val="0000FF"/>
                </a:solidFill>
              </a:rPr>
              <a:t>To Express Estrus in Response to Estrogen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Types of Cyclicity</a:t>
            </a:r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317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2743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352800" y="1295400"/>
            <a:ext cx="2262188" cy="57943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Helvetica" charset="0"/>
                <a:ea typeface="+mn-ea"/>
              </a:rPr>
              <a:t>Polyestrus</a:t>
            </a:r>
          </a:p>
        </p:txBody>
      </p:sp>
      <p:grpSp>
        <p:nvGrpSpPr>
          <p:cNvPr id="21510" name="Group 43"/>
          <p:cNvGrpSpPr>
            <a:grpSpLocks/>
          </p:cNvGrpSpPr>
          <p:nvPr/>
        </p:nvGrpSpPr>
        <p:grpSpPr bwMode="auto">
          <a:xfrm>
            <a:off x="982663" y="4572000"/>
            <a:ext cx="3741737" cy="2044700"/>
            <a:chOff x="619" y="2880"/>
            <a:chExt cx="2357" cy="1288"/>
          </a:xfrm>
        </p:grpSpPr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1008" y="2880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1008" y="3888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 rot="-5400000">
              <a:off x="306" y="3295"/>
              <a:ext cx="8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Relative E</a:t>
              </a:r>
              <a:r>
                <a:rPr lang="en-US" altLang="tr-TR" sz="1800" baseline="-25000"/>
                <a:t>2</a:t>
              </a:r>
              <a:endParaRPr lang="en-US" altLang="tr-TR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105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>
              <a:off x="122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139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156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172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189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206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>
              <a:off x="240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223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256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273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29" name="Line 26"/>
            <p:cNvSpPr>
              <a:spLocks noChangeShapeType="1"/>
            </p:cNvSpPr>
            <p:nvPr/>
          </p:nvSpPr>
          <p:spPr bwMode="auto">
            <a:xfrm>
              <a:off x="290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30" name="Text Box 27"/>
            <p:cNvSpPr txBox="1">
              <a:spLocks noChangeArrowheads="1"/>
            </p:cNvSpPr>
            <p:nvPr/>
          </p:nvSpPr>
          <p:spPr bwMode="auto">
            <a:xfrm>
              <a:off x="960" y="393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J</a:t>
              </a:r>
            </a:p>
          </p:txBody>
        </p:sp>
        <p:sp>
          <p:nvSpPr>
            <p:cNvPr id="21531" name="Text Box 28"/>
            <p:cNvSpPr txBox="1">
              <a:spLocks noChangeArrowheads="1"/>
            </p:cNvSpPr>
            <p:nvPr/>
          </p:nvSpPr>
          <p:spPr bwMode="auto">
            <a:xfrm>
              <a:off x="1104" y="393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F</a:t>
              </a:r>
            </a:p>
          </p:txBody>
        </p:sp>
        <p:sp>
          <p:nvSpPr>
            <p:cNvPr id="21532" name="Text Box 29"/>
            <p:cNvSpPr txBox="1">
              <a:spLocks noChangeArrowheads="1"/>
            </p:cNvSpPr>
            <p:nvPr/>
          </p:nvSpPr>
          <p:spPr bwMode="auto">
            <a:xfrm>
              <a:off x="1280" y="3937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M</a:t>
              </a:r>
            </a:p>
          </p:txBody>
        </p:sp>
        <p:sp>
          <p:nvSpPr>
            <p:cNvPr id="21533" name="Text Box 30"/>
            <p:cNvSpPr txBox="1">
              <a:spLocks noChangeArrowheads="1"/>
            </p:cNvSpPr>
            <p:nvPr/>
          </p:nvSpPr>
          <p:spPr bwMode="auto">
            <a:xfrm>
              <a:off x="1453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A</a:t>
              </a:r>
            </a:p>
          </p:txBody>
        </p:sp>
        <p:sp>
          <p:nvSpPr>
            <p:cNvPr id="21534" name="Text Box 31"/>
            <p:cNvSpPr txBox="1">
              <a:spLocks noChangeArrowheads="1"/>
            </p:cNvSpPr>
            <p:nvPr/>
          </p:nvSpPr>
          <p:spPr bwMode="auto">
            <a:xfrm>
              <a:off x="1614" y="3937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M</a:t>
              </a:r>
            </a:p>
          </p:txBody>
        </p:sp>
        <p:sp>
          <p:nvSpPr>
            <p:cNvPr id="21535" name="Text Box 32"/>
            <p:cNvSpPr txBox="1">
              <a:spLocks noChangeArrowheads="1"/>
            </p:cNvSpPr>
            <p:nvPr/>
          </p:nvSpPr>
          <p:spPr bwMode="auto">
            <a:xfrm>
              <a:off x="1776" y="393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J</a:t>
              </a:r>
            </a:p>
          </p:txBody>
        </p:sp>
        <p:sp>
          <p:nvSpPr>
            <p:cNvPr id="21536" name="Text Box 33"/>
            <p:cNvSpPr txBox="1">
              <a:spLocks noChangeArrowheads="1"/>
            </p:cNvSpPr>
            <p:nvPr/>
          </p:nvSpPr>
          <p:spPr bwMode="auto">
            <a:xfrm>
              <a:off x="1950" y="393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J</a:t>
              </a:r>
            </a:p>
          </p:txBody>
        </p:sp>
        <p:sp>
          <p:nvSpPr>
            <p:cNvPr id="21537" name="Text Box 34"/>
            <p:cNvSpPr txBox="1">
              <a:spLocks noChangeArrowheads="1"/>
            </p:cNvSpPr>
            <p:nvPr/>
          </p:nvSpPr>
          <p:spPr bwMode="auto">
            <a:xfrm>
              <a:off x="2125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A</a:t>
              </a:r>
            </a:p>
          </p:txBody>
        </p:sp>
        <p:sp>
          <p:nvSpPr>
            <p:cNvPr id="21538" name="Text Box 35"/>
            <p:cNvSpPr txBox="1">
              <a:spLocks noChangeArrowheads="1"/>
            </p:cNvSpPr>
            <p:nvPr/>
          </p:nvSpPr>
          <p:spPr bwMode="auto">
            <a:xfrm>
              <a:off x="2289" y="393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S</a:t>
              </a:r>
            </a:p>
          </p:txBody>
        </p:sp>
        <p:sp>
          <p:nvSpPr>
            <p:cNvPr id="21539" name="Text Box 36"/>
            <p:cNvSpPr txBox="1">
              <a:spLocks noChangeArrowheads="1"/>
            </p:cNvSpPr>
            <p:nvPr/>
          </p:nvSpPr>
          <p:spPr bwMode="auto">
            <a:xfrm>
              <a:off x="2448" y="3937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O</a:t>
              </a:r>
            </a:p>
          </p:txBody>
        </p:sp>
        <p:sp>
          <p:nvSpPr>
            <p:cNvPr id="21540" name="Text Box 37"/>
            <p:cNvSpPr txBox="1">
              <a:spLocks noChangeArrowheads="1"/>
            </p:cNvSpPr>
            <p:nvPr/>
          </p:nvSpPr>
          <p:spPr bwMode="auto">
            <a:xfrm>
              <a:off x="2625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N</a:t>
              </a:r>
            </a:p>
          </p:txBody>
        </p:sp>
        <p:sp>
          <p:nvSpPr>
            <p:cNvPr id="21541" name="Text Box 38"/>
            <p:cNvSpPr txBox="1">
              <a:spLocks noChangeArrowheads="1"/>
            </p:cNvSpPr>
            <p:nvPr/>
          </p:nvSpPr>
          <p:spPr bwMode="auto">
            <a:xfrm>
              <a:off x="2807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D</a:t>
              </a:r>
            </a:p>
          </p:txBody>
        </p:sp>
      </p:grpSp>
      <p:grpSp>
        <p:nvGrpSpPr>
          <p:cNvPr id="21511" name="Group 42"/>
          <p:cNvGrpSpPr>
            <a:grpSpLocks/>
          </p:cNvGrpSpPr>
          <p:nvPr/>
        </p:nvGrpSpPr>
        <p:grpSpPr bwMode="auto">
          <a:xfrm rot="-96708">
            <a:off x="1600200" y="5599113"/>
            <a:ext cx="3078163" cy="527050"/>
            <a:chOff x="1008" y="3527"/>
            <a:chExt cx="1939" cy="332"/>
          </a:xfrm>
        </p:grpSpPr>
        <p:sp>
          <p:nvSpPr>
            <p:cNvPr id="21513" name="Freeform 40"/>
            <p:cNvSpPr>
              <a:spLocks/>
            </p:cNvSpPr>
            <p:nvPr/>
          </p:nvSpPr>
          <p:spPr bwMode="auto">
            <a:xfrm>
              <a:off x="1008" y="3527"/>
              <a:ext cx="969" cy="302"/>
            </a:xfrm>
            <a:custGeom>
              <a:avLst/>
              <a:gdLst>
                <a:gd name="T0" fmla="*/ 0 w 969"/>
                <a:gd name="T1" fmla="*/ 265 h 302"/>
                <a:gd name="T2" fmla="*/ 39 w 969"/>
                <a:gd name="T3" fmla="*/ 35 h 302"/>
                <a:gd name="T4" fmla="*/ 64 w 969"/>
                <a:gd name="T5" fmla="*/ 272 h 302"/>
                <a:gd name="T6" fmla="*/ 144 w 969"/>
                <a:gd name="T7" fmla="*/ 277 h 302"/>
                <a:gd name="T8" fmla="*/ 185 w 969"/>
                <a:gd name="T9" fmla="*/ 277 h 302"/>
                <a:gd name="T10" fmla="*/ 205 w 969"/>
                <a:gd name="T11" fmla="*/ 55 h 302"/>
                <a:gd name="T12" fmla="*/ 240 w 969"/>
                <a:gd name="T13" fmla="*/ 272 h 302"/>
                <a:gd name="T14" fmla="*/ 275 w 969"/>
                <a:gd name="T15" fmla="*/ 282 h 302"/>
                <a:gd name="T16" fmla="*/ 320 w 969"/>
                <a:gd name="T17" fmla="*/ 282 h 302"/>
                <a:gd name="T18" fmla="*/ 351 w 969"/>
                <a:gd name="T19" fmla="*/ 65 h 302"/>
                <a:gd name="T20" fmla="*/ 366 w 969"/>
                <a:gd name="T21" fmla="*/ 282 h 302"/>
                <a:gd name="T22" fmla="*/ 421 w 969"/>
                <a:gd name="T23" fmla="*/ 287 h 302"/>
                <a:gd name="T24" fmla="*/ 451 w 969"/>
                <a:gd name="T25" fmla="*/ 287 h 302"/>
                <a:gd name="T26" fmla="*/ 476 w 969"/>
                <a:gd name="T27" fmla="*/ 25 h 302"/>
                <a:gd name="T28" fmla="*/ 522 w 969"/>
                <a:gd name="T29" fmla="*/ 282 h 302"/>
                <a:gd name="T30" fmla="*/ 587 w 969"/>
                <a:gd name="T31" fmla="*/ 287 h 302"/>
                <a:gd name="T32" fmla="*/ 637 w 969"/>
                <a:gd name="T33" fmla="*/ 0 h 302"/>
                <a:gd name="T34" fmla="*/ 663 w 969"/>
                <a:gd name="T35" fmla="*/ 287 h 302"/>
                <a:gd name="T36" fmla="*/ 713 w 969"/>
                <a:gd name="T37" fmla="*/ 282 h 302"/>
                <a:gd name="T38" fmla="*/ 718 w 969"/>
                <a:gd name="T39" fmla="*/ 60 h 302"/>
                <a:gd name="T40" fmla="*/ 758 w 969"/>
                <a:gd name="T41" fmla="*/ 292 h 302"/>
                <a:gd name="T42" fmla="*/ 844 w 969"/>
                <a:gd name="T43" fmla="*/ 302 h 302"/>
                <a:gd name="T44" fmla="*/ 879 w 969"/>
                <a:gd name="T45" fmla="*/ 55 h 302"/>
                <a:gd name="T46" fmla="*/ 929 w 969"/>
                <a:gd name="T47" fmla="*/ 302 h 302"/>
                <a:gd name="T48" fmla="*/ 969 w 969"/>
                <a:gd name="T49" fmla="*/ 297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9"/>
                <a:gd name="T76" fmla="*/ 0 h 302"/>
                <a:gd name="T77" fmla="*/ 969 w 969"/>
                <a:gd name="T78" fmla="*/ 302 h 3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9" h="302">
                  <a:moveTo>
                    <a:pt x="0" y="265"/>
                  </a:moveTo>
                  <a:lnTo>
                    <a:pt x="39" y="35"/>
                  </a:lnTo>
                  <a:lnTo>
                    <a:pt x="64" y="272"/>
                  </a:lnTo>
                  <a:lnTo>
                    <a:pt x="144" y="277"/>
                  </a:lnTo>
                  <a:lnTo>
                    <a:pt x="185" y="277"/>
                  </a:lnTo>
                  <a:lnTo>
                    <a:pt x="205" y="55"/>
                  </a:lnTo>
                  <a:lnTo>
                    <a:pt x="240" y="272"/>
                  </a:lnTo>
                  <a:lnTo>
                    <a:pt x="275" y="282"/>
                  </a:lnTo>
                  <a:lnTo>
                    <a:pt x="320" y="282"/>
                  </a:lnTo>
                  <a:lnTo>
                    <a:pt x="351" y="65"/>
                  </a:lnTo>
                  <a:lnTo>
                    <a:pt x="366" y="282"/>
                  </a:lnTo>
                  <a:lnTo>
                    <a:pt x="421" y="287"/>
                  </a:lnTo>
                  <a:lnTo>
                    <a:pt x="451" y="287"/>
                  </a:lnTo>
                  <a:lnTo>
                    <a:pt x="476" y="25"/>
                  </a:lnTo>
                  <a:lnTo>
                    <a:pt x="522" y="282"/>
                  </a:lnTo>
                  <a:lnTo>
                    <a:pt x="587" y="287"/>
                  </a:lnTo>
                  <a:lnTo>
                    <a:pt x="637" y="0"/>
                  </a:lnTo>
                  <a:cubicBezTo>
                    <a:pt x="657" y="288"/>
                    <a:pt x="561" y="287"/>
                    <a:pt x="663" y="287"/>
                  </a:cubicBezTo>
                  <a:lnTo>
                    <a:pt x="713" y="282"/>
                  </a:lnTo>
                  <a:lnTo>
                    <a:pt x="718" y="60"/>
                  </a:lnTo>
                  <a:lnTo>
                    <a:pt x="758" y="292"/>
                  </a:lnTo>
                  <a:lnTo>
                    <a:pt x="844" y="302"/>
                  </a:lnTo>
                  <a:lnTo>
                    <a:pt x="879" y="55"/>
                  </a:lnTo>
                  <a:lnTo>
                    <a:pt x="929" y="302"/>
                  </a:lnTo>
                  <a:lnTo>
                    <a:pt x="969" y="297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1514" name="Freeform 41"/>
            <p:cNvSpPr>
              <a:spLocks/>
            </p:cNvSpPr>
            <p:nvPr/>
          </p:nvSpPr>
          <p:spPr bwMode="auto">
            <a:xfrm>
              <a:off x="1978" y="3557"/>
              <a:ext cx="969" cy="302"/>
            </a:xfrm>
            <a:custGeom>
              <a:avLst/>
              <a:gdLst>
                <a:gd name="T0" fmla="*/ 0 w 969"/>
                <a:gd name="T1" fmla="*/ 265 h 302"/>
                <a:gd name="T2" fmla="*/ 39 w 969"/>
                <a:gd name="T3" fmla="*/ 35 h 302"/>
                <a:gd name="T4" fmla="*/ 64 w 969"/>
                <a:gd name="T5" fmla="*/ 272 h 302"/>
                <a:gd name="T6" fmla="*/ 144 w 969"/>
                <a:gd name="T7" fmla="*/ 277 h 302"/>
                <a:gd name="T8" fmla="*/ 185 w 969"/>
                <a:gd name="T9" fmla="*/ 277 h 302"/>
                <a:gd name="T10" fmla="*/ 205 w 969"/>
                <a:gd name="T11" fmla="*/ 55 h 302"/>
                <a:gd name="T12" fmla="*/ 240 w 969"/>
                <a:gd name="T13" fmla="*/ 272 h 302"/>
                <a:gd name="T14" fmla="*/ 275 w 969"/>
                <a:gd name="T15" fmla="*/ 282 h 302"/>
                <a:gd name="T16" fmla="*/ 320 w 969"/>
                <a:gd name="T17" fmla="*/ 282 h 302"/>
                <a:gd name="T18" fmla="*/ 351 w 969"/>
                <a:gd name="T19" fmla="*/ 65 h 302"/>
                <a:gd name="T20" fmla="*/ 366 w 969"/>
                <a:gd name="T21" fmla="*/ 282 h 302"/>
                <a:gd name="T22" fmla="*/ 421 w 969"/>
                <a:gd name="T23" fmla="*/ 287 h 302"/>
                <a:gd name="T24" fmla="*/ 451 w 969"/>
                <a:gd name="T25" fmla="*/ 287 h 302"/>
                <a:gd name="T26" fmla="*/ 476 w 969"/>
                <a:gd name="T27" fmla="*/ 25 h 302"/>
                <a:gd name="T28" fmla="*/ 522 w 969"/>
                <a:gd name="T29" fmla="*/ 282 h 302"/>
                <a:gd name="T30" fmla="*/ 587 w 969"/>
                <a:gd name="T31" fmla="*/ 287 h 302"/>
                <a:gd name="T32" fmla="*/ 637 w 969"/>
                <a:gd name="T33" fmla="*/ 0 h 302"/>
                <a:gd name="T34" fmla="*/ 663 w 969"/>
                <a:gd name="T35" fmla="*/ 287 h 302"/>
                <a:gd name="T36" fmla="*/ 713 w 969"/>
                <a:gd name="T37" fmla="*/ 282 h 302"/>
                <a:gd name="T38" fmla="*/ 718 w 969"/>
                <a:gd name="T39" fmla="*/ 60 h 302"/>
                <a:gd name="T40" fmla="*/ 758 w 969"/>
                <a:gd name="T41" fmla="*/ 292 h 302"/>
                <a:gd name="T42" fmla="*/ 844 w 969"/>
                <a:gd name="T43" fmla="*/ 302 h 302"/>
                <a:gd name="T44" fmla="*/ 879 w 969"/>
                <a:gd name="T45" fmla="*/ 55 h 302"/>
                <a:gd name="T46" fmla="*/ 929 w 969"/>
                <a:gd name="T47" fmla="*/ 302 h 302"/>
                <a:gd name="T48" fmla="*/ 969 w 969"/>
                <a:gd name="T49" fmla="*/ 297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9"/>
                <a:gd name="T76" fmla="*/ 0 h 302"/>
                <a:gd name="T77" fmla="*/ 969 w 969"/>
                <a:gd name="T78" fmla="*/ 302 h 3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9" h="302">
                  <a:moveTo>
                    <a:pt x="0" y="265"/>
                  </a:moveTo>
                  <a:lnTo>
                    <a:pt x="39" y="35"/>
                  </a:lnTo>
                  <a:lnTo>
                    <a:pt x="64" y="272"/>
                  </a:lnTo>
                  <a:lnTo>
                    <a:pt x="144" y="277"/>
                  </a:lnTo>
                  <a:lnTo>
                    <a:pt x="185" y="277"/>
                  </a:lnTo>
                  <a:lnTo>
                    <a:pt x="205" y="55"/>
                  </a:lnTo>
                  <a:lnTo>
                    <a:pt x="240" y="272"/>
                  </a:lnTo>
                  <a:lnTo>
                    <a:pt x="275" y="282"/>
                  </a:lnTo>
                  <a:lnTo>
                    <a:pt x="320" y="282"/>
                  </a:lnTo>
                  <a:lnTo>
                    <a:pt x="351" y="65"/>
                  </a:lnTo>
                  <a:lnTo>
                    <a:pt x="366" y="282"/>
                  </a:lnTo>
                  <a:lnTo>
                    <a:pt x="421" y="287"/>
                  </a:lnTo>
                  <a:lnTo>
                    <a:pt x="451" y="287"/>
                  </a:lnTo>
                  <a:lnTo>
                    <a:pt x="476" y="25"/>
                  </a:lnTo>
                  <a:lnTo>
                    <a:pt x="522" y="282"/>
                  </a:lnTo>
                  <a:lnTo>
                    <a:pt x="587" y="287"/>
                  </a:lnTo>
                  <a:lnTo>
                    <a:pt x="637" y="0"/>
                  </a:lnTo>
                  <a:cubicBezTo>
                    <a:pt x="657" y="288"/>
                    <a:pt x="561" y="287"/>
                    <a:pt x="663" y="287"/>
                  </a:cubicBezTo>
                  <a:lnTo>
                    <a:pt x="713" y="282"/>
                  </a:lnTo>
                  <a:lnTo>
                    <a:pt x="718" y="60"/>
                  </a:lnTo>
                  <a:lnTo>
                    <a:pt x="758" y="292"/>
                  </a:lnTo>
                  <a:lnTo>
                    <a:pt x="844" y="302"/>
                  </a:lnTo>
                  <a:lnTo>
                    <a:pt x="879" y="55"/>
                  </a:lnTo>
                  <a:lnTo>
                    <a:pt x="929" y="302"/>
                  </a:lnTo>
                  <a:lnTo>
                    <a:pt x="969" y="297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21512" name="Text Box 44"/>
          <p:cNvSpPr txBox="1">
            <a:spLocks noChangeArrowheads="1"/>
          </p:cNvSpPr>
          <p:nvPr/>
        </p:nvSpPr>
        <p:spPr bwMode="auto">
          <a:xfrm>
            <a:off x="5486400" y="4876800"/>
            <a:ext cx="3276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tr-TR"/>
              <a:t>Queen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tr-TR"/>
              <a:t>Cow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tr-TR"/>
              <a:t>Sow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AFD00"/>
                </a:solidFill>
                <a:ea typeface="+mj-ea"/>
                <a:cs typeface="+mj-cs"/>
              </a:rPr>
              <a:t>Lactational Anestrus</a:t>
            </a:r>
          </a:p>
        </p:txBody>
      </p:sp>
      <p:pic>
        <p:nvPicPr>
          <p:cNvPr id="9523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295400"/>
            <a:ext cx="3162300" cy="425450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9225"/>
            <a:ext cx="7772400" cy="850900"/>
          </a:xfrm>
          <a:noFill/>
        </p:spPr>
        <p:txBody>
          <a:bodyPr/>
          <a:lstStyle/>
          <a:p>
            <a:r>
              <a:rPr lang="en-US" altLang="tr-TR" smtClean="0"/>
              <a:t>Suckling Effect on LH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5575"/>
            <a:ext cx="73136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5900"/>
            <a:ext cx="77597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tr-TR" smtClean="0"/>
              <a:t>Lactational Anestrus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tr-TR" smtClean="0"/>
              <a:t>Suckling</a:t>
            </a:r>
          </a:p>
          <a:p>
            <a:r>
              <a:rPr lang="en-US" altLang="tr-TR" smtClean="0"/>
              <a:t>Other offspring factors</a:t>
            </a:r>
          </a:p>
          <a:p>
            <a:pPr lvl="1"/>
            <a:r>
              <a:rPr lang="en-US" altLang="tr-TR" smtClean="0"/>
              <a:t>visual encounter</a:t>
            </a:r>
          </a:p>
          <a:p>
            <a:pPr lvl="1"/>
            <a:r>
              <a:rPr lang="en-US" altLang="tr-TR" smtClean="0"/>
              <a:t>olfactory encounter</a:t>
            </a:r>
          </a:p>
          <a:p>
            <a:pPr lvl="1"/>
            <a:r>
              <a:rPr lang="en-US" altLang="tr-TR" smtClean="0"/>
              <a:t>auditory encounter</a:t>
            </a:r>
          </a:p>
          <a:p>
            <a:r>
              <a:rPr lang="en-US" altLang="tr-TR" smtClean="0"/>
              <a:t>Prolactin</a:t>
            </a:r>
          </a:p>
          <a:p>
            <a:pPr lvl="1"/>
            <a:r>
              <a:rPr lang="en-US" altLang="tr-TR" smtClean="0"/>
              <a:t>inhibits GnRH release</a:t>
            </a:r>
          </a:p>
          <a:p>
            <a:pPr lvl="1"/>
            <a:r>
              <a:rPr lang="en-US" altLang="tr-TR" smtClean="0"/>
              <a:t>major infertility problem in women who are not lactating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tr-TR" smtClean="0"/>
              <a:t>Nutritional Anestrus</a:t>
            </a:r>
          </a:p>
        </p:txBody>
      </p:sp>
      <p:pic>
        <p:nvPicPr>
          <p:cNvPr id="1034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31188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Types of Cyclicity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1143000"/>
            <a:ext cx="27432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429000" y="1600200"/>
            <a:ext cx="2308225" cy="1066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Helvetica" charset="0"/>
                <a:ea typeface="+mn-ea"/>
              </a:rPr>
              <a:t>Seasonally</a:t>
            </a:r>
            <a:br>
              <a:rPr lang="en-US" sz="3200">
                <a:solidFill>
                  <a:srgbClr val="0000FF"/>
                </a:solidFill>
                <a:latin typeface="Helvetica" charset="0"/>
                <a:ea typeface="+mn-ea"/>
              </a:rPr>
            </a:br>
            <a:r>
              <a:rPr lang="en-US" sz="3200">
                <a:solidFill>
                  <a:srgbClr val="0000FF"/>
                </a:solidFill>
                <a:latin typeface="Helvetica" charset="0"/>
                <a:ea typeface="+mn-ea"/>
              </a:rPr>
              <a:t>Polyestrus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3657600"/>
            <a:ext cx="31781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/>
              <a:t>Short day breeders</a:t>
            </a:r>
          </a:p>
          <a:p>
            <a:pPr algn="ctr">
              <a:spcBef>
                <a:spcPct val="50000"/>
              </a:spcBef>
            </a:pPr>
            <a:r>
              <a:rPr lang="en-US" altLang="tr-TR"/>
              <a:t>(Fall)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37225" y="3581400"/>
            <a:ext cx="31781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/>
              <a:t>Long day breeders</a:t>
            </a:r>
          </a:p>
          <a:p>
            <a:pPr algn="ctr">
              <a:spcBef>
                <a:spcPct val="50000"/>
              </a:spcBef>
            </a:pPr>
            <a:r>
              <a:rPr lang="en-US" altLang="tr-TR"/>
              <a:t>(Spring)</a:t>
            </a:r>
          </a:p>
        </p:txBody>
      </p:sp>
      <p:grpSp>
        <p:nvGrpSpPr>
          <p:cNvPr id="23560" name="Group 9"/>
          <p:cNvGrpSpPr>
            <a:grpSpLocks/>
          </p:cNvGrpSpPr>
          <p:nvPr/>
        </p:nvGrpSpPr>
        <p:grpSpPr bwMode="auto">
          <a:xfrm>
            <a:off x="177800" y="4584700"/>
            <a:ext cx="3716338" cy="2044700"/>
            <a:chOff x="635" y="2880"/>
            <a:chExt cx="2341" cy="1288"/>
          </a:xfrm>
        </p:grpSpPr>
        <p:sp>
          <p:nvSpPr>
            <p:cNvPr id="23591" name="Line 10"/>
            <p:cNvSpPr>
              <a:spLocks noChangeShapeType="1"/>
            </p:cNvSpPr>
            <p:nvPr/>
          </p:nvSpPr>
          <p:spPr bwMode="auto">
            <a:xfrm>
              <a:off x="1008" y="2880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92" name="Line 11"/>
            <p:cNvSpPr>
              <a:spLocks noChangeShapeType="1"/>
            </p:cNvSpPr>
            <p:nvPr/>
          </p:nvSpPr>
          <p:spPr bwMode="auto">
            <a:xfrm>
              <a:off x="1008" y="3888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93" name="Text Box 12"/>
            <p:cNvSpPr txBox="1">
              <a:spLocks noChangeArrowheads="1"/>
            </p:cNvSpPr>
            <p:nvPr/>
          </p:nvSpPr>
          <p:spPr bwMode="auto">
            <a:xfrm rot="-5400000">
              <a:off x="322" y="3279"/>
              <a:ext cx="8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Relative E</a:t>
              </a:r>
              <a:r>
                <a:rPr lang="en-US" altLang="tr-TR" sz="1800" baseline="-25000"/>
                <a:t>2</a:t>
              </a:r>
              <a:endParaRPr lang="en-US" altLang="tr-TR"/>
            </a:p>
          </p:txBody>
        </p:sp>
        <p:sp>
          <p:nvSpPr>
            <p:cNvPr id="23594" name="Line 13"/>
            <p:cNvSpPr>
              <a:spLocks noChangeShapeType="1"/>
            </p:cNvSpPr>
            <p:nvPr/>
          </p:nvSpPr>
          <p:spPr bwMode="auto">
            <a:xfrm>
              <a:off x="105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95" name="Line 14"/>
            <p:cNvSpPr>
              <a:spLocks noChangeShapeType="1"/>
            </p:cNvSpPr>
            <p:nvPr/>
          </p:nvSpPr>
          <p:spPr bwMode="auto">
            <a:xfrm>
              <a:off x="122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96" name="Line 15"/>
            <p:cNvSpPr>
              <a:spLocks noChangeShapeType="1"/>
            </p:cNvSpPr>
            <p:nvPr/>
          </p:nvSpPr>
          <p:spPr bwMode="auto">
            <a:xfrm>
              <a:off x="139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97" name="Line 16"/>
            <p:cNvSpPr>
              <a:spLocks noChangeShapeType="1"/>
            </p:cNvSpPr>
            <p:nvPr/>
          </p:nvSpPr>
          <p:spPr bwMode="auto">
            <a:xfrm>
              <a:off x="156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98" name="Line 17"/>
            <p:cNvSpPr>
              <a:spLocks noChangeShapeType="1"/>
            </p:cNvSpPr>
            <p:nvPr/>
          </p:nvSpPr>
          <p:spPr bwMode="auto">
            <a:xfrm>
              <a:off x="172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99" name="Line 18"/>
            <p:cNvSpPr>
              <a:spLocks noChangeShapeType="1"/>
            </p:cNvSpPr>
            <p:nvPr/>
          </p:nvSpPr>
          <p:spPr bwMode="auto">
            <a:xfrm>
              <a:off x="189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600" name="Line 19"/>
            <p:cNvSpPr>
              <a:spLocks noChangeShapeType="1"/>
            </p:cNvSpPr>
            <p:nvPr/>
          </p:nvSpPr>
          <p:spPr bwMode="auto">
            <a:xfrm>
              <a:off x="206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601" name="Line 20"/>
            <p:cNvSpPr>
              <a:spLocks noChangeShapeType="1"/>
            </p:cNvSpPr>
            <p:nvPr/>
          </p:nvSpPr>
          <p:spPr bwMode="auto">
            <a:xfrm>
              <a:off x="240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602" name="Line 21"/>
            <p:cNvSpPr>
              <a:spLocks noChangeShapeType="1"/>
            </p:cNvSpPr>
            <p:nvPr/>
          </p:nvSpPr>
          <p:spPr bwMode="auto">
            <a:xfrm>
              <a:off x="223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603" name="Line 22"/>
            <p:cNvSpPr>
              <a:spLocks noChangeShapeType="1"/>
            </p:cNvSpPr>
            <p:nvPr/>
          </p:nvSpPr>
          <p:spPr bwMode="auto">
            <a:xfrm>
              <a:off x="256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604" name="Line 23"/>
            <p:cNvSpPr>
              <a:spLocks noChangeShapeType="1"/>
            </p:cNvSpPr>
            <p:nvPr/>
          </p:nvSpPr>
          <p:spPr bwMode="auto">
            <a:xfrm>
              <a:off x="273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605" name="Line 24"/>
            <p:cNvSpPr>
              <a:spLocks noChangeShapeType="1"/>
            </p:cNvSpPr>
            <p:nvPr/>
          </p:nvSpPr>
          <p:spPr bwMode="auto">
            <a:xfrm>
              <a:off x="290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606" name="Text Box 25"/>
            <p:cNvSpPr txBox="1">
              <a:spLocks noChangeArrowheads="1"/>
            </p:cNvSpPr>
            <p:nvPr/>
          </p:nvSpPr>
          <p:spPr bwMode="auto">
            <a:xfrm>
              <a:off x="960" y="393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J</a:t>
              </a:r>
            </a:p>
          </p:txBody>
        </p:sp>
        <p:sp>
          <p:nvSpPr>
            <p:cNvPr id="23607" name="Text Box 26"/>
            <p:cNvSpPr txBox="1">
              <a:spLocks noChangeArrowheads="1"/>
            </p:cNvSpPr>
            <p:nvPr/>
          </p:nvSpPr>
          <p:spPr bwMode="auto">
            <a:xfrm>
              <a:off x="1104" y="393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F</a:t>
              </a:r>
            </a:p>
          </p:txBody>
        </p:sp>
        <p:sp>
          <p:nvSpPr>
            <p:cNvPr id="23608" name="Text Box 27"/>
            <p:cNvSpPr txBox="1">
              <a:spLocks noChangeArrowheads="1"/>
            </p:cNvSpPr>
            <p:nvPr/>
          </p:nvSpPr>
          <p:spPr bwMode="auto">
            <a:xfrm>
              <a:off x="1280" y="3937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M</a:t>
              </a:r>
            </a:p>
          </p:txBody>
        </p:sp>
        <p:sp>
          <p:nvSpPr>
            <p:cNvPr id="23609" name="Text Box 28"/>
            <p:cNvSpPr txBox="1">
              <a:spLocks noChangeArrowheads="1"/>
            </p:cNvSpPr>
            <p:nvPr/>
          </p:nvSpPr>
          <p:spPr bwMode="auto">
            <a:xfrm>
              <a:off x="1453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A</a:t>
              </a:r>
            </a:p>
          </p:txBody>
        </p:sp>
        <p:sp>
          <p:nvSpPr>
            <p:cNvPr id="23610" name="Text Box 29"/>
            <p:cNvSpPr txBox="1">
              <a:spLocks noChangeArrowheads="1"/>
            </p:cNvSpPr>
            <p:nvPr/>
          </p:nvSpPr>
          <p:spPr bwMode="auto">
            <a:xfrm>
              <a:off x="1614" y="3937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M</a:t>
              </a:r>
            </a:p>
          </p:txBody>
        </p:sp>
        <p:sp>
          <p:nvSpPr>
            <p:cNvPr id="23611" name="Text Box 30"/>
            <p:cNvSpPr txBox="1">
              <a:spLocks noChangeArrowheads="1"/>
            </p:cNvSpPr>
            <p:nvPr/>
          </p:nvSpPr>
          <p:spPr bwMode="auto">
            <a:xfrm>
              <a:off x="1776" y="393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J</a:t>
              </a:r>
            </a:p>
          </p:txBody>
        </p:sp>
        <p:sp>
          <p:nvSpPr>
            <p:cNvPr id="23612" name="Text Box 31"/>
            <p:cNvSpPr txBox="1">
              <a:spLocks noChangeArrowheads="1"/>
            </p:cNvSpPr>
            <p:nvPr/>
          </p:nvSpPr>
          <p:spPr bwMode="auto">
            <a:xfrm>
              <a:off x="1950" y="393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J</a:t>
              </a:r>
            </a:p>
          </p:txBody>
        </p:sp>
        <p:sp>
          <p:nvSpPr>
            <p:cNvPr id="23613" name="Text Box 32"/>
            <p:cNvSpPr txBox="1">
              <a:spLocks noChangeArrowheads="1"/>
            </p:cNvSpPr>
            <p:nvPr/>
          </p:nvSpPr>
          <p:spPr bwMode="auto">
            <a:xfrm>
              <a:off x="2125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A</a:t>
              </a:r>
            </a:p>
          </p:txBody>
        </p:sp>
        <p:sp>
          <p:nvSpPr>
            <p:cNvPr id="23614" name="Text Box 33"/>
            <p:cNvSpPr txBox="1">
              <a:spLocks noChangeArrowheads="1"/>
            </p:cNvSpPr>
            <p:nvPr/>
          </p:nvSpPr>
          <p:spPr bwMode="auto">
            <a:xfrm>
              <a:off x="2289" y="393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S</a:t>
              </a:r>
            </a:p>
          </p:txBody>
        </p:sp>
        <p:sp>
          <p:nvSpPr>
            <p:cNvPr id="23615" name="Text Box 34"/>
            <p:cNvSpPr txBox="1">
              <a:spLocks noChangeArrowheads="1"/>
            </p:cNvSpPr>
            <p:nvPr/>
          </p:nvSpPr>
          <p:spPr bwMode="auto">
            <a:xfrm>
              <a:off x="2448" y="3937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O</a:t>
              </a:r>
            </a:p>
          </p:txBody>
        </p:sp>
        <p:sp>
          <p:nvSpPr>
            <p:cNvPr id="23616" name="Text Box 35"/>
            <p:cNvSpPr txBox="1">
              <a:spLocks noChangeArrowheads="1"/>
            </p:cNvSpPr>
            <p:nvPr/>
          </p:nvSpPr>
          <p:spPr bwMode="auto">
            <a:xfrm>
              <a:off x="2625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N</a:t>
              </a:r>
            </a:p>
          </p:txBody>
        </p:sp>
        <p:sp>
          <p:nvSpPr>
            <p:cNvPr id="23617" name="Text Box 36"/>
            <p:cNvSpPr txBox="1">
              <a:spLocks noChangeArrowheads="1"/>
            </p:cNvSpPr>
            <p:nvPr/>
          </p:nvSpPr>
          <p:spPr bwMode="auto">
            <a:xfrm>
              <a:off x="2807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D</a:t>
              </a:r>
            </a:p>
          </p:txBody>
        </p:sp>
      </p:grpSp>
      <p:grpSp>
        <p:nvGrpSpPr>
          <p:cNvPr id="23561" name="Group 37"/>
          <p:cNvGrpSpPr>
            <a:grpSpLocks/>
          </p:cNvGrpSpPr>
          <p:nvPr/>
        </p:nvGrpSpPr>
        <p:grpSpPr bwMode="auto">
          <a:xfrm>
            <a:off x="4953000" y="4584700"/>
            <a:ext cx="3740150" cy="2044700"/>
            <a:chOff x="620" y="2880"/>
            <a:chExt cx="2356" cy="1288"/>
          </a:xfrm>
        </p:grpSpPr>
        <p:sp>
          <p:nvSpPr>
            <p:cNvPr id="23564" name="Line 38"/>
            <p:cNvSpPr>
              <a:spLocks noChangeShapeType="1"/>
            </p:cNvSpPr>
            <p:nvPr/>
          </p:nvSpPr>
          <p:spPr bwMode="auto">
            <a:xfrm>
              <a:off x="1008" y="2880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65" name="Line 39"/>
            <p:cNvSpPr>
              <a:spLocks noChangeShapeType="1"/>
            </p:cNvSpPr>
            <p:nvPr/>
          </p:nvSpPr>
          <p:spPr bwMode="auto">
            <a:xfrm>
              <a:off x="1008" y="3888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66" name="Text Box 40"/>
            <p:cNvSpPr txBox="1">
              <a:spLocks noChangeArrowheads="1"/>
            </p:cNvSpPr>
            <p:nvPr/>
          </p:nvSpPr>
          <p:spPr bwMode="auto">
            <a:xfrm rot="-5400000">
              <a:off x="307" y="3294"/>
              <a:ext cx="8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Relative E</a:t>
              </a:r>
              <a:r>
                <a:rPr lang="en-US" altLang="tr-TR" sz="1800" baseline="-25000"/>
                <a:t>2</a:t>
              </a:r>
              <a:endParaRPr lang="en-US" altLang="tr-TR"/>
            </a:p>
          </p:txBody>
        </p:sp>
        <p:sp>
          <p:nvSpPr>
            <p:cNvPr id="23567" name="Line 41"/>
            <p:cNvSpPr>
              <a:spLocks noChangeShapeType="1"/>
            </p:cNvSpPr>
            <p:nvPr/>
          </p:nvSpPr>
          <p:spPr bwMode="auto">
            <a:xfrm>
              <a:off x="105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68" name="Line 42"/>
            <p:cNvSpPr>
              <a:spLocks noChangeShapeType="1"/>
            </p:cNvSpPr>
            <p:nvPr/>
          </p:nvSpPr>
          <p:spPr bwMode="auto">
            <a:xfrm>
              <a:off x="122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69" name="Line 43"/>
            <p:cNvSpPr>
              <a:spLocks noChangeShapeType="1"/>
            </p:cNvSpPr>
            <p:nvPr/>
          </p:nvSpPr>
          <p:spPr bwMode="auto">
            <a:xfrm>
              <a:off x="139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70" name="Line 44"/>
            <p:cNvSpPr>
              <a:spLocks noChangeShapeType="1"/>
            </p:cNvSpPr>
            <p:nvPr/>
          </p:nvSpPr>
          <p:spPr bwMode="auto">
            <a:xfrm>
              <a:off x="156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71" name="Line 45"/>
            <p:cNvSpPr>
              <a:spLocks noChangeShapeType="1"/>
            </p:cNvSpPr>
            <p:nvPr/>
          </p:nvSpPr>
          <p:spPr bwMode="auto">
            <a:xfrm>
              <a:off x="172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72" name="Line 46"/>
            <p:cNvSpPr>
              <a:spLocks noChangeShapeType="1"/>
            </p:cNvSpPr>
            <p:nvPr/>
          </p:nvSpPr>
          <p:spPr bwMode="auto">
            <a:xfrm>
              <a:off x="189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73" name="Line 47"/>
            <p:cNvSpPr>
              <a:spLocks noChangeShapeType="1"/>
            </p:cNvSpPr>
            <p:nvPr/>
          </p:nvSpPr>
          <p:spPr bwMode="auto">
            <a:xfrm>
              <a:off x="206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74" name="Line 48"/>
            <p:cNvSpPr>
              <a:spLocks noChangeShapeType="1"/>
            </p:cNvSpPr>
            <p:nvPr/>
          </p:nvSpPr>
          <p:spPr bwMode="auto">
            <a:xfrm>
              <a:off x="240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75" name="Line 49"/>
            <p:cNvSpPr>
              <a:spLocks noChangeShapeType="1"/>
            </p:cNvSpPr>
            <p:nvPr/>
          </p:nvSpPr>
          <p:spPr bwMode="auto">
            <a:xfrm>
              <a:off x="223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76" name="Line 50"/>
            <p:cNvSpPr>
              <a:spLocks noChangeShapeType="1"/>
            </p:cNvSpPr>
            <p:nvPr/>
          </p:nvSpPr>
          <p:spPr bwMode="auto">
            <a:xfrm>
              <a:off x="256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77" name="Line 51"/>
            <p:cNvSpPr>
              <a:spLocks noChangeShapeType="1"/>
            </p:cNvSpPr>
            <p:nvPr/>
          </p:nvSpPr>
          <p:spPr bwMode="auto">
            <a:xfrm>
              <a:off x="273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78" name="Line 52"/>
            <p:cNvSpPr>
              <a:spLocks noChangeShapeType="1"/>
            </p:cNvSpPr>
            <p:nvPr/>
          </p:nvSpPr>
          <p:spPr bwMode="auto">
            <a:xfrm>
              <a:off x="290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79" name="Text Box 53"/>
            <p:cNvSpPr txBox="1">
              <a:spLocks noChangeArrowheads="1"/>
            </p:cNvSpPr>
            <p:nvPr/>
          </p:nvSpPr>
          <p:spPr bwMode="auto">
            <a:xfrm>
              <a:off x="960" y="393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J</a:t>
              </a:r>
            </a:p>
          </p:txBody>
        </p:sp>
        <p:sp>
          <p:nvSpPr>
            <p:cNvPr id="23580" name="Text Box 54"/>
            <p:cNvSpPr txBox="1">
              <a:spLocks noChangeArrowheads="1"/>
            </p:cNvSpPr>
            <p:nvPr/>
          </p:nvSpPr>
          <p:spPr bwMode="auto">
            <a:xfrm>
              <a:off x="1104" y="393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F</a:t>
              </a:r>
            </a:p>
          </p:txBody>
        </p:sp>
        <p:sp>
          <p:nvSpPr>
            <p:cNvPr id="23581" name="Text Box 55"/>
            <p:cNvSpPr txBox="1">
              <a:spLocks noChangeArrowheads="1"/>
            </p:cNvSpPr>
            <p:nvPr/>
          </p:nvSpPr>
          <p:spPr bwMode="auto">
            <a:xfrm>
              <a:off x="1280" y="3937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M</a:t>
              </a:r>
            </a:p>
          </p:txBody>
        </p:sp>
        <p:sp>
          <p:nvSpPr>
            <p:cNvPr id="23582" name="Text Box 56"/>
            <p:cNvSpPr txBox="1">
              <a:spLocks noChangeArrowheads="1"/>
            </p:cNvSpPr>
            <p:nvPr/>
          </p:nvSpPr>
          <p:spPr bwMode="auto">
            <a:xfrm>
              <a:off x="1453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A</a:t>
              </a:r>
            </a:p>
          </p:txBody>
        </p:sp>
        <p:sp>
          <p:nvSpPr>
            <p:cNvPr id="23583" name="Text Box 57"/>
            <p:cNvSpPr txBox="1">
              <a:spLocks noChangeArrowheads="1"/>
            </p:cNvSpPr>
            <p:nvPr/>
          </p:nvSpPr>
          <p:spPr bwMode="auto">
            <a:xfrm>
              <a:off x="1614" y="3937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M</a:t>
              </a:r>
            </a:p>
          </p:txBody>
        </p:sp>
        <p:sp>
          <p:nvSpPr>
            <p:cNvPr id="23584" name="Text Box 58"/>
            <p:cNvSpPr txBox="1">
              <a:spLocks noChangeArrowheads="1"/>
            </p:cNvSpPr>
            <p:nvPr/>
          </p:nvSpPr>
          <p:spPr bwMode="auto">
            <a:xfrm>
              <a:off x="1776" y="393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J</a:t>
              </a:r>
            </a:p>
          </p:txBody>
        </p:sp>
        <p:sp>
          <p:nvSpPr>
            <p:cNvPr id="23585" name="Text Box 59"/>
            <p:cNvSpPr txBox="1">
              <a:spLocks noChangeArrowheads="1"/>
            </p:cNvSpPr>
            <p:nvPr/>
          </p:nvSpPr>
          <p:spPr bwMode="auto">
            <a:xfrm>
              <a:off x="1950" y="393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J</a:t>
              </a:r>
            </a:p>
          </p:txBody>
        </p:sp>
        <p:sp>
          <p:nvSpPr>
            <p:cNvPr id="23586" name="Text Box 60"/>
            <p:cNvSpPr txBox="1">
              <a:spLocks noChangeArrowheads="1"/>
            </p:cNvSpPr>
            <p:nvPr/>
          </p:nvSpPr>
          <p:spPr bwMode="auto">
            <a:xfrm>
              <a:off x="2125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A</a:t>
              </a:r>
            </a:p>
          </p:txBody>
        </p:sp>
        <p:sp>
          <p:nvSpPr>
            <p:cNvPr id="23587" name="Text Box 61"/>
            <p:cNvSpPr txBox="1">
              <a:spLocks noChangeArrowheads="1"/>
            </p:cNvSpPr>
            <p:nvPr/>
          </p:nvSpPr>
          <p:spPr bwMode="auto">
            <a:xfrm>
              <a:off x="2289" y="393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S</a:t>
              </a:r>
            </a:p>
          </p:txBody>
        </p:sp>
        <p:sp>
          <p:nvSpPr>
            <p:cNvPr id="23588" name="Text Box 62"/>
            <p:cNvSpPr txBox="1">
              <a:spLocks noChangeArrowheads="1"/>
            </p:cNvSpPr>
            <p:nvPr/>
          </p:nvSpPr>
          <p:spPr bwMode="auto">
            <a:xfrm>
              <a:off x="2448" y="3937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O</a:t>
              </a:r>
            </a:p>
          </p:txBody>
        </p:sp>
        <p:sp>
          <p:nvSpPr>
            <p:cNvPr id="23589" name="Text Box 63"/>
            <p:cNvSpPr txBox="1">
              <a:spLocks noChangeArrowheads="1"/>
            </p:cNvSpPr>
            <p:nvPr/>
          </p:nvSpPr>
          <p:spPr bwMode="auto">
            <a:xfrm>
              <a:off x="2625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N</a:t>
              </a:r>
            </a:p>
          </p:txBody>
        </p:sp>
        <p:sp>
          <p:nvSpPr>
            <p:cNvPr id="23590" name="Text Box 64"/>
            <p:cNvSpPr txBox="1">
              <a:spLocks noChangeArrowheads="1"/>
            </p:cNvSpPr>
            <p:nvPr/>
          </p:nvSpPr>
          <p:spPr bwMode="auto">
            <a:xfrm>
              <a:off x="2807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D</a:t>
              </a:r>
            </a:p>
          </p:txBody>
        </p:sp>
      </p:grpSp>
      <p:sp>
        <p:nvSpPr>
          <p:cNvPr id="23562" name="Freeform 72"/>
          <p:cNvSpPr>
            <a:spLocks/>
          </p:cNvSpPr>
          <p:nvPr/>
        </p:nvSpPr>
        <p:spPr bwMode="auto">
          <a:xfrm>
            <a:off x="838200" y="5438775"/>
            <a:ext cx="3043238" cy="511175"/>
          </a:xfrm>
          <a:custGeom>
            <a:avLst/>
            <a:gdLst>
              <a:gd name="T0" fmla="*/ 0 w 1917"/>
              <a:gd name="T1" fmla="*/ 504825 h 322"/>
              <a:gd name="T2" fmla="*/ 2133600 w 1917"/>
              <a:gd name="T3" fmla="*/ 504825 h 322"/>
              <a:gd name="T4" fmla="*/ 2189163 w 1917"/>
              <a:gd name="T5" fmla="*/ 0 h 322"/>
              <a:gd name="T6" fmla="*/ 2212975 w 1917"/>
              <a:gd name="T7" fmla="*/ 503238 h 322"/>
              <a:gd name="T8" fmla="*/ 2389188 w 1917"/>
              <a:gd name="T9" fmla="*/ 503238 h 322"/>
              <a:gd name="T10" fmla="*/ 2444750 w 1917"/>
              <a:gd name="T11" fmla="*/ 23813 h 322"/>
              <a:gd name="T12" fmla="*/ 2468563 w 1917"/>
              <a:gd name="T13" fmla="*/ 487363 h 322"/>
              <a:gd name="T14" fmla="*/ 2644775 w 1917"/>
              <a:gd name="T15" fmla="*/ 487363 h 322"/>
              <a:gd name="T16" fmla="*/ 2692400 w 1917"/>
              <a:gd name="T17" fmla="*/ 23813 h 322"/>
              <a:gd name="T18" fmla="*/ 2740025 w 1917"/>
              <a:gd name="T19" fmla="*/ 495300 h 322"/>
              <a:gd name="T20" fmla="*/ 3043238 w 1917"/>
              <a:gd name="T21" fmla="*/ 511175 h 3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17"/>
              <a:gd name="T34" fmla="*/ 0 h 322"/>
              <a:gd name="T35" fmla="*/ 1917 w 1917"/>
              <a:gd name="T36" fmla="*/ 322 h 3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17" h="322">
                <a:moveTo>
                  <a:pt x="0" y="318"/>
                </a:moveTo>
                <a:lnTo>
                  <a:pt x="1344" y="318"/>
                </a:lnTo>
                <a:lnTo>
                  <a:pt x="1379" y="0"/>
                </a:lnTo>
                <a:lnTo>
                  <a:pt x="1394" y="317"/>
                </a:lnTo>
                <a:lnTo>
                  <a:pt x="1505" y="317"/>
                </a:lnTo>
                <a:lnTo>
                  <a:pt x="1540" y="15"/>
                </a:lnTo>
                <a:lnTo>
                  <a:pt x="1555" y="307"/>
                </a:lnTo>
                <a:lnTo>
                  <a:pt x="1666" y="307"/>
                </a:lnTo>
                <a:lnTo>
                  <a:pt x="1696" y="15"/>
                </a:lnTo>
                <a:lnTo>
                  <a:pt x="1726" y="312"/>
                </a:lnTo>
                <a:lnTo>
                  <a:pt x="1917" y="32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23563" name="Freeform 73"/>
          <p:cNvSpPr>
            <a:spLocks/>
          </p:cNvSpPr>
          <p:nvPr/>
        </p:nvSpPr>
        <p:spPr bwMode="auto">
          <a:xfrm>
            <a:off x="5638800" y="5335588"/>
            <a:ext cx="3019425" cy="558800"/>
          </a:xfrm>
          <a:custGeom>
            <a:avLst/>
            <a:gdLst>
              <a:gd name="T0" fmla="*/ 0 w 1902"/>
              <a:gd name="T1" fmla="*/ 531813 h 352"/>
              <a:gd name="T2" fmla="*/ 762000 w 1902"/>
              <a:gd name="T3" fmla="*/ 531813 h 352"/>
              <a:gd name="T4" fmla="*/ 808038 w 1902"/>
              <a:gd name="T5" fmla="*/ 87313 h 352"/>
              <a:gd name="T6" fmla="*/ 855663 w 1902"/>
              <a:gd name="T7" fmla="*/ 542925 h 352"/>
              <a:gd name="T8" fmla="*/ 1047750 w 1902"/>
              <a:gd name="T9" fmla="*/ 542925 h 352"/>
              <a:gd name="T10" fmla="*/ 1087438 w 1902"/>
              <a:gd name="T11" fmla="*/ 55563 h 352"/>
              <a:gd name="T12" fmla="*/ 1143000 w 1902"/>
              <a:gd name="T13" fmla="*/ 534988 h 352"/>
              <a:gd name="T14" fmla="*/ 1285875 w 1902"/>
              <a:gd name="T15" fmla="*/ 527050 h 352"/>
              <a:gd name="T16" fmla="*/ 1319213 w 1902"/>
              <a:gd name="T17" fmla="*/ 39688 h 352"/>
              <a:gd name="T18" fmla="*/ 1406525 w 1902"/>
              <a:gd name="T19" fmla="*/ 534988 h 352"/>
              <a:gd name="T20" fmla="*/ 1558925 w 1902"/>
              <a:gd name="T21" fmla="*/ 527050 h 352"/>
              <a:gd name="T22" fmla="*/ 1598613 w 1902"/>
              <a:gd name="T23" fmla="*/ 0 h 352"/>
              <a:gd name="T24" fmla="*/ 1662113 w 1902"/>
              <a:gd name="T25" fmla="*/ 534988 h 352"/>
              <a:gd name="T26" fmla="*/ 1862138 w 1902"/>
              <a:gd name="T27" fmla="*/ 534988 h 352"/>
              <a:gd name="T28" fmla="*/ 1885950 w 1902"/>
              <a:gd name="T29" fmla="*/ 7938 h 352"/>
              <a:gd name="T30" fmla="*/ 1957388 w 1902"/>
              <a:gd name="T31" fmla="*/ 550863 h 352"/>
              <a:gd name="T32" fmla="*/ 3019425 w 1902"/>
              <a:gd name="T33" fmla="*/ 558800 h 3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02"/>
              <a:gd name="T52" fmla="*/ 0 h 352"/>
              <a:gd name="T53" fmla="*/ 1902 w 1902"/>
              <a:gd name="T54" fmla="*/ 352 h 3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02" h="352">
                <a:moveTo>
                  <a:pt x="0" y="335"/>
                </a:moveTo>
                <a:lnTo>
                  <a:pt x="480" y="335"/>
                </a:lnTo>
                <a:lnTo>
                  <a:pt x="509" y="55"/>
                </a:lnTo>
                <a:lnTo>
                  <a:pt x="539" y="342"/>
                </a:lnTo>
                <a:lnTo>
                  <a:pt x="660" y="342"/>
                </a:lnTo>
                <a:lnTo>
                  <a:pt x="685" y="35"/>
                </a:lnTo>
                <a:lnTo>
                  <a:pt x="720" y="337"/>
                </a:lnTo>
                <a:cubicBezTo>
                  <a:pt x="750" y="335"/>
                  <a:pt x="780" y="333"/>
                  <a:pt x="810" y="332"/>
                </a:cubicBezTo>
                <a:lnTo>
                  <a:pt x="831" y="25"/>
                </a:lnTo>
                <a:lnTo>
                  <a:pt x="886" y="337"/>
                </a:lnTo>
                <a:lnTo>
                  <a:pt x="982" y="332"/>
                </a:lnTo>
                <a:lnTo>
                  <a:pt x="1007" y="0"/>
                </a:lnTo>
                <a:lnTo>
                  <a:pt x="1047" y="337"/>
                </a:lnTo>
                <a:lnTo>
                  <a:pt x="1173" y="337"/>
                </a:lnTo>
                <a:lnTo>
                  <a:pt x="1188" y="5"/>
                </a:lnTo>
                <a:lnTo>
                  <a:pt x="1233" y="347"/>
                </a:lnTo>
                <a:lnTo>
                  <a:pt x="1902" y="35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Type of Cyclicity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276600" y="2057400"/>
            <a:ext cx="2590800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0000FF"/>
                </a:solidFill>
                <a:latin typeface="Helvetica" charset="0"/>
                <a:ea typeface="+mn-ea"/>
              </a:rPr>
              <a:t>Monoestrus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371600" y="31242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Dog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038600" y="31242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/>
              <a:t>Wolf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6934200" y="31242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/>
              <a:t>Bear</a:t>
            </a:r>
          </a:p>
        </p:txBody>
      </p:sp>
      <p:grpSp>
        <p:nvGrpSpPr>
          <p:cNvPr id="25607" name="Group 9"/>
          <p:cNvGrpSpPr>
            <a:grpSpLocks/>
          </p:cNvGrpSpPr>
          <p:nvPr/>
        </p:nvGrpSpPr>
        <p:grpSpPr bwMode="auto">
          <a:xfrm>
            <a:off x="2057400" y="4267200"/>
            <a:ext cx="3740150" cy="2044700"/>
            <a:chOff x="620" y="2880"/>
            <a:chExt cx="2356" cy="1288"/>
          </a:xfrm>
        </p:grpSpPr>
        <p:sp>
          <p:nvSpPr>
            <p:cNvPr id="25609" name="Line 10"/>
            <p:cNvSpPr>
              <a:spLocks noChangeShapeType="1"/>
            </p:cNvSpPr>
            <p:nvPr/>
          </p:nvSpPr>
          <p:spPr bwMode="auto">
            <a:xfrm>
              <a:off x="1008" y="2880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0" name="Line 11"/>
            <p:cNvSpPr>
              <a:spLocks noChangeShapeType="1"/>
            </p:cNvSpPr>
            <p:nvPr/>
          </p:nvSpPr>
          <p:spPr bwMode="auto">
            <a:xfrm>
              <a:off x="1008" y="3888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1" name="Text Box 12"/>
            <p:cNvSpPr txBox="1">
              <a:spLocks noChangeArrowheads="1"/>
            </p:cNvSpPr>
            <p:nvPr/>
          </p:nvSpPr>
          <p:spPr bwMode="auto">
            <a:xfrm rot="-5400000">
              <a:off x="307" y="3294"/>
              <a:ext cx="8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Relative E</a:t>
              </a:r>
              <a:r>
                <a:rPr lang="en-US" altLang="tr-TR" sz="1800" baseline="-25000"/>
                <a:t>2</a:t>
              </a:r>
              <a:endParaRPr lang="en-US" altLang="tr-TR"/>
            </a:p>
          </p:txBody>
        </p:sp>
        <p:sp>
          <p:nvSpPr>
            <p:cNvPr id="25612" name="Line 13"/>
            <p:cNvSpPr>
              <a:spLocks noChangeShapeType="1"/>
            </p:cNvSpPr>
            <p:nvPr/>
          </p:nvSpPr>
          <p:spPr bwMode="auto">
            <a:xfrm>
              <a:off x="105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3" name="Line 14"/>
            <p:cNvSpPr>
              <a:spLocks noChangeShapeType="1"/>
            </p:cNvSpPr>
            <p:nvPr/>
          </p:nvSpPr>
          <p:spPr bwMode="auto">
            <a:xfrm>
              <a:off x="122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4" name="Line 15"/>
            <p:cNvSpPr>
              <a:spLocks noChangeShapeType="1"/>
            </p:cNvSpPr>
            <p:nvPr/>
          </p:nvSpPr>
          <p:spPr bwMode="auto">
            <a:xfrm>
              <a:off x="139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5" name="Line 16"/>
            <p:cNvSpPr>
              <a:spLocks noChangeShapeType="1"/>
            </p:cNvSpPr>
            <p:nvPr/>
          </p:nvSpPr>
          <p:spPr bwMode="auto">
            <a:xfrm>
              <a:off x="156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6" name="Line 17"/>
            <p:cNvSpPr>
              <a:spLocks noChangeShapeType="1"/>
            </p:cNvSpPr>
            <p:nvPr/>
          </p:nvSpPr>
          <p:spPr bwMode="auto">
            <a:xfrm>
              <a:off x="172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7" name="Line 18"/>
            <p:cNvSpPr>
              <a:spLocks noChangeShapeType="1"/>
            </p:cNvSpPr>
            <p:nvPr/>
          </p:nvSpPr>
          <p:spPr bwMode="auto">
            <a:xfrm>
              <a:off x="189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8" name="Line 19"/>
            <p:cNvSpPr>
              <a:spLocks noChangeShapeType="1"/>
            </p:cNvSpPr>
            <p:nvPr/>
          </p:nvSpPr>
          <p:spPr bwMode="auto">
            <a:xfrm>
              <a:off x="206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9" name="Line 20"/>
            <p:cNvSpPr>
              <a:spLocks noChangeShapeType="1"/>
            </p:cNvSpPr>
            <p:nvPr/>
          </p:nvSpPr>
          <p:spPr bwMode="auto">
            <a:xfrm>
              <a:off x="240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20" name="Line 21"/>
            <p:cNvSpPr>
              <a:spLocks noChangeShapeType="1"/>
            </p:cNvSpPr>
            <p:nvPr/>
          </p:nvSpPr>
          <p:spPr bwMode="auto">
            <a:xfrm>
              <a:off x="223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21" name="Line 22"/>
            <p:cNvSpPr>
              <a:spLocks noChangeShapeType="1"/>
            </p:cNvSpPr>
            <p:nvPr/>
          </p:nvSpPr>
          <p:spPr bwMode="auto">
            <a:xfrm>
              <a:off x="256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22" name="Line 23"/>
            <p:cNvSpPr>
              <a:spLocks noChangeShapeType="1"/>
            </p:cNvSpPr>
            <p:nvPr/>
          </p:nvSpPr>
          <p:spPr bwMode="auto">
            <a:xfrm>
              <a:off x="273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23" name="Line 24"/>
            <p:cNvSpPr>
              <a:spLocks noChangeShapeType="1"/>
            </p:cNvSpPr>
            <p:nvPr/>
          </p:nvSpPr>
          <p:spPr bwMode="auto">
            <a:xfrm>
              <a:off x="290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24" name="Text Box 25"/>
            <p:cNvSpPr txBox="1">
              <a:spLocks noChangeArrowheads="1"/>
            </p:cNvSpPr>
            <p:nvPr/>
          </p:nvSpPr>
          <p:spPr bwMode="auto">
            <a:xfrm>
              <a:off x="960" y="393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J</a:t>
              </a:r>
            </a:p>
          </p:txBody>
        </p:sp>
        <p:sp>
          <p:nvSpPr>
            <p:cNvPr id="25625" name="Text Box 26"/>
            <p:cNvSpPr txBox="1">
              <a:spLocks noChangeArrowheads="1"/>
            </p:cNvSpPr>
            <p:nvPr/>
          </p:nvSpPr>
          <p:spPr bwMode="auto">
            <a:xfrm>
              <a:off x="1104" y="393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F</a:t>
              </a:r>
            </a:p>
          </p:txBody>
        </p:sp>
        <p:sp>
          <p:nvSpPr>
            <p:cNvPr id="25626" name="Text Box 27"/>
            <p:cNvSpPr txBox="1">
              <a:spLocks noChangeArrowheads="1"/>
            </p:cNvSpPr>
            <p:nvPr/>
          </p:nvSpPr>
          <p:spPr bwMode="auto">
            <a:xfrm>
              <a:off x="1280" y="3937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M</a:t>
              </a:r>
            </a:p>
          </p:txBody>
        </p:sp>
        <p:sp>
          <p:nvSpPr>
            <p:cNvPr id="25627" name="Text Box 28"/>
            <p:cNvSpPr txBox="1">
              <a:spLocks noChangeArrowheads="1"/>
            </p:cNvSpPr>
            <p:nvPr/>
          </p:nvSpPr>
          <p:spPr bwMode="auto">
            <a:xfrm>
              <a:off x="1453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A</a:t>
              </a:r>
            </a:p>
          </p:txBody>
        </p:sp>
        <p:sp>
          <p:nvSpPr>
            <p:cNvPr id="25628" name="Text Box 29"/>
            <p:cNvSpPr txBox="1">
              <a:spLocks noChangeArrowheads="1"/>
            </p:cNvSpPr>
            <p:nvPr/>
          </p:nvSpPr>
          <p:spPr bwMode="auto">
            <a:xfrm>
              <a:off x="1614" y="3937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M</a:t>
              </a:r>
            </a:p>
          </p:txBody>
        </p:sp>
        <p:sp>
          <p:nvSpPr>
            <p:cNvPr id="25629" name="Text Box 30"/>
            <p:cNvSpPr txBox="1">
              <a:spLocks noChangeArrowheads="1"/>
            </p:cNvSpPr>
            <p:nvPr/>
          </p:nvSpPr>
          <p:spPr bwMode="auto">
            <a:xfrm>
              <a:off x="1776" y="393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J</a:t>
              </a:r>
            </a:p>
          </p:txBody>
        </p:sp>
        <p:sp>
          <p:nvSpPr>
            <p:cNvPr id="25630" name="Text Box 31"/>
            <p:cNvSpPr txBox="1">
              <a:spLocks noChangeArrowheads="1"/>
            </p:cNvSpPr>
            <p:nvPr/>
          </p:nvSpPr>
          <p:spPr bwMode="auto">
            <a:xfrm>
              <a:off x="1950" y="393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J</a:t>
              </a:r>
            </a:p>
          </p:txBody>
        </p:sp>
        <p:sp>
          <p:nvSpPr>
            <p:cNvPr id="25631" name="Text Box 32"/>
            <p:cNvSpPr txBox="1">
              <a:spLocks noChangeArrowheads="1"/>
            </p:cNvSpPr>
            <p:nvPr/>
          </p:nvSpPr>
          <p:spPr bwMode="auto">
            <a:xfrm>
              <a:off x="2125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A</a:t>
              </a:r>
            </a:p>
          </p:txBody>
        </p:sp>
        <p:sp>
          <p:nvSpPr>
            <p:cNvPr id="25632" name="Text Box 33"/>
            <p:cNvSpPr txBox="1">
              <a:spLocks noChangeArrowheads="1"/>
            </p:cNvSpPr>
            <p:nvPr/>
          </p:nvSpPr>
          <p:spPr bwMode="auto">
            <a:xfrm>
              <a:off x="2289" y="393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S</a:t>
              </a:r>
            </a:p>
          </p:txBody>
        </p:sp>
        <p:sp>
          <p:nvSpPr>
            <p:cNvPr id="25633" name="Text Box 34"/>
            <p:cNvSpPr txBox="1">
              <a:spLocks noChangeArrowheads="1"/>
            </p:cNvSpPr>
            <p:nvPr/>
          </p:nvSpPr>
          <p:spPr bwMode="auto">
            <a:xfrm>
              <a:off x="2448" y="3937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/>
                <a:t>O</a:t>
              </a:r>
            </a:p>
          </p:txBody>
        </p:sp>
        <p:sp>
          <p:nvSpPr>
            <p:cNvPr id="25634" name="Text Box 35"/>
            <p:cNvSpPr txBox="1">
              <a:spLocks noChangeArrowheads="1"/>
            </p:cNvSpPr>
            <p:nvPr/>
          </p:nvSpPr>
          <p:spPr bwMode="auto">
            <a:xfrm>
              <a:off x="2625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N</a:t>
              </a:r>
            </a:p>
          </p:txBody>
        </p:sp>
        <p:sp>
          <p:nvSpPr>
            <p:cNvPr id="25635" name="Text Box 36"/>
            <p:cNvSpPr txBox="1">
              <a:spLocks noChangeArrowheads="1"/>
            </p:cNvSpPr>
            <p:nvPr/>
          </p:nvSpPr>
          <p:spPr bwMode="auto">
            <a:xfrm>
              <a:off x="2807" y="393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/>
                <a:t>D</a:t>
              </a:r>
            </a:p>
          </p:txBody>
        </p:sp>
      </p:grpSp>
      <p:sp>
        <p:nvSpPr>
          <p:cNvPr id="25608" name="Freeform 37"/>
          <p:cNvSpPr>
            <a:spLocks/>
          </p:cNvSpPr>
          <p:nvPr/>
        </p:nvSpPr>
        <p:spPr bwMode="auto">
          <a:xfrm>
            <a:off x="2743200" y="4953000"/>
            <a:ext cx="2895600" cy="609600"/>
          </a:xfrm>
          <a:custGeom>
            <a:avLst/>
            <a:gdLst>
              <a:gd name="T0" fmla="*/ 0 w 1824"/>
              <a:gd name="T1" fmla="*/ 609600 h 384"/>
              <a:gd name="T2" fmla="*/ 762000 w 1824"/>
              <a:gd name="T3" fmla="*/ 609600 h 384"/>
              <a:gd name="T4" fmla="*/ 838200 w 1824"/>
              <a:gd name="T5" fmla="*/ 0 h 384"/>
              <a:gd name="T6" fmla="*/ 898525 w 1824"/>
              <a:gd name="T7" fmla="*/ 606425 h 384"/>
              <a:gd name="T8" fmla="*/ 2895600 w 1824"/>
              <a:gd name="T9" fmla="*/ 6096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4"/>
              <a:gd name="T16" fmla="*/ 0 h 384"/>
              <a:gd name="T17" fmla="*/ 1824 w 1824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4" h="384">
                <a:moveTo>
                  <a:pt x="0" y="384"/>
                </a:moveTo>
                <a:lnTo>
                  <a:pt x="480" y="384"/>
                </a:lnTo>
                <a:lnTo>
                  <a:pt x="528" y="0"/>
                </a:lnTo>
                <a:lnTo>
                  <a:pt x="566" y="382"/>
                </a:lnTo>
                <a:lnTo>
                  <a:pt x="1824" y="384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0488" y="393700"/>
            <a:ext cx="6581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tr-TR" sz="3600"/>
              <a:t>Average Reproductive Cycles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0375" y="1155700"/>
            <a:ext cx="84455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tr-TR" sz="1800"/>
              <a:t>Species	   Length of 	Length of	Ovulation	 Length of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		Estrous Cycle	  Estrus		Pregnancy</a:t>
            </a:r>
          </a:p>
          <a:p>
            <a:pPr>
              <a:lnSpc>
                <a:spcPct val="85000"/>
              </a:lnSpc>
            </a:pPr>
            <a:endParaRPr lang="en-US" altLang="tr-TR" sz="1800"/>
          </a:p>
          <a:p>
            <a:pPr>
              <a:lnSpc>
                <a:spcPct val="85000"/>
              </a:lnSpc>
            </a:pPr>
            <a:endParaRPr lang="en-US" altLang="tr-TR" sz="1800"/>
          </a:p>
          <a:p>
            <a:pPr>
              <a:lnSpc>
                <a:spcPct val="85000"/>
              </a:lnSpc>
            </a:pPr>
            <a:r>
              <a:rPr lang="en-US" altLang="tr-TR" sz="1800"/>
              <a:t>cow	    21 days	  18 hr	11 hr after	282 days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		  polyestrus		end estrus</a:t>
            </a:r>
          </a:p>
          <a:p>
            <a:pPr>
              <a:lnSpc>
                <a:spcPct val="85000"/>
              </a:lnSpc>
            </a:pPr>
            <a:endParaRPr lang="en-US" altLang="tr-TR" sz="1800"/>
          </a:p>
          <a:p>
            <a:pPr>
              <a:lnSpc>
                <a:spcPct val="85000"/>
              </a:lnSpc>
            </a:pPr>
            <a:r>
              <a:rPr lang="en-US" altLang="tr-TR" sz="1800"/>
              <a:t>ewe	    17 days	  29 hr	near end	148 days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		seasonal (fall)		estrus	</a:t>
            </a:r>
          </a:p>
          <a:p>
            <a:pPr>
              <a:lnSpc>
                <a:spcPct val="85000"/>
              </a:lnSpc>
            </a:pPr>
            <a:endParaRPr lang="en-US" altLang="tr-TR" sz="1800"/>
          </a:p>
          <a:p>
            <a:pPr>
              <a:lnSpc>
                <a:spcPct val="85000"/>
              </a:lnSpc>
            </a:pPr>
            <a:r>
              <a:rPr lang="en-US" altLang="tr-TR" sz="1800"/>
              <a:t>sow	    21 days	48-72 hr	35-45 hr	115 days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		  polyestrus		after start	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				estrus</a:t>
            </a:r>
          </a:p>
          <a:p>
            <a:pPr>
              <a:lnSpc>
                <a:spcPct val="85000"/>
              </a:lnSpc>
            </a:pPr>
            <a:endParaRPr lang="en-US" altLang="tr-TR" sz="1800"/>
          </a:p>
          <a:p>
            <a:pPr>
              <a:lnSpc>
                <a:spcPct val="85000"/>
              </a:lnSpc>
            </a:pPr>
            <a:r>
              <a:rPr lang="en-US" altLang="tr-TR" sz="1800"/>
              <a:t>mare	    21 days	4-8 days	3-6 day of	335 days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		seasonal (spring)		estrus	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		  polyestrus		(1-2 days 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				before end of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				estrus)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49275" y="1066800"/>
            <a:ext cx="795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549275" y="1828800"/>
            <a:ext cx="795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549275" y="5715000"/>
            <a:ext cx="795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0488" y="393700"/>
            <a:ext cx="6581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tr-TR" sz="3600"/>
              <a:t>Average Reproductive Cycles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60375" y="1155700"/>
            <a:ext cx="84455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0" algn="l"/>
                <a:tab pos="3327400" algn="l"/>
                <a:tab pos="4876800" algn="l"/>
                <a:tab pos="66548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tr-TR" sz="1800"/>
              <a:t>Species	   Length of 	Length of	Ovulation	 Length of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		Estrous Cycle	  Estrus		Pregnancy</a:t>
            </a:r>
          </a:p>
          <a:p>
            <a:pPr>
              <a:lnSpc>
                <a:spcPct val="85000"/>
              </a:lnSpc>
            </a:pPr>
            <a:endParaRPr lang="en-US" altLang="tr-TR" sz="1800"/>
          </a:p>
          <a:p>
            <a:pPr>
              <a:lnSpc>
                <a:spcPct val="85000"/>
              </a:lnSpc>
            </a:pPr>
            <a:endParaRPr lang="en-US" altLang="tr-TR" sz="1800"/>
          </a:p>
          <a:p>
            <a:pPr>
              <a:lnSpc>
                <a:spcPct val="85000"/>
              </a:lnSpc>
            </a:pPr>
            <a:r>
              <a:rPr lang="en-US" altLang="tr-TR" sz="1800"/>
              <a:t>Bitch	6 months	9 days	4 - 24 days	63 days</a:t>
            </a:r>
            <a:br>
              <a:rPr lang="en-US" altLang="tr-TR" sz="1800"/>
            </a:br>
            <a:r>
              <a:rPr lang="en-US" altLang="tr-TR" sz="1800"/>
              <a:t>			after start of						estrus</a:t>
            </a:r>
          </a:p>
          <a:p>
            <a:pPr>
              <a:lnSpc>
                <a:spcPct val="85000"/>
              </a:lnSpc>
            </a:pPr>
            <a:endParaRPr lang="en-US" altLang="tr-TR" sz="1800"/>
          </a:p>
          <a:p>
            <a:pPr>
              <a:lnSpc>
                <a:spcPct val="85000"/>
              </a:lnSpc>
            </a:pPr>
            <a:r>
              <a:rPr lang="en-US" altLang="tr-TR" sz="1800"/>
              <a:t>Queen	17 days	9 days	Induced	63 days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49275" y="1066800"/>
            <a:ext cx="795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49275" y="1828800"/>
            <a:ext cx="795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549275" y="5715000"/>
            <a:ext cx="795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879600" y="393700"/>
            <a:ext cx="54117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tr-TR" sz="3600"/>
              <a:t>Variation in Cycle Types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3700" y="1384300"/>
            <a:ext cx="83693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tabLst>
                <a:tab pos="1701800" algn="l"/>
                <a:tab pos="3111500" algn="l"/>
                <a:tab pos="4914900" algn="l"/>
                <a:tab pos="67437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1701800" algn="l"/>
                <a:tab pos="3111500" algn="l"/>
                <a:tab pos="4914900" algn="l"/>
                <a:tab pos="67437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1701800" algn="l"/>
                <a:tab pos="3111500" algn="l"/>
                <a:tab pos="4914900" algn="l"/>
                <a:tab pos="67437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1701800" algn="l"/>
                <a:tab pos="3111500" algn="l"/>
                <a:tab pos="4914900" algn="l"/>
                <a:tab pos="67437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1701800" algn="l"/>
                <a:tab pos="3111500" algn="l"/>
                <a:tab pos="4914900" algn="l"/>
                <a:tab pos="67437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1800" algn="l"/>
                <a:tab pos="3111500" algn="l"/>
                <a:tab pos="4914900" algn="l"/>
                <a:tab pos="67437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1800" algn="l"/>
                <a:tab pos="3111500" algn="l"/>
                <a:tab pos="4914900" algn="l"/>
                <a:tab pos="67437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1800" algn="l"/>
                <a:tab pos="3111500" algn="l"/>
                <a:tab pos="4914900" algn="l"/>
                <a:tab pos="67437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1800" algn="l"/>
                <a:tab pos="3111500" algn="l"/>
                <a:tab pos="4914900" algn="l"/>
                <a:tab pos="6743700" algn="l"/>
              </a:tabLs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tr-TR" sz="1800"/>
              <a:t>Example	Type of	   Follicular	 Ovulation &amp;	        CL 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		 Cycle	Development	CL Formation	    Function</a:t>
            </a:r>
          </a:p>
          <a:p>
            <a:pPr>
              <a:lnSpc>
                <a:spcPct val="85000"/>
              </a:lnSpc>
            </a:pPr>
            <a:endParaRPr lang="en-US" altLang="tr-TR" sz="1800"/>
          </a:p>
          <a:p>
            <a:pPr>
              <a:lnSpc>
                <a:spcPct val="85000"/>
              </a:lnSpc>
            </a:pPr>
            <a:endParaRPr lang="en-US" altLang="tr-TR" sz="1800"/>
          </a:p>
          <a:p>
            <a:pPr>
              <a:lnSpc>
                <a:spcPct val="85000"/>
              </a:lnSpc>
            </a:pPr>
            <a:r>
              <a:rPr lang="en-US" altLang="tr-TR" sz="1800"/>
              <a:t>Cow, ewe, 	  Long	Spontaneous	Spontaneous	Spontaneous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sow, mare	</a:t>
            </a:r>
          </a:p>
          <a:p>
            <a:pPr>
              <a:lnSpc>
                <a:spcPct val="85000"/>
              </a:lnSpc>
            </a:pPr>
            <a:endParaRPr lang="en-US" altLang="tr-TR" sz="1800"/>
          </a:p>
          <a:p>
            <a:pPr>
              <a:lnSpc>
                <a:spcPct val="85000"/>
              </a:lnSpc>
            </a:pPr>
            <a:r>
              <a:rPr lang="en-US" altLang="tr-TR" sz="1800"/>
              <a:t>rats, mice, 	  Short	Spontaneous	Spontaneous	    Induced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hamsters 	(4 days)			  (prolactin)</a:t>
            </a:r>
          </a:p>
          <a:p>
            <a:pPr>
              <a:lnSpc>
                <a:spcPct val="85000"/>
              </a:lnSpc>
            </a:pPr>
            <a:endParaRPr lang="en-US" altLang="tr-TR" sz="1800"/>
          </a:p>
          <a:p>
            <a:pPr>
              <a:lnSpc>
                <a:spcPct val="85000"/>
              </a:lnSpc>
            </a:pPr>
            <a:r>
              <a:rPr lang="en-US" altLang="tr-TR" sz="1800"/>
              <a:t>rabbit, cat,	Induced	Spontaneous	    Induced	    Induced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mink, ferret,			  (LH surge)</a:t>
            </a:r>
          </a:p>
          <a:p>
            <a:pPr>
              <a:lnSpc>
                <a:spcPct val="85000"/>
              </a:lnSpc>
            </a:pPr>
            <a:r>
              <a:rPr lang="en-US" altLang="tr-TR" sz="1800"/>
              <a:t>otter, alpaca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406400" y="1143000"/>
            <a:ext cx="825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06400" y="2057400"/>
            <a:ext cx="825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06400" y="4724400"/>
            <a:ext cx="825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PowerPoint 4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PowerPoint 4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PowerPoint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PowerPoint 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114FFB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AB2FD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114FFB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AB2FD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114FFB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AB2FD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Office:Microsoft PowerPoint 4:</Template>
  <TotalTime>301</TotalTime>
  <Pages>27</Pages>
  <Words>951</Words>
  <Application>Microsoft Office PowerPoint</Application>
  <PresentationFormat>Ekran Gösterisi (4:3)</PresentationFormat>
  <Paragraphs>591</Paragraphs>
  <Slides>44</Slides>
  <Notes>44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52" baseType="lpstr">
      <vt:lpstr>Helvetica</vt:lpstr>
      <vt:lpstr>MS PGothic</vt:lpstr>
      <vt:lpstr>Arial</vt:lpstr>
      <vt:lpstr>Times</vt:lpstr>
      <vt:lpstr>Symbol</vt:lpstr>
      <vt:lpstr>Wingdings</vt:lpstr>
      <vt:lpstr>Comic Sans MS</vt:lpstr>
      <vt:lpstr>Microsoft PowerPoint 4</vt:lpstr>
      <vt:lpstr>PowerPoint Sunusu</vt:lpstr>
      <vt:lpstr>Terminology</vt:lpstr>
      <vt:lpstr>Terminology (cont.)</vt:lpstr>
      <vt:lpstr>Types of Cyclicity</vt:lpstr>
      <vt:lpstr>Types of Cyclicity</vt:lpstr>
      <vt:lpstr>Type of Cyclicity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Hormonal Changes in the Queen</vt:lpstr>
      <vt:lpstr>Hormonal Changes in the Queen</vt:lpstr>
      <vt:lpstr>Hormonal Changes in the Queen</vt:lpstr>
      <vt:lpstr>Causes of Anestrus</vt:lpstr>
      <vt:lpstr>PowerPoint Sunusu</vt:lpstr>
      <vt:lpstr>Gestational Anestrus</vt:lpstr>
      <vt:lpstr>PowerPoint Sunusu</vt:lpstr>
      <vt:lpstr>PowerPoint Sunusu</vt:lpstr>
      <vt:lpstr>PowerPoint Sunusu</vt:lpstr>
      <vt:lpstr>PowerPoint Sunusu</vt:lpstr>
      <vt:lpstr>PowerPoint Sunusu</vt:lpstr>
      <vt:lpstr>Seasonal Anestrus</vt:lpstr>
      <vt:lpstr>PowerPoint Sunusu</vt:lpstr>
      <vt:lpstr>Silent Ovulation</vt:lpstr>
      <vt:lpstr>Lactational Anestrus</vt:lpstr>
      <vt:lpstr>Suckling Effect on LH</vt:lpstr>
      <vt:lpstr>PowerPoint Sunusu</vt:lpstr>
      <vt:lpstr>Lactational Anestrus</vt:lpstr>
      <vt:lpstr>Nutritional Anestrus</vt:lpstr>
    </vt:vector>
  </TitlesOfParts>
  <Company>University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Science 434</dc:title>
  <dc:subject>Estrous Cycles</dc:subject>
  <dc:creator>John Parrish</dc:creator>
  <cp:keywords/>
  <dc:description/>
  <cp:lastModifiedBy>Halit</cp:lastModifiedBy>
  <cp:revision>24</cp:revision>
  <cp:lastPrinted>2009-04-22T19:24:48Z</cp:lastPrinted>
  <dcterms:created xsi:type="dcterms:W3CDTF">2012-09-26T19:23:57Z</dcterms:created>
  <dcterms:modified xsi:type="dcterms:W3CDTF">2020-01-03T11:15:30Z</dcterms:modified>
</cp:coreProperties>
</file>