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4" r:id="rId3"/>
    <p:sldId id="312" r:id="rId4"/>
    <p:sldId id="258" r:id="rId5"/>
    <p:sldId id="260" r:id="rId6"/>
    <p:sldId id="277" r:id="rId7"/>
    <p:sldId id="276" r:id="rId8"/>
    <p:sldId id="279" r:id="rId9"/>
    <p:sldId id="275" r:id="rId10"/>
    <p:sldId id="278" r:id="rId11"/>
    <p:sldId id="286" r:id="rId12"/>
    <p:sldId id="280" r:id="rId13"/>
    <p:sldId id="282" r:id="rId14"/>
    <p:sldId id="313" r:id="rId15"/>
    <p:sldId id="315" r:id="rId16"/>
    <p:sldId id="285" r:id="rId17"/>
    <p:sldId id="281" r:id="rId18"/>
    <p:sldId id="283" r:id="rId19"/>
    <p:sldId id="290" r:id="rId20"/>
    <p:sldId id="291" r:id="rId21"/>
    <p:sldId id="284" r:id="rId22"/>
    <p:sldId id="287" r:id="rId23"/>
    <p:sldId id="288" r:id="rId24"/>
    <p:sldId id="289" r:id="rId25"/>
    <p:sldId id="292" r:id="rId26"/>
    <p:sldId id="31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02616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34070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9296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97124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02937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89538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9FC03C-F433-4E53-8DDD-D2A5AAD4629F}" type="datetimeFigureOut">
              <a:rPr lang="tr-TR" smtClean="0"/>
              <a:t>22.01.2023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473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9FC03C-F433-4E53-8DDD-D2A5AAD4629F}" type="datetimeFigureOut">
              <a:rPr lang="tr-TR" smtClean="0"/>
              <a:t>22.01.2023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13002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C03C-F433-4E53-8DDD-D2A5AAD4629F}" type="datetimeFigureOut">
              <a:rPr lang="tr-TR" smtClean="0"/>
              <a:t>22.01.2023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00182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87736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7342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C03C-F433-4E53-8DDD-D2A5AAD4629F}" type="datetimeFigureOut">
              <a:rPr lang="tr-TR" smtClean="0"/>
              <a:t>22.01.2023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4B929-787D-4D69-AE6E-53136B44B2B6}" type="slidenum">
              <a:rPr lang="tr-TR" smtClean="0"/>
              <a:t>‹#›</a:t>
            </a:fld>
            <a:endParaRPr lang="tr-TR"/>
          </a:p>
        </p:txBody>
      </p:sp>
    </p:spTree>
    <p:extLst>
      <p:ext uri="{BB962C8B-B14F-4D97-AF65-F5344CB8AC3E}">
        <p14:creationId xmlns:p14="http://schemas.microsoft.com/office/powerpoint/2010/main" val="3579561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FAS'TAN TUNUS'A MAĞRİBİ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a:t>
            </a:r>
            <a:r>
              <a:rPr lang="tr-TR"/>
              <a:t>Sanatları ve </a:t>
            </a:r>
            <a:r>
              <a:rPr lang="tr-TR" dirty="0"/>
              <a:t>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94CD23B-7E6C-98BF-9B4D-7195033C8DE6}"/>
              </a:ext>
            </a:extLst>
          </p:cNvPr>
          <p:cNvSpPr>
            <a:spLocks noGrp="1"/>
          </p:cNvSpPr>
          <p:nvPr>
            <p:ph type="title"/>
          </p:nvPr>
        </p:nvSpPr>
        <p:spPr>
          <a:xfrm>
            <a:off x="605642" y="380010"/>
            <a:ext cx="5688280" cy="5355772"/>
          </a:xfrm>
        </p:spPr>
        <p:txBody>
          <a:bodyPr vert="horz" lIns="91440" tIns="45720" rIns="91440" bIns="45720" rtlCol="0" anchor="b">
            <a:normAutofit fontScale="90000"/>
          </a:bodyPr>
          <a:lstStyle/>
          <a:p>
            <a:br>
              <a:rPr lang="tr-TR" sz="2700" dirty="0"/>
            </a:br>
            <a:br>
              <a:rPr lang="tr-TR" sz="2700" dirty="0"/>
            </a:br>
            <a:br>
              <a:rPr lang="tr-TR" sz="2700" dirty="0"/>
            </a:br>
            <a:r>
              <a:rPr lang="tr-TR" sz="2700" dirty="0"/>
              <a:t>Minareyi gören bir cepheden</a:t>
            </a:r>
            <a:br>
              <a:rPr lang="tr-TR" sz="2700" dirty="0"/>
            </a:br>
            <a:r>
              <a:rPr lang="tr-TR" sz="2700" dirty="0" err="1"/>
              <a:t>Karaviyin</a:t>
            </a:r>
            <a:r>
              <a:rPr lang="tr-TR" sz="2700" dirty="0"/>
              <a:t> Camisi'nin avlusu, 12. yüzyıl</a:t>
            </a:r>
            <a:br>
              <a:rPr lang="tr-TR" sz="2700" dirty="0"/>
            </a:br>
            <a:r>
              <a:rPr lang="tr-TR" sz="2700" dirty="0" err="1"/>
              <a:t>Karaviyin</a:t>
            </a:r>
            <a:r>
              <a:rPr lang="tr-TR" sz="2700" dirty="0"/>
              <a:t> Camisi'nin avlusunda alçı sıva örgü</a:t>
            </a:r>
            <a:br>
              <a:rPr lang="tr-TR" sz="2700" dirty="0"/>
            </a:br>
            <a:r>
              <a:rPr lang="tr-TR" sz="2700" dirty="0"/>
              <a:t>süsleriyle bezenmiş iki ilginç kameriye vardır.</a:t>
            </a:r>
            <a:br>
              <a:rPr lang="tr-TR" sz="2700" dirty="0"/>
            </a:br>
            <a:r>
              <a:rPr lang="tr-TR" sz="2700" dirty="0"/>
              <a:t>Uzun ekseninin iki ucunda karşı karşıya bakarlar</a:t>
            </a:r>
            <a:br>
              <a:rPr lang="tr-TR" sz="2700" dirty="0"/>
            </a:br>
            <a:r>
              <a:rPr lang="tr-TR" sz="2700" dirty="0"/>
              <a:t>ve namazdan önce abdest alınan havuzlu</a:t>
            </a:r>
            <a:br>
              <a:rPr lang="tr-TR" sz="2700" dirty="0"/>
            </a:br>
            <a:r>
              <a:rPr lang="tr-TR" sz="2700" dirty="0"/>
              <a:t>çeşmeleri örterler. Merini yönetimi altında</a:t>
            </a:r>
            <a:br>
              <a:rPr lang="tr-TR" sz="2700" dirty="0"/>
            </a:br>
            <a:r>
              <a:rPr lang="tr-TR" sz="2700" dirty="0"/>
              <a:t>14. yüzyılda yaptırılan bu kameriyeler, </a:t>
            </a:r>
            <a:r>
              <a:rPr lang="tr-TR" sz="2700" dirty="0" err="1"/>
              <a:t>Gırnata'nın</a:t>
            </a:r>
            <a:br>
              <a:rPr lang="tr-TR" sz="2700" dirty="0"/>
            </a:br>
            <a:r>
              <a:rPr lang="tr-TR" sz="2700" dirty="0" err="1"/>
              <a:t>Elhamra</a:t>
            </a:r>
            <a:r>
              <a:rPr lang="tr-TR" sz="2700" dirty="0"/>
              <a:t> saray kompleksindeki Aslanlı</a:t>
            </a:r>
            <a:br>
              <a:rPr lang="tr-TR" sz="2700" dirty="0"/>
            </a:br>
            <a:r>
              <a:rPr lang="tr-TR" sz="2700" dirty="0" err="1"/>
              <a:t>Avlu'nun</a:t>
            </a:r>
            <a:r>
              <a:rPr lang="tr-TR" sz="2700" dirty="0"/>
              <a:t> kameriyelerine benzer bir tarzda düzenlenmiş ve bezenmiştir</a:t>
            </a:r>
            <a:r>
              <a:rPr lang="tr-TR" dirty="0"/>
              <a:t>.</a:t>
            </a:r>
            <a:endParaRPr lang="en-US" sz="2500" kern="1200" dirty="0">
              <a:solidFill>
                <a:schemeClr val="tx1"/>
              </a:solidFill>
              <a:latin typeface="+mj-lt"/>
              <a:ea typeface="+mj-ea"/>
              <a:cs typeface="+mj-cs"/>
            </a:endParaRPr>
          </a:p>
        </p:txBody>
      </p:sp>
      <p:pic>
        <p:nvPicPr>
          <p:cNvPr id="5" name="Resim 4"/>
          <p:cNvPicPr>
            <a:picLocks noChangeAspect="1"/>
          </p:cNvPicPr>
          <p:nvPr/>
        </p:nvPicPr>
        <p:blipFill>
          <a:blip r:embed="rId2"/>
          <a:stretch>
            <a:fillRect/>
          </a:stretch>
        </p:blipFill>
        <p:spPr>
          <a:xfrm>
            <a:off x="6553654" y="153489"/>
            <a:ext cx="5375565" cy="6551022"/>
          </a:xfrm>
          <a:prstGeom prst="rect">
            <a:avLst/>
          </a:prstGeom>
        </p:spPr>
      </p:pic>
    </p:spTree>
    <p:extLst>
      <p:ext uri="{BB962C8B-B14F-4D97-AF65-F5344CB8AC3E}">
        <p14:creationId xmlns:p14="http://schemas.microsoft.com/office/powerpoint/2010/main" val="416334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C423FF-A356-EA40-9D51-028A9299870C}"/>
              </a:ext>
            </a:extLst>
          </p:cNvPr>
          <p:cNvSpPr>
            <a:spLocks noGrp="1"/>
          </p:cNvSpPr>
          <p:nvPr>
            <p:ph type="title"/>
          </p:nvPr>
        </p:nvSpPr>
        <p:spPr>
          <a:xfrm>
            <a:off x="667820" y="719191"/>
            <a:ext cx="10685980" cy="971497"/>
          </a:xfrm>
        </p:spPr>
        <p:txBody>
          <a:bodyPr>
            <a:noAutofit/>
          </a:bodyPr>
          <a:lstStyle/>
          <a:p>
            <a:pPr algn="l"/>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endParaRPr lang="tr-TR" sz="2400" dirty="0"/>
          </a:p>
        </p:txBody>
      </p:sp>
      <p:sp>
        <p:nvSpPr>
          <p:cNvPr id="3" name="Dikdörtgen 2"/>
          <p:cNvSpPr/>
          <p:nvPr/>
        </p:nvSpPr>
        <p:spPr>
          <a:xfrm>
            <a:off x="391886" y="534390"/>
            <a:ext cx="3918857" cy="5355312"/>
          </a:xfrm>
          <a:prstGeom prst="rect">
            <a:avLst/>
          </a:prstGeom>
        </p:spPr>
        <p:txBody>
          <a:bodyPr wrap="square">
            <a:spAutoFit/>
          </a:bodyPr>
          <a:lstStyle/>
          <a:p>
            <a:r>
              <a:rPr lang="tr-TR" dirty="0" err="1">
                <a:latin typeface="Fd1258791-Identity-H"/>
              </a:rPr>
              <a:t>Fez'in</a:t>
            </a:r>
            <a:r>
              <a:rPr lang="tr-TR" dirty="0">
                <a:latin typeface="Fd1258791-Identity-H"/>
              </a:rPr>
              <a:t> havadan görünüşü</a:t>
            </a:r>
          </a:p>
          <a:p>
            <a:r>
              <a:rPr lang="fi-FI" dirty="0">
                <a:latin typeface="Fd1366323-Identity-H"/>
              </a:rPr>
              <a:t>Fas'ın dört saltanat kentinin en eskisi Fez'dir.</a:t>
            </a:r>
          </a:p>
          <a:p>
            <a:r>
              <a:rPr lang="tr-TR" dirty="0">
                <a:latin typeface="Fd1366323-Identity-H"/>
              </a:rPr>
              <a:t>Kurulduğu 9. yüzyıldan beri, defalarca imardan</a:t>
            </a:r>
          </a:p>
          <a:p>
            <a:r>
              <a:rPr lang="tr-TR" dirty="0">
                <a:latin typeface="Fd1366323-Identity-H"/>
              </a:rPr>
              <a:t>geçmiş ve genişletilmiştir. Günümüzde</a:t>
            </a:r>
          </a:p>
          <a:p>
            <a:r>
              <a:rPr lang="tr-TR" dirty="0">
                <a:latin typeface="Fd1366323-Identity-H"/>
              </a:rPr>
              <a:t>Fas'ın kültürel ve ruhani yaşamının tükenmez</a:t>
            </a:r>
          </a:p>
          <a:p>
            <a:r>
              <a:rPr lang="tr-TR" dirty="0">
                <a:latin typeface="Fd1366323-Identity-H"/>
              </a:rPr>
              <a:t>özgün kaynağı olarak kabul edilir. </a:t>
            </a:r>
            <a:r>
              <a:rPr lang="tr-TR" dirty="0" err="1">
                <a:latin typeface="Fd1366323-Identity-H"/>
              </a:rPr>
              <a:t>Fez'in</a:t>
            </a:r>
            <a:endParaRPr lang="tr-TR" dirty="0">
              <a:latin typeface="Fd1366323-Identity-H"/>
            </a:endParaRPr>
          </a:p>
          <a:p>
            <a:r>
              <a:rPr lang="tr-TR" dirty="0">
                <a:latin typeface="Fd1366323-Identity-H"/>
              </a:rPr>
              <a:t>çok sayıda çarşıyı, medreseyi ve camiyi barındıran</a:t>
            </a:r>
          </a:p>
          <a:p>
            <a:r>
              <a:rPr lang="tr-TR" dirty="0">
                <a:latin typeface="Fd1366323-Identity-H"/>
              </a:rPr>
              <a:t>eski kent bölümü, Murabıtların 12.</a:t>
            </a:r>
          </a:p>
          <a:p>
            <a:r>
              <a:rPr lang="tr-TR" dirty="0">
                <a:latin typeface="Fd1366323-Identity-H"/>
              </a:rPr>
              <a:t>yüzyıl ortalarında genişleterek dönemin en</a:t>
            </a:r>
          </a:p>
          <a:p>
            <a:r>
              <a:rPr lang="da-DK" dirty="0">
                <a:latin typeface="Fd1366323-Identity-H"/>
              </a:rPr>
              <a:t>büyük camilerinden biri haline getirdiği Karaviyin</a:t>
            </a:r>
          </a:p>
          <a:p>
            <a:r>
              <a:rPr lang="tr-TR" dirty="0">
                <a:latin typeface="Fd1366323-Identity-H"/>
              </a:rPr>
              <a:t>Camisi çevresinde gelişmiştir.</a:t>
            </a:r>
            <a:endParaRPr lang="tr-TR" dirty="0"/>
          </a:p>
        </p:txBody>
      </p:sp>
      <p:pic>
        <p:nvPicPr>
          <p:cNvPr id="4" name="Resim 3"/>
          <p:cNvPicPr>
            <a:picLocks noChangeAspect="1"/>
          </p:cNvPicPr>
          <p:nvPr/>
        </p:nvPicPr>
        <p:blipFill>
          <a:blip r:embed="rId2"/>
          <a:stretch>
            <a:fillRect/>
          </a:stretch>
        </p:blipFill>
        <p:spPr>
          <a:xfrm>
            <a:off x="4419600" y="869186"/>
            <a:ext cx="7772400" cy="5095875"/>
          </a:xfrm>
          <a:prstGeom prst="rect">
            <a:avLst/>
          </a:prstGeom>
        </p:spPr>
      </p:pic>
    </p:spTree>
    <p:extLst>
      <p:ext uri="{BB962C8B-B14F-4D97-AF65-F5344CB8AC3E}">
        <p14:creationId xmlns:p14="http://schemas.microsoft.com/office/powerpoint/2010/main" val="3051687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ikdörtgen 2"/>
          <p:cNvSpPr/>
          <p:nvPr/>
        </p:nvSpPr>
        <p:spPr>
          <a:xfrm>
            <a:off x="486888" y="1080655"/>
            <a:ext cx="4346370" cy="3970318"/>
          </a:xfrm>
          <a:prstGeom prst="rect">
            <a:avLst/>
          </a:prstGeom>
        </p:spPr>
        <p:txBody>
          <a:bodyPr wrap="square">
            <a:spAutoFit/>
          </a:bodyPr>
          <a:lstStyle/>
          <a:p>
            <a:r>
              <a:rPr lang="tr-TR" dirty="0" err="1">
                <a:latin typeface="Fd1258791-Identity-H"/>
              </a:rPr>
              <a:t>Fez'deki</a:t>
            </a:r>
            <a:r>
              <a:rPr lang="tr-TR" dirty="0">
                <a:latin typeface="Fd1258791-Identity-H"/>
              </a:rPr>
              <a:t> </a:t>
            </a:r>
            <a:r>
              <a:rPr lang="tr-TR" dirty="0" err="1">
                <a:latin typeface="Fd1258791-Identity-H"/>
              </a:rPr>
              <a:t>Karaviyin</a:t>
            </a:r>
            <a:r>
              <a:rPr lang="tr-TR" dirty="0">
                <a:latin typeface="Fd1258791-Identity-H"/>
              </a:rPr>
              <a:t> Camisi'nin namaz bölmesi ve tonozu</a:t>
            </a:r>
          </a:p>
          <a:p>
            <a:r>
              <a:rPr lang="tr-TR" dirty="0">
                <a:latin typeface="Fd1366323-Identity-H"/>
              </a:rPr>
              <a:t>12. yüzyıl</a:t>
            </a:r>
          </a:p>
          <a:p>
            <a:r>
              <a:rPr lang="tr-TR" dirty="0" err="1">
                <a:latin typeface="Fd1366323-Identity-H"/>
              </a:rPr>
              <a:t>Karaviyin</a:t>
            </a:r>
            <a:r>
              <a:rPr lang="tr-TR" dirty="0">
                <a:latin typeface="Fd1366323-Identity-H"/>
              </a:rPr>
              <a:t> Camisi'nin </a:t>
            </a:r>
            <a:r>
              <a:rPr lang="tr-TR" dirty="0" err="1">
                <a:latin typeface="Fd1366323-Identity-H"/>
              </a:rPr>
              <a:t>mukarnas</a:t>
            </a:r>
            <a:r>
              <a:rPr lang="tr-TR" dirty="0">
                <a:latin typeface="Fd1366323-Identity-H"/>
              </a:rPr>
              <a:t> tonozları Murabıtların 12. yüzyıl ortalarında</a:t>
            </a:r>
          </a:p>
          <a:p>
            <a:r>
              <a:rPr lang="tr-TR" dirty="0">
                <a:latin typeface="Fd1366323-Identity-H"/>
              </a:rPr>
              <a:t>yürüttüğü imar çalışmalarından kalmadır ve başlangıçta yapının</a:t>
            </a:r>
          </a:p>
          <a:p>
            <a:r>
              <a:rPr lang="tr-TR" dirty="0">
                <a:latin typeface="Fd1366323-Identity-H"/>
              </a:rPr>
              <a:t>en önemli kısmını, yani mihraba yönelen ortadaki geçidi vurgulamaya</a:t>
            </a:r>
          </a:p>
          <a:p>
            <a:r>
              <a:rPr lang="tr-TR" dirty="0">
                <a:latin typeface="Fd1366323-Identity-H"/>
              </a:rPr>
              <a:t>yöneliktir. Özgün güzelliklerini korumak amacıyla, bu</a:t>
            </a:r>
          </a:p>
          <a:p>
            <a:r>
              <a:rPr lang="tr-TR" dirty="0">
                <a:latin typeface="Fd1366323-Identity-H"/>
              </a:rPr>
              <a:t>tonozlarda sonraki yüzyıllarda birçok kez restorasyon çalışmaları</a:t>
            </a:r>
          </a:p>
          <a:p>
            <a:r>
              <a:rPr lang="tr-TR" dirty="0">
                <a:latin typeface="Fd1366323-Identity-H"/>
              </a:rPr>
              <a:t>yapılmıştır.</a:t>
            </a:r>
            <a:endParaRPr lang="tr-TR" dirty="0"/>
          </a:p>
        </p:txBody>
      </p:sp>
      <p:pic>
        <p:nvPicPr>
          <p:cNvPr id="4" name="Resim 3"/>
          <p:cNvPicPr>
            <a:picLocks noChangeAspect="1"/>
          </p:cNvPicPr>
          <p:nvPr/>
        </p:nvPicPr>
        <p:blipFill>
          <a:blip r:embed="rId2"/>
          <a:stretch>
            <a:fillRect/>
          </a:stretch>
        </p:blipFill>
        <p:spPr>
          <a:xfrm>
            <a:off x="7743825" y="0"/>
            <a:ext cx="4448175" cy="5210175"/>
          </a:xfrm>
          <a:prstGeom prst="rect">
            <a:avLst/>
          </a:prstGeom>
        </p:spPr>
      </p:pic>
      <p:pic>
        <p:nvPicPr>
          <p:cNvPr id="5" name="Resim 4"/>
          <p:cNvPicPr>
            <a:picLocks noChangeAspect="1"/>
          </p:cNvPicPr>
          <p:nvPr/>
        </p:nvPicPr>
        <p:blipFill>
          <a:blip r:embed="rId3"/>
          <a:stretch>
            <a:fillRect/>
          </a:stretch>
        </p:blipFill>
        <p:spPr>
          <a:xfrm>
            <a:off x="4833258" y="3465060"/>
            <a:ext cx="2600325" cy="3171825"/>
          </a:xfrm>
          <a:prstGeom prst="rect">
            <a:avLst/>
          </a:prstGeom>
        </p:spPr>
      </p:pic>
    </p:spTree>
    <p:extLst>
      <p:ext uri="{BB962C8B-B14F-4D97-AF65-F5344CB8AC3E}">
        <p14:creationId xmlns:p14="http://schemas.microsoft.com/office/powerpoint/2010/main" val="361521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387619A1-6F56-3CFA-0B09-519DD3687316}"/>
              </a:ext>
            </a:extLst>
          </p:cNvPr>
          <p:cNvSpPr txBox="1"/>
          <p:nvPr/>
        </p:nvSpPr>
        <p:spPr>
          <a:xfrm>
            <a:off x="356259" y="1377999"/>
            <a:ext cx="5706193" cy="4247317"/>
          </a:xfrm>
          <a:prstGeom prst="rect">
            <a:avLst/>
          </a:prstGeom>
          <a:noFill/>
        </p:spPr>
        <p:txBody>
          <a:bodyPr wrap="square">
            <a:spAutoFit/>
          </a:bodyPr>
          <a:lstStyle/>
          <a:p>
            <a:r>
              <a:rPr lang="tr-TR" dirty="0"/>
              <a:t>	</a:t>
            </a:r>
            <a:r>
              <a:rPr lang="tr-TR" dirty="0" err="1"/>
              <a:t>Fez'deki</a:t>
            </a:r>
            <a:r>
              <a:rPr lang="tr-TR" dirty="0"/>
              <a:t> </a:t>
            </a:r>
            <a:r>
              <a:rPr lang="tr-TR" dirty="0" err="1"/>
              <a:t>Attarin</a:t>
            </a:r>
            <a:r>
              <a:rPr lang="tr-TR" dirty="0"/>
              <a:t> Medresesi'nin</a:t>
            </a:r>
          </a:p>
          <a:p>
            <a:r>
              <a:rPr lang="tr-TR" dirty="0"/>
              <a:t>avlusu, 1323- 1325</a:t>
            </a:r>
          </a:p>
          <a:p>
            <a:r>
              <a:rPr lang="tr-TR" dirty="0" err="1"/>
              <a:t>Attarin</a:t>
            </a:r>
            <a:r>
              <a:rPr lang="tr-TR" dirty="0"/>
              <a:t> Medresesi 14. yüzyılın ilk çeyreğinde</a:t>
            </a:r>
          </a:p>
          <a:p>
            <a:r>
              <a:rPr lang="tr-TR" dirty="0"/>
              <a:t>adını aldığı baharat çarşısında </a:t>
            </a:r>
            <a:r>
              <a:rPr lang="tr-TR" dirty="0" err="1"/>
              <a:t>Meriniler</a:t>
            </a:r>
            <a:r>
              <a:rPr lang="tr-TR" dirty="0"/>
              <a:t> tarafından</a:t>
            </a:r>
          </a:p>
          <a:p>
            <a:r>
              <a:rPr lang="tr-TR" dirty="0"/>
              <a:t>inşa edilmişti. Günümüzde hala</a:t>
            </a:r>
          </a:p>
          <a:p>
            <a:r>
              <a:rPr lang="nb-NO" dirty="0"/>
              <a:t>Fez'deki en güzel ve en görkemli medreselerden</a:t>
            </a:r>
          </a:p>
          <a:p>
            <a:r>
              <a:rPr lang="tr-TR" dirty="0"/>
              <a:t>biridir. Avlusu uyandırdığı ferahlık izleniminden,</a:t>
            </a:r>
          </a:p>
          <a:p>
            <a:r>
              <a:rPr lang="tr-TR" dirty="0"/>
              <a:t>duvarlarının ve renkli mozaik çinili</a:t>
            </a:r>
          </a:p>
          <a:p>
            <a:r>
              <a:rPr lang="tr-TR" dirty="0"/>
              <a:t>süpürgeliklerinin düzgün eklemlenişinden,</a:t>
            </a:r>
          </a:p>
          <a:p>
            <a:r>
              <a:rPr lang="tr-TR" dirty="0"/>
              <a:t>zarif alçı sıva panolarından ve enfes ahşap</a:t>
            </a:r>
          </a:p>
          <a:p>
            <a:r>
              <a:rPr lang="tr-TR" dirty="0"/>
              <a:t>oymalarından dolayı göz alıcıdır. Duvarlardaki</a:t>
            </a:r>
          </a:p>
          <a:p>
            <a:r>
              <a:rPr lang="tr-TR" dirty="0"/>
              <a:t>oymalı alçı sıvalar bitki ve hat sanatı</a:t>
            </a:r>
          </a:p>
          <a:p>
            <a:r>
              <a:rPr lang="tr-TR" dirty="0"/>
              <a:t>motiflerinin yanı sıra, geometrik desenlerle</a:t>
            </a:r>
          </a:p>
          <a:p>
            <a:r>
              <a:rPr lang="tr-TR" dirty="0"/>
              <a:t>ve </a:t>
            </a:r>
            <a:r>
              <a:rPr lang="tr-TR" dirty="0" err="1"/>
              <a:t>mukarnas</a:t>
            </a:r>
            <a:r>
              <a:rPr lang="tr-TR" dirty="0"/>
              <a:t> tonoz yapısına özgü sonsuz</a:t>
            </a:r>
          </a:p>
          <a:p>
            <a:r>
              <a:rPr lang="tr-TR" dirty="0"/>
              <a:t>tekrarlamalı süsleme nişleriyle bezenmiştir.</a:t>
            </a:r>
            <a:endParaRPr lang="tr-TR" sz="2000" dirty="0"/>
          </a:p>
        </p:txBody>
      </p:sp>
      <p:pic>
        <p:nvPicPr>
          <p:cNvPr id="4" name="İçerik Yer Tutucusu 3"/>
          <p:cNvPicPr>
            <a:picLocks noGrp="1" noChangeAspect="1"/>
          </p:cNvPicPr>
          <p:nvPr>
            <p:ph idx="1"/>
          </p:nvPr>
        </p:nvPicPr>
        <p:blipFill>
          <a:blip r:embed="rId2"/>
          <a:stretch>
            <a:fillRect/>
          </a:stretch>
        </p:blipFill>
        <p:spPr>
          <a:xfrm>
            <a:off x="6424550" y="145317"/>
            <a:ext cx="4366162" cy="6712683"/>
          </a:xfrm>
          <a:prstGeom prst="rect">
            <a:avLst/>
          </a:prstGeom>
        </p:spPr>
      </p:pic>
    </p:spTree>
    <p:extLst>
      <p:ext uri="{BB962C8B-B14F-4D97-AF65-F5344CB8AC3E}">
        <p14:creationId xmlns:p14="http://schemas.microsoft.com/office/powerpoint/2010/main" val="3917435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0EF9F4D-C6EC-2D58-84D8-6DF3DE5B1C7F}"/>
              </a:ext>
            </a:extLst>
          </p:cNvPr>
          <p:cNvSpPr>
            <a:spLocks noGrp="1"/>
          </p:cNvSpPr>
          <p:nvPr>
            <p:ph type="title"/>
          </p:nvPr>
        </p:nvSpPr>
        <p:spPr>
          <a:xfrm>
            <a:off x="7861465" y="1662545"/>
            <a:ext cx="3724404" cy="4466546"/>
          </a:xfrm>
        </p:spPr>
        <p:txBody>
          <a:bodyPr vert="horz" lIns="91440" tIns="45720" rIns="91440" bIns="45720" rtlCol="0" anchor="ctr">
            <a:noAutofit/>
          </a:bodyPr>
          <a:lstStyle/>
          <a:p>
            <a:r>
              <a:rPr lang="tr-TR" sz="1600" dirty="0" err="1"/>
              <a:t>Fez'deki</a:t>
            </a:r>
            <a:r>
              <a:rPr lang="tr-TR" sz="1600" dirty="0"/>
              <a:t> </a:t>
            </a:r>
            <a:r>
              <a:rPr lang="tr-TR" sz="1600" dirty="0" err="1"/>
              <a:t>Attarin</a:t>
            </a:r>
            <a:r>
              <a:rPr lang="tr-TR" sz="1600" dirty="0"/>
              <a:t> Medresesi'nin</a:t>
            </a:r>
            <a:br>
              <a:rPr lang="tr-TR" sz="1600" dirty="0"/>
            </a:br>
            <a:r>
              <a:rPr lang="tr-TR" sz="1600" dirty="0"/>
              <a:t>oymalı alçı sıvaları, 1323- 1325</a:t>
            </a:r>
            <a:br>
              <a:rPr lang="tr-TR" sz="1600" dirty="0"/>
            </a:br>
            <a:r>
              <a:rPr lang="tr-TR" sz="1600" dirty="0" err="1"/>
              <a:t>Attarin</a:t>
            </a:r>
            <a:r>
              <a:rPr lang="tr-TR" sz="1600" dirty="0"/>
              <a:t> Medresesi'nin avlusunu çevreleyen</a:t>
            </a:r>
            <a:br>
              <a:rPr lang="tr-TR" sz="1600" dirty="0"/>
            </a:br>
            <a:r>
              <a:rPr lang="tr-TR" sz="1600" dirty="0"/>
              <a:t>kolonlar, zengin oymalı alçı sıvaların kapladığı</a:t>
            </a:r>
            <a:br>
              <a:rPr lang="tr-TR" sz="1600" dirty="0"/>
            </a:br>
            <a:r>
              <a:rPr lang="tr-TR" sz="1600" dirty="0"/>
              <a:t>kemerleri destekleyen gösterişli başlıklarla</a:t>
            </a:r>
            <a:br>
              <a:rPr lang="tr-TR" sz="1600" dirty="0"/>
            </a:br>
            <a:r>
              <a:rPr lang="tr-TR" sz="1600" dirty="0"/>
              <a:t>taçlanmıştır. Bu resimdeki son derece stilize başlık yalınlaştırılmış bir </a:t>
            </a:r>
            <a:r>
              <a:rPr lang="tr-TR" sz="1600" dirty="0" err="1"/>
              <a:t>akantos</a:t>
            </a:r>
            <a:r>
              <a:rPr lang="tr-TR" sz="1600" dirty="0"/>
              <a:t> çelengi</a:t>
            </a:r>
            <a:br>
              <a:rPr lang="tr-TR" sz="1600" dirty="0"/>
            </a:br>
            <a:r>
              <a:rPr lang="tr-TR" sz="1600" dirty="0"/>
              <a:t>taşırken, üstünde yer alan tabla ince arabesklerle</a:t>
            </a:r>
            <a:br>
              <a:rPr lang="tr-TR" sz="1600" dirty="0"/>
            </a:br>
            <a:r>
              <a:rPr lang="tr-TR" sz="1600" dirty="0"/>
              <a:t>ve sarmal süslerle bezelidir. Sütun</a:t>
            </a:r>
            <a:br>
              <a:rPr lang="tr-TR" sz="1600" dirty="0"/>
            </a:br>
            <a:r>
              <a:rPr lang="tr-TR" sz="1600" dirty="0"/>
              <a:t>süpürgelikleri sırlı mozaik çinilerle kaplıdır</a:t>
            </a:r>
            <a:br>
              <a:rPr lang="tr-TR" sz="1600" dirty="0"/>
            </a:br>
            <a:r>
              <a:rPr lang="nn-NO" sz="1600" dirty="0"/>
              <a:t>ve Gırnata'nın Elhamra saray kompleksindeki</a:t>
            </a:r>
            <a:br>
              <a:rPr lang="nn-NO" sz="1600" dirty="0"/>
            </a:br>
            <a:r>
              <a:rPr lang="tr-TR" sz="1600" dirty="0"/>
              <a:t>bezeme amaçlı süpürgelikleri hatırlatır.</a:t>
            </a: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br>
              <a:rPr lang="en-US" sz="1600" b="0" i="0" u="none" strike="noStrike" kern="1200" baseline="0" dirty="0">
                <a:solidFill>
                  <a:schemeClr val="tx1"/>
                </a:solidFill>
              </a:rPr>
            </a:br>
            <a:endParaRPr lang="en-US" sz="1600" kern="1200" dirty="0">
              <a:solidFill>
                <a:schemeClr val="tx1"/>
              </a:solidFill>
            </a:endParaRPr>
          </a:p>
        </p:txBody>
      </p:sp>
      <p:pic>
        <p:nvPicPr>
          <p:cNvPr id="4" name="Resim 3"/>
          <p:cNvPicPr>
            <a:picLocks noChangeAspect="1"/>
          </p:cNvPicPr>
          <p:nvPr/>
        </p:nvPicPr>
        <p:blipFill>
          <a:blip r:embed="rId2"/>
          <a:stretch>
            <a:fillRect/>
          </a:stretch>
        </p:blipFill>
        <p:spPr>
          <a:xfrm>
            <a:off x="368136" y="1065176"/>
            <a:ext cx="6991226" cy="5063915"/>
          </a:xfrm>
          <a:prstGeom prst="rect">
            <a:avLst/>
          </a:prstGeom>
        </p:spPr>
      </p:pic>
    </p:spTree>
    <p:extLst>
      <p:ext uri="{BB962C8B-B14F-4D97-AF65-F5344CB8AC3E}">
        <p14:creationId xmlns:p14="http://schemas.microsoft.com/office/powerpoint/2010/main" val="190207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stretch>
            <a:fillRect/>
          </a:stretch>
        </p:blipFill>
        <p:spPr>
          <a:xfrm>
            <a:off x="6096000" y="0"/>
            <a:ext cx="5753100" cy="3790950"/>
          </a:xfrm>
          <a:prstGeom prst="rect">
            <a:avLst/>
          </a:prstGeom>
        </p:spPr>
      </p:pic>
      <p:sp>
        <p:nvSpPr>
          <p:cNvPr id="4" name="Dikdörtgen 3"/>
          <p:cNvSpPr/>
          <p:nvPr/>
        </p:nvSpPr>
        <p:spPr>
          <a:xfrm>
            <a:off x="950026" y="1603169"/>
            <a:ext cx="3515096" cy="3139321"/>
          </a:xfrm>
          <a:prstGeom prst="rect">
            <a:avLst/>
          </a:prstGeom>
        </p:spPr>
        <p:txBody>
          <a:bodyPr wrap="square">
            <a:spAutoFit/>
          </a:bodyPr>
          <a:lstStyle/>
          <a:p>
            <a:r>
              <a:rPr lang="tr-TR" dirty="0" err="1">
                <a:latin typeface="Fd1258791-Identity-H"/>
              </a:rPr>
              <a:t>Fez'deki</a:t>
            </a:r>
            <a:r>
              <a:rPr lang="tr-TR" dirty="0">
                <a:latin typeface="Fd1258791-Identity-H"/>
              </a:rPr>
              <a:t> es-</a:t>
            </a:r>
            <a:r>
              <a:rPr lang="tr-TR" dirty="0" err="1">
                <a:latin typeface="Fd1258791-Identity-H"/>
              </a:rPr>
              <a:t>Sahric</a:t>
            </a:r>
            <a:r>
              <a:rPr lang="tr-TR" dirty="0">
                <a:latin typeface="Fd1258791-Identity-H"/>
              </a:rPr>
              <a:t> Medresesi'nin</a:t>
            </a:r>
          </a:p>
          <a:p>
            <a:r>
              <a:rPr lang="tr-TR" dirty="0">
                <a:latin typeface="Fd1258791-Identity-H"/>
              </a:rPr>
              <a:t>bezemeli cephesi, </a:t>
            </a:r>
            <a:r>
              <a:rPr lang="tr-TR" dirty="0">
                <a:latin typeface="Fd1366323-Identity-H"/>
              </a:rPr>
              <a:t>1321 - 1328</a:t>
            </a:r>
          </a:p>
          <a:p>
            <a:r>
              <a:rPr lang="tr-TR" dirty="0" err="1">
                <a:latin typeface="Fd1366323-Identity-H"/>
              </a:rPr>
              <a:t>Fez'deki</a:t>
            </a:r>
            <a:r>
              <a:rPr lang="tr-TR" dirty="0">
                <a:latin typeface="Fd1366323-Identity-H"/>
              </a:rPr>
              <a:t> en eski medreselerden biri olan bu</a:t>
            </a:r>
          </a:p>
          <a:p>
            <a:r>
              <a:rPr lang="tr-TR" dirty="0">
                <a:latin typeface="Fd1366323-Identity-H"/>
              </a:rPr>
              <a:t>medresenin oymalı alçı sıva panoları ve kemerleri,</a:t>
            </a:r>
          </a:p>
          <a:p>
            <a:r>
              <a:rPr lang="tr-TR" dirty="0">
                <a:latin typeface="Fd1366323-Identity-H"/>
              </a:rPr>
              <a:t>duvarın düz yüzeyiyle son derece</a:t>
            </a:r>
          </a:p>
          <a:p>
            <a:r>
              <a:rPr lang="tr-TR" dirty="0">
                <a:latin typeface="Fd1366323-Identity-H"/>
              </a:rPr>
              <a:t>etkili bir karşıtlık oluşturarak öne çıkar.</a:t>
            </a:r>
            <a:endParaRPr lang="tr-TR" dirty="0"/>
          </a:p>
        </p:txBody>
      </p:sp>
    </p:spTree>
    <p:extLst>
      <p:ext uri="{BB962C8B-B14F-4D97-AF65-F5344CB8AC3E}">
        <p14:creationId xmlns:p14="http://schemas.microsoft.com/office/powerpoint/2010/main" val="384164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etin kutusu 7">
            <a:extLst>
              <a:ext uri="{FF2B5EF4-FFF2-40B4-BE49-F238E27FC236}">
                <a16:creationId xmlns:a16="http://schemas.microsoft.com/office/drawing/2014/main" id="{159C4DA5-C269-3A4D-58D9-48C7FBEDD35F}"/>
              </a:ext>
            </a:extLst>
          </p:cNvPr>
          <p:cNvSpPr txBox="1"/>
          <p:nvPr/>
        </p:nvSpPr>
        <p:spPr>
          <a:xfrm rot="10800000" flipH="1" flipV="1">
            <a:off x="6222670" y="5279077"/>
            <a:ext cx="8365297" cy="1569660"/>
          </a:xfrm>
          <a:prstGeom prst="rect">
            <a:avLst/>
          </a:prstGeom>
          <a:noFill/>
        </p:spPr>
        <p:txBody>
          <a:bodyPr wrap="square">
            <a:spAutoFit/>
          </a:bodyPr>
          <a:lstStyle/>
          <a:p>
            <a:pPr algn="l"/>
            <a:endParaRPr lang="tr-TR" sz="2400" b="0" i="0" u="none" strike="noStrike" kern="1200" baseline="0" dirty="0">
              <a:solidFill>
                <a:schemeClr val="tx1"/>
              </a:solidFill>
              <a:latin typeface="+mj-lt"/>
              <a:ea typeface="+mj-ea"/>
              <a:cs typeface="+mj-cs"/>
            </a:endParaRPr>
          </a:p>
          <a:p>
            <a:pPr algn="l"/>
            <a:endParaRPr lang="tr-TR" sz="2400" dirty="0">
              <a:latin typeface="+mj-lt"/>
              <a:ea typeface="+mj-ea"/>
              <a:cs typeface="+mj-cs"/>
            </a:endParaRPr>
          </a:p>
          <a:p>
            <a:pPr algn="l"/>
            <a:br>
              <a:rPr lang="en-US" sz="2400" b="0" i="0" u="none" strike="noStrike" kern="1200" baseline="0" dirty="0">
                <a:solidFill>
                  <a:schemeClr val="tx1"/>
                </a:solidFill>
                <a:latin typeface="+mj-lt"/>
                <a:ea typeface="+mj-ea"/>
                <a:cs typeface="+mj-cs"/>
              </a:rPr>
            </a:br>
            <a:endParaRPr lang="tr-TR" sz="2400" dirty="0"/>
          </a:p>
        </p:txBody>
      </p:sp>
      <p:sp>
        <p:nvSpPr>
          <p:cNvPr id="2" name="Dikdörtgen 1"/>
          <p:cNvSpPr/>
          <p:nvPr/>
        </p:nvSpPr>
        <p:spPr>
          <a:xfrm>
            <a:off x="617517" y="748145"/>
            <a:ext cx="3028208" cy="4770537"/>
          </a:xfrm>
          <a:prstGeom prst="rect">
            <a:avLst/>
          </a:prstGeom>
        </p:spPr>
        <p:txBody>
          <a:bodyPr wrap="square">
            <a:spAutoFit/>
          </a:bodyPr>
          <a:lstStyle/>
          <a:p>
            <a:r>
              <a:rPr lang="tr-TR" sz="1600" dirty="0" err="1">
                <a:latin typeface="Fd1258791-Identity-H"/>
              </a:rPr>
              <a:t>Fez'deki</a:t>
            </a:r>
            <a:r>
              <a:rPr lang="tr-TR" sz="1600" dirty="0">
                <a:latin typeface="Fd1258791-Identity-H"/>
              </a:rPr>
              <a:t> es-</a:t>
            </a:r>
            <a:r>
              <a:rPr lang="tr-TR" sz="1600" dirty="0" err="1">
                <a:latin typeface="Fd1258791-Identity-H"/>
              </a:rPr>
              <a:t>Sahric</a:t>
            </a:r>
            <a:endParaRPr lang="tr-TR" sz="1600" dirty="0">
              <a:latin typeface="Fd1258791-Identity-H"/>
            </a:endParaRPr>
          </a:p>
          <a:p>
            <a:r>
              <a:rPr lang="tr-TR" sz="1600" dirty="0">
                <a:latin typeface="Fd1258791-Identity-H"/>
              </a:rPr>
              <a:t>Medresesi'nin avlusu, </a:t>
            </a:r>
            <a:r>
              <a:rPr lang="tr-TR" sz="1600" dirty="0">
                <a:latin typeface="Fd1366323-Identity-H"/>
              </a:rPr>
              <a:t>1321 - 1328</a:t>
            </a:r>
          </a:p>
          <a:p>
            <a:r>
              <a:rPr lang="tr-TR" sz="1600" dirty="0">
                <a:latin typeface="Fd1366323-Identity-H"/>
              </a:rPr>
              <a:t>Bu medrese adını suları alışılmamış ölçüde büyük</a:t>
            </a:r>
          </a:p>
          <a:p>
            <a:r>
              <a:rPr lang="tr-TR" sz="1600" dirty="0">
                <a:latin typeface="Fd1366323-Identity-H"/>
              </a:rPr>
              <a:t>bir havuza akan avlu çeşmesinden (</a:t>
            </a:r>
            <a:r>
              <a:rPr lang="tr-TR" sz="1600" dirty="0" err="1">
                <a:latin typeface="Fd1366323-Identity-H"/>
              </a:rPr>
              <a:t>sahric</a:t>
            </a:r>
            <a:r>
              <a:rPr lang="tr-TR" sz="1600" dirty="0">
                <a:latin typeface="Fd1366323-Identity-H"/>
              </a:rPr>
              <a:t>) alır.</a:t>
            </a:r>
          </a:p>
          <a:p>
            <a:r>
              <a:rPr lang="tr-TR" sz="1600" dirty="0">
                <a:latin typeface="Fd1366323-Identity-H"/>
              </a:rPr>
              <a:t>Avlu Merini mimarisinde kullanılan bütün süsleme</a:t>
            </a:r>
          </a:p>
          <a:p>
            <a:r>
              <a:rPr lang="tr-TR" sz="1600" dirty="0">
                <a:latin typeface="Fd1366323-Identity-H"/>
              </a:rPr>
              <a:t>unsurlarının bir vitrini gibidir. Döşeme çinilerle</a:t>
            </a:r>
          </a:p>
          <a:p>
            <a:r>
              <a:rPr lang="tr-TR" sz="1600" dirty="0">
                <a:latin typeface="Fd1366323-Identity-H"/>
              </a:rPr>
              <a:t>kaplıdır; duvarlar renkli mozaik çinili bir süpürgelikle</a:t>
            </a:r>
          </a:p>
          <a:p>
            <a:r>
              <a:rPr lang="tr-TR" sz="1600" dirty="0">
                <a:latin typeface="Fd1366323-Identity-H"/>
              </a:rPr>
              <a:t>bezenmiştir; daha yukarıda bir alçı sıva</a:t>
            </a:r>
          </a:p>
          <a:p>
            <a:r>
              <a:rPr lang="tr-TR" sz="1600" dirty="0">
                <a:latin typeface="Fd1366323-Identity-H"/>
              </a:rPr>
              <a:t>friz yer alır; ince oymalı </a:t>
            </a:r>
            <a:r>
              <a:rPr lang="tr-TR" sz="1600" dirty="0" err="1">
                <a:latin typeface="Fd1366323-Identity-H"/>
              </a:rPr>
              <a:t>taçkapılar</a:t>
            </a:r>
            <a:r>
              <a:rPr lang="tr-TR" sz="1600" dirty="0">
                <a:latin typeface="Fd1366323-Identity-H"/>
              </a:rPr>
              <a:t> zengin bezemeli</a:t>
            </a:r>
          </a:p>
          <a:p>
            <a:r>
              <a:rPr lang="tr-TR" sz="1600" dirty="0">
                <a:latin typeface="Fd1366323-Identity-H"/>
              </a:rPr>
              <a:t>ahşap panolarla çerçevelenmiştir.</a:t>
            </a:r>
            <a:endParaRPr lang="tr-TR" sz="1600" dirty="0"/>
          </a:p>
        </p:txBody>
      </p:sp>
      <p:pic>
        <p:nvPicPr>
          <p:cNvPr id="4" name="Resim 3"/>
          <p:cNvPicPr>
            <a:picLocks noChangeAspect="1"/>
          </p:cNvPicPr>
          <p:nvPr/>
        </p:nvPicPr>
        <p:blipFill>
          <a:blip r:embed="rId2"/>
          <a:stretch>
            <a:fillRect/>
          </a:stretch>
        </p:blipFill>
        <p:spPr>
          <a:xfrm>
            <a:off x="5456079" y="329641"/>
            <a:ext cx="5140174" cy="6198717"/>
          </a:xfrm>
          <a:prstGeom prst="rect">
            <a:avLst/>
          </a:prstGeom>
        </p:spPr>
      </p:pic>
    </p:spTree>
    <p:extLst>
      <p:ext uri="{BB962C8B-B14F-4D97-AF65-F5344CB8AC3E}">
        <p14:creationId xmlns:p14="http://schemas.microsoft.com/office/powerpoint/2010/main" val="855902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4615A03-C8B5-3C74-FE6F-2D0657446750}"/>
              </a:ext>
            </a:extLst>
          </p:cNvPr>
          <p:cNvSpPr>
            <a:spLocks noGrp="1"/>
          </p:cNvSpPr>
          <p:nvPr>
            <p:ph type="title"/>
          </p:nvPr>
        </p:nvSpPr>
        <p:spPr>
          <a:xfrm>
            <a:off x="356260" y="142504"/>
            <a:ext cx="6127667" cy="2612571"/>
          </a:xfrm>
        </p:spPr>
        <p:txBody>
          <a:bodyPr>
            <a:normAutofit/>
          </a:bodyPr>
          <a:lstStyle/>
          <a:p>
            <a:r>
              <a:rPr lang="tr-TR" sz="1800" dirty="0" err="1"/>
              <a:t>Meknes'teki</a:t>
            </a:r>
            <a:r>
              <a:rPr lang="tr-TR" sz="1800" dirty="0"/>
              <a:t> </a:t>
            </a:r>
            <a:r>
              <a:rPr lang="tr-TR" sz="1800" dirty="0" err="1"/>
              <a:t>Mulay</a:t>
            </a:r>
            <a:r>
              <a:rPr lang="tr-TR" sz="1800" dirty="0"/>
              <a:t> İsmail</a:t>
            </a:r>
            <a:br>
              <a:rPr lang="tr-TR" sz="1800" dirty="0"/>
            </a:br>
            <a:r>
              <a:rPr lang="tr-TR" sz="1800" dirty="0"/>
              <a:t>Türbesi</a:t>
            </a:r>
            <a:br>
              <a:rPr lang="tr-TR" sz="1800" dirty="0"/>
            </a:br>
            <a:r>
              <a:rPr lang="tr-TR" sz="1800" dirty="0" err="1"/>
              <a:t>Mulay</a:t>
            </a:r>
            <a:r>
              <a:rPr lang="tr-TR" sz="1800" dirty="0"/>
              <a:t> İsmail Türbesi ( 1672- 1727) bu sultanın</a:t>
            </a:r>
            <a:br>
              <a:rPr lang="tr-TR" sz="1800" dirty="0"/>
            </a:br>
            <a:r>
              <a:rPr lang="tr-TR" sz="1800" dirty="0"/>
              <a:t>17. yüzyıl sonları ve 18. yüzyıl başlarında</a:t>
            </a:r>
            <a:br>
              <a:rPr lang="tr-TR" sz="1800" dirty="0"/>
            </a:br>
            <a:r>
              <a:rPr lang="fi-FI" sz="1800" dirty="0"/>
              <a:t>inşa ettirdiği saltanat kenti Meknes'in merkezindeki</a:t>
            </a:r>
            <a:br>
              <a:rPr lang="fi-FI" sz="1800" dirty="0"/>
            </a:br>
            <a:r>
              <a:rPr lang="it-IT" sz="1800" dirty="0"/>
              <a:t>Cami-i Kebir'in yakınında yer alır.</a:t>
            </a:r>
            <a:br>
              <a:rPr lang="it-IT" sz="1800" dirty="0"/>
            </a:br>
            <a:r>
              <a:rPr lang="tr-TR" sz="1800" dirty="0"/>
              <a:t>Fas toplumunu demir yumruklu yönetimiyle</a:t>
            </a:r>
            <a:br>
              <a:rPr lang="tr-TR" sz="1800" dirty="0"/>
            </a:br>
            <a:r>
              <a:rPr lang="tr-TR" sz="1800" dirty="0"/>
              <a:t>yeniden düzenleyen </a:t>
            </a:r>
            <a:r>
              <a:rPr lang="tr-TR" sz="1800" dirty="0" err="1"/>
              <a:t>Mulay</a:t>
            </a:r>
            <a:r>
              <a:rPr lang="tr-TR" sz="1800" dirty="0"/>
              <a:t> İsmail büyük bir</a:t>
            </a:r>
            <a:br>
              <a:rPr lang="tr-TR" sz="1800" dirty="0"/>
            </a:br>
            <a:r>
              <a:rPr lang="tr-TR" sz="1800" dirty="0"/>
              <a:t>ekonomik refah dönemini başlatmıştı. </a:t>
            </a:r>
          </a:p>
        </p:txBody>
      </p:sp>
      <p:pic>
        <p:nvPicPr>
          <p:cNvPr id="3" name="Resim 2"/>
          <p:cNvPicPr>
            <a:picLocks noChangeAspect="1"/>
          </p:cNvPicPr>
          <p:nvPr/>
        </p:nvPicPr>
        <p:blipFill>
          <a:blip r:embed="rId2"/>
          <a:stretch>
            <a:fillRect/>
          </a:stretch>
        </p:blipFill>
        <p:spPr>
          <a:xfrm>
            <a:off x="47704" y="2617767"/>
            <a:ext cx="6273814" cy="4240233"/>
          </a:xfrm>
          <a:prstGeom prst="rect">
            <a:avLst/>
          </a:prstGeom>
        </p:spPr>
      </p:pic>
      <p:sp>
        <p:nvSpPr>
          <p:cNvPr id="5" name="Dikdörtgen 4"/>
          <p:cNvSpPr/>
          <p:nvPr/>
        </p:nvSpPr>
        <p:spPr>
          <a:xfrm>
            <a:off x="6483927" y="0"/>
            <a:ext cx="5705024" cy="3046988"/>
          </a:xfrm>
          <a:prstGeom prst="rect">
            <a:avLst/>
          </a:prstGeom>
        </p:spPr>
        <p:txBody>
          <a:bodyPr wrap="square">
            <a:spAutoFit/>
          </a:bodyPr>
          <a:lstStyle/>
          <a:p>
            <a:r>
              <a:rPr lang="tr-TR" sz="1600" dirty="0" err="1">
                <a:latin typeface="Fd1258791-Identity-H"/>
              </a:rPr>
              <a:t>Marakeş'teki</a:t>
            </a:r>
            <a:r>
              <a:rPr lang="tr-TR" sz="1600" dirty="0">
                <a:latin typeface="Fd1258791-Identity-H"/>
              </a:rPr>
              <a:t> bir Sadi türbesinin içi</a:t>
            </a:r>
          </a:p>
          <a:p>
            <a:r>
              <a:rPr lang="tr-TR" sz="1600" dirty="0">
                <a:latin typeface="Fd1366323-Identity-H"/>
              </a:rPr>
              <a:t>16. yüzyılın ikinci yarısı</a:t>
            </a:r>
          </a:p>
          <a:p>
            <a:r>
              <a:rPr lang="tr-TR" sz="1600" dirty="0" err="1">
                <a:latin typeface="Fd1366323-Identity-H"/>
              </a:rPr>
              <a:t>Marakeş'teki</a:t>
            </a:r>
            <a:r>
              <a:rPr lang="tr-TR" sz="1600" dirty="0">
                <a:latin typeface="Fd1366323-Identity-H"/>
              </a:rPr>
              <a:t> Sadi türbeleri, Fas'ı 16. yüzyılın</a:t>
            </a:r>
          </a:p>
          <a:p>
            <a:r>
              <a:rPr lang="tr-TR" sz="1600" dirty="0">
                <a:latin typeface="Fd1366323-Identity-H"/>
              </a:rPr>
              <a:t>ortalarından itibaren yöneten iki Şerif ailesinden</a:t>
            </a:r>
          </a:p>
          <a:p>
            <a:r>
              <a:rPr lang="tr-TR" sz="1600" dirty="0">
                <a:latin typeface="Fd1366323-Identity-H"/>
              </a:rPr>
              <a:t>biri olan Sadi hanedanı mensuplarına</a:t>
            </a:r>
          </a:p>
          <a:p>
            <a:r>
              <a:rPr lang="tr-TR" sz="1600" dirty="0">
                <a:latin typeface="Fd1366323-Identity-H"/>
              </a:rPr>
              <a:t>ait mezarları barındırır. Resimdeki türbenin</a:t>
            </a:r>
          </a:p>
          <a:p>
            <a:r>
              <a:rPr lang="tr-TR" sz="1600" dirty="0">
                <a:latin typeface="Fd1366323-Identity-H"/>
              </a:rPr>
              <a:t>dikkat çekici özellikleri, ön plandaki prizma</a:t>
            </a:r>
          </a:p>
          <a:p>
            <a:r>
              <a:rPr lang="tr-TR" sz="1600" dirty="0">
                <a:latin typeface="Fd1366323-Identity-H"/>
              </a:rPr>
              <a:t>biçimli sandukalar ve geometrik motifler taşıyan</a:t>
            </a:r>
          </a:p>
          <a:p>
            <a:r>
              <a:rPr lang="tr-TR" sz="1600" dirty="0">
                <a:latin typeface="Fd1366323-Identity-H"/>
              </a:rPr>
              <a:t>renkli mozaik çinilerle kaplı süpürgeliklerdir.</a:t>
            </a:r>
          </a:p>
          <a:p>
            <a:r>
              <a:rPr lang="tr-TR" sz="1600" dirty="0">
                <a:latin typeface="Fd1366323-Identity-H"/>
              </a:rPr>
              <a:t>Duvarların sade üst kesimleri, kemerin</a:t>
            </a:r>
          </a:p>
          <a:p>
            <a:r>
              <a:rPr lang="tr-TR" sz="1600" dirty="0">
                <a:latin typeface="Fd1366323-Identity-H"/>
              </a:rPr>
              <a:t>oymalı alçı sıvaları için etkili bir zemin</a:t>
            </a:r>
          </a:p>
          <a:p>
            <a:r>
              <a:rPr lang="tr-TR" sz="1600" dirty="0">
                <a:latin typeface="Fd1366323-Identity-H"/>
              </a:rPr>
              <a:t>yaratır.</a:t>
            </a:r>
            <a:endParaRPr lang="tr-TR" sz="1600" dirty="0"/>
          </a:p>
        </p:txBody>
      </p:sp>
      <p:pic>
        <p:nvPicPr>
          <p:cNvPr id="6" name="Resim 5"/>
          <p:cNvPicPr>
            <a:picLocks noChangeAspect="1"/>
          </p:cNvPicPr>
          <p:nvPr/>
        </p:nvPicPr>
        <p:blipFill>
          <a:blip r:embed="rId3"/>
          <a:stretch>
            <a:fillRect/>
          </a:stretch>
        </p:blipFill>
        <p:spPr>
          <a:xfrm>
            <a:off x="9081119" y="2838203"/>
            <a:ext cx="3035357" cy="4019797"/>
          </a:xfrm>
          <a:prstGeom prst="rect">
            <a:avLst/>
          </a:prstGeom>
        </p:spPr>
      </p:pic>
    </p:spTree>
    <p:extLst>
      <p:ext uri="{BB962C8B-B14F-4D97-AF65-F5344CB8AC3E}">
        <p14:creationId xmlns:p14="http://schemas.microsoft.com/office/powerpoint/2010/main" val="1885117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İçerik Yer Tutucusu 2">
            <a:extLst>
              <a:ext uri="{FF2B5EF4-FFF2-40B4-BE49-F238E27FC236}">
                <a16:creationId xmlns:a16="http://schemas.microsoft.com/office/drawing/2014/main" id="{062D84FA-3351-0337-F837-D8E337ED823C}"/>
              </a:ext>
            </a:extLst>
          </p:cNvPr>
          <p:cNvSpPr>
            <a:spLocks noGrp="1"/>
          </p:cNvSpPr>
          <p:nvPr>
            <p:ph idx="1"/>
          </p:nvPr>
        </p:nvSpPr>
        <p:spPr>
          <a:xfrm>
            <a:off x="6369978" y="1561672"/>
            <a:ext cx="4983822" cy="4615291"/>
          </a:xfrm>
        </p:spPr>
        <p:txBody>
          <a:bodyPr/>
          <a:lstStyle/>
          <a:p>
            <a:endParaRPr lang="tr-TR" dirty="0"/>
          </a:p>
        </p:txBody>
      </p:sp>
      <p:sp>
        <p:nvSpPr>
          <p:cNvPr id="9" name="Metin kutusu 8">
            <a:extLst>
              <a:ext uri="{FF2B5EF4-FFF2-40B4-BE49-F238E27FC236}">
                <a16:creationId xmlns:a16="http://schemas.microsoft.com/office/drawing/2014/main" id="{F97D6E2C-9795-2EDE-E2AE-DCE0E4E6A010}"/>
              </a:ext>
            </a:extLst>
          </p:cNvPr>
          <p:cNvSpPr txBox="1"/>
          <p:nvPr/>
        </p:nvSpPr>
        <p:spPr>
          <a:xfrm>
            <a:off x="843148" y="1087121"/>
            <a:ext cx="5968617" cy="646331"/>
          </a:xfrm>
          <a:prstGeom prst="rect">
            <a:avLst/>
          </a:prstGeom>
          <a:noFill/>
        </p:spPr>
        <p:txBody>
          <a:bodyPr wrap="square">
            <a:spAutoFit/>
          </a:bodyPr>
          <a:lstStyle/>
          <a:p>
            <a:pPr algn="l"/>
            <a:endParaRPr lang="tr-TR" sz="1800" b="0" i="0" u="none" strike="noStrike" baseline="0" dirty="0">
              <a:solidFill>
                <a:schemeClr val="bg1"/>
              </a:solidFill>
              <a:latin typeface="Fd1258791-Identity-H"/>
            </a:endParaRPr>
          </a:p>
          <a:p>
            <a:pPr algn="l"/>
            <a:endParaRPr lang="tr-TR" sz="1800" b="0" i="0" u="none" strike="noStrike" baseline="0" dirty="0">
              <a:solidFill>
                <a:schemeClr val="bg1"/>
              </a:solidFill>
              <a:latin typeface="Fd1258791-Identity-H"/>
            </a:endParaRPr>
          </a:p>
        </p:txBody>
      </p:sp>
      <p:pic>
        <p:nvPicPr>
          <p:cNvPr id="2" name="Resim 1"/>
          <p:cNvPicPr>
            <a:picLocks noChangeAspect="1"/>
          </p:cNvPicPr>
          <p:nvPr/>
        </p:nvPicPr>
        <p:blipFill>
          <a:blip r:embed="rId2"/>
          <a:stretch>
            <a:fillRect/>
          </a:stretch>
        </p:blipFill>
        <p:spPr>
          <a:xfrm>
            <a:off x="4692275" y="1140055"/>
            <a:ext cx="7398103" cy="4577887"/>
          </a:xfrm>
          <a:prstGeom prst="rect">
            <a:avLst/>
          </a:prstGeom>
        </p:spPr>
      </p:pic>
      <p:sp>
        <p:nvSpPr>
          <p:cNvPr id="4" name="Dikdörtgen 3"/>
          <p:cNvSpPr/>
          <p:nvPr/>
        </p:nvSpPr>
        <p:spPr>
          <a:xfrm>
            <a:off x="475014" y="1859339"/>
            <a:ext cx="4217261" cy="3139321"/>
          </a:xfrm>
          <a:prstGeom prst="rect">
            <a:avLst/>
          </a:prstGeom>
        </p:spPr>
        <p:txBody>
          <a:bodyPr wrap="square">
            <a:spAutoFit/>
          </a:bodyPr>
          <a:lstStyle/>
          <a:p>
            <a:r>
              <a:rPr lang="tr-TR" dirty="0" err="1">
                <a:latin typeface="Fd1258791-Identity-H"/>
              </a:rPr>
              <a:t>Meknes'teki</a:t>
            </a:r>
            <a:r>
              <a:rPr lang="tr-TR" dirty="0">
                <a:latin typeface="Fd1258791-Identity-H"/>
              </a:rPr>
              <a:t> </a:t>
            </a:r>
            <a:r>
              <a:rPr lang="tr-TR" dirty="0" err="1">
                <a:latin typeface="Fd1258791-Identity-H"/>
              </a:rPr>
              <a:t>Babü'l</a:t>
            </a:r>
            <a:r>
              <a:rPr lang="tr-TR" dirty="0">
                <a:latin typeface="Fd1258791-Identity-H"/>
              </a:rPr>
              <a:t>-Mansur</a:t>
            </a:r>
          </a:p>
          <a:p>
            <a:r>
              <a:rPr lang="tr-TR" dirty="0">
                <a:latin typeface="Fd1366323-Identity-H"/>
              </a:rPr>
              <a:t>Bu muazzam kapı Alevi hanedanının ikinci sultanının yattığı (ve karşı sayfada iç mekanının</a:t>
            </a:r>
          </a:p>
          <a:p>
            <a:r>
              <a:rPr lang="tr-TR" dirty="0">
                <a:latin typeface="Fd1366323-Identity-H"/>
              </a:rPr>
              <a:t>resmi görülen) </a:t>
            </a:r>
            <a:r>
              <a:rPr lang="tr-TR" dirty="0" err="1">
                <a:latin typeface="Fd1366323-Identity-H"/>
              </a:rPr>
              <a:t>Mulay</a:t>
            </a:r>
            <a:r>
              <a:rPr lang="tr-TR" dirty="0">
                <a:latin typeface="Fd1366323-Identity-H"/>
              </a:rPr>
              <a:t> İsmail Türbesi'ne açılır.</a:t>
            </a:r>
          </a:p>
          <a:p>
            <a:r>
              <a:rPr lang="tr-TR" dirty="0">
                <a:latin typeface="Fd1366323-Identity-H"/>
              </a:rPr>
              <a:t>Simetrik yapının cephesi zengin bezemelerle kaplıdır ve üç derin girintiyle eklemlenmiştir.</a:t>
            </a:r>
          </a:p>
          <a:p>
            <a:r>
              <a:rPr lang="tr-TR" dirty="0">
                <a:latin typeface="Fd1366323-Identity-H"/>
              </a:rPr>
              <a:t>Ortadaki masif ana kapı nal biçimli kemerle örtülüdür.</a:t>
            </a:r>
            <a:endParaRPr lang="tr-TR" dirty="0"/>
          </a:p>
        </p:txBody>
      </p:sp>
    </p:spTree>
    <p:extLst>
      <p:ext uri="{BB962C8B-B14F-4D97-AF65-F5344CB8AC3E}">
        <p14:creationId xmlns:p14="http://schemas.microsoft.com/office/powerpoint/2010/main" val="149465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1614B4-B0AC-81BC-4F3D-9DA4DB447663}"/>
              </a:ext>
            </a:extLst>
          </p:cNvPr>
          <p:cNvSpPr>
            <a:spLocks noGrp="1"/>
          </p:cNvSpPr>
          <p:nvPr>
            <p:ph type="title"/>
          </p:nvPr>
        </p:nvSpPr>
        <p:spPr/>
        <p:txBody>
          <a:bodyPr/>
          <a:lstStyle/>
          <a:p>
            <a:endParaRPr lang="tr-TR"/>
          </a:p>
        </p:txBody>
      </p:sp>
      <p:sp>
        <p:nvSpPr>
          <p:cNvPr id="8" name="Metin kutusu 7">
            <a:extLst>
              <a:ext uri="{FF2B5EF4-FFF2-40B4-BE49-F238E27FC236}">
                <a16:creationId xmlns:a16="http://schemas.microsoft.com/office/drawing/2014/main" id="{BB151CC1-FD06-8C97-0B49-86217F428926}"/>
              </a:ext>
            </a:extLst>
          </p:cNvPr>
          <p:cNvSpPr txBox="1"/>
          <p:nvPr/>
        </p:nvSpPr>
        <p:spPr>
          <a:xfrm>
            <a:off x="653142" y="2018804"/>
            <a:ext cx="5747657" cy="2862322"/>
          </a:xfrm>
          <a:prstGeom prst="rect">
            <a:avLst/>
          </a:prstGeom>
          <a:noFill/>
        </p:spPr>
        <p:txBody>
          <a:bodyPr wrap="square">
            <a:spAutoFit/>
          </a:bodyPr>
          <a:lstStyle/>
          <a:p>
            <a:r>
              <a:rPr lang="tr-TR" dirty="0"/>
              <a:t>Rabat'taki Sultan V. Muhammed</a:t>
            </a:r>
          </a:p>
          <a:p>
            <a:r>
              <a:rPr lang="tr-TR" dirty="0"/>
              <a:t>Türbesi</a:t>
            </a:r>
          </a:p>
          <a:p>
            <a:r>
              <a:rPr lang="it-IT" dirty="0"/>
              <a:t>Fas sultanı </a:t>
            </a:r>
            <a:r>
              <a:rPr lang="tr-TR" dirty="0"/>
              <a:t>I</a:t>
            </a:r>
            <a:r>
              <a:rPr lang="it-IT" dirty="0"/>
              <a:t>l. Hasan ( 1961 - 1999) şimdiki</a:t>
            </a:r>
          </a:p>
          <a:p>
            <a:r>
              <a:rPr lang="tr-TR" dirty="0"/>
              <a:t>başkent Rabat'ta, </a:t>
            </a:r>
            <a:r>
              <a:rPr lang="tr-TR" dirty="0" err="1"/>
              <a:t>Muvvahid</a:t>
            </a:r>
            <a:r>
              <a:rPr lang="tr-TR" dirty="0"/>
              <a:t> dönemine ait ve</a:t>
            </a:r>
          </a:p>
          <a:p>
            <a:r>
              <a:rPr lang="es-ES" dirty="0"/>
              <a:t>yarım kalmış muazzam Hasan Camisi'nin harabelerinin</a:t>
            </a:r>
          </a:p>
          <a:p>
            <a:r>
              <a:rPr lang="tr-TR" dirty="0"/>
              <a:t>yakınında babası V. Muhammed</a:t>
            </a:r>
          </a:p>
          <a:p>
            <a:r>
              <a:rPr lang="tr-TR" dirty="0"/>
              <a:t>için bir türbe yaptırmıştır. Küpe yakın bir biçimi</a:t>
            </a:r>
          </a:p>
          <a:p>
            <a:r>
              <a:rPr lang="tr-TR" dirty="0"/>
              <a:t>olan türbe çok uzaktan bile görülür ve</a:t>
            </a:r>
          </a:p>
          <a:p>
            <a:r>
              <a:rPr lang="tr-TR" dirty="0"/>
              <a:t>mezar bölmesi yeşil kiremitli bir çadır çatıyla</a:t>
            </a:r>
          </a:p>
          <a:p>
            <a:r>
              <a:rPr lang="tr-TR" dirty="0"/>
              <a:t>örtülüdür.</a:t>
            </a:r>
            <a:endParaRPr lang="tr-TR" sz="2400" dirty="0"/>
          </a:p>
        </p:txBody>
      </p:sp>
      <p:pic>
        <p:nvPicPr>
          <p:cNvPr id="3" name="Resim 2"/>
          <p:cNvPicPr>
            <a:picLocks noChangeAspect="1"/>
          </p:cNvPicPr>
          <p:nvPr/>
        </p:nvPicPr>
        <p:blipFill>
          <a:blip r:embed="rId2"/>
          <a:stretch>
            <a:fillRect/>
          </a:stretch>
        </p:blipFill>
        <p:spPr>
          <a:xfrm>
            <a:off x="6190007" y="1284271"/>
            <a:ext cx="5763497" cy="5003036"/>
          </a:xfrm>
          <a:prstGeom prst="rect">
            <a:avLst/>
          </a:prstGeom>
        </p:spPr>
      </p:pic>
    </p:spTree>
    <p:extLst>
      <p:ext uri="{BB962C8B-B14F-4D97-AF65-F5344CB8AC3E}">
        <p14:creationId xmlns:p14="http://schemas.microsoft.com/office/powerpoint/2010/main" val="326837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15636" y="748145"/>
            <a:ext cx="5712032" cy="3970318"/>
          </a:xfrm>
          <a:prstGeom prst="rect">
            <a:avLst/>
          </a:prstGeom>
        </p:spPr>
        <p:txBody>
          <a:bodyPr wrap="square">
            <a:spAutoFit/>
          </a:bodyPr>
          <a:lstStyle/>
          <a:p>
            <a:r>
              <a:rPr lang="tr-TR" dirty="0">
                <a:latin typeface="Calibri" panose="020F0502020204030204" pitchFamily="34" charset="0"/>
              </a:rPr>
              <a:t>Doğu İslâm dünyasının (</a:t>
            </a:r>
            <a:r>
              <a:rPr lang="tr-TR" dirty="0" err="1">
                <a:latin typeface="Calibri" panose="020F0502020204030204" pitchFamily="34" charset="0"/>
              </a:rPr>
              <a:t>Meşrik</a:t>
            </a:r>
            <a:r>
              <a:rPr lang="tr-TR" dirty="0">
                <a:latin typeface="Calibri" panose="020F0502020204030204" pitchFamily="34" charset="0"/>
              </a:rPr>
              <a:t>) sınırı kabul edilen Mısır’dan Atlantik Okyanusu’na kadar uzanan Kuzey Afrika bölgesi ve Güney </a:t>
            </a:r>
            <a:r>
              <a:rPr lang="tr-TR" dirty="0" err="1">
                <a:latin typeface="Calibri" panose="020F0502020204030204" pitchFamily="34" charset="0"/>
              </a:rPr>
              <a:t>Sahrâ</a:t>
            </a:r>
            <a:r>
              <a:rPr lang="tr-TR" dirty="0">
                <a:latin typeface="Calibri" panose="020F0502020204030204" pitchFamily="34" charset="0"/>
              </a:rPr>
              <a:t> İslâm kaynaklarında </a:t>
            </a:r>
            <a:r>
              <a:rPr lang="tr-TR" dirty="0" err="1">
                <a:latin typeface="Calibri" panose="020F0502020204030204" pitchFamily="34" charset="0"/>
              </a:rPr>
              <a:t>Mağrib</a:t>
            </a:r>
            <a:r>
              <a:rPr lang="tr-TR" dirty="0">
                <a:latin typeface="Calibri" panose="020F0502020204030204" pitchFamily="34" charset="0"/>
              </a:rPr>
              <a:t> adıyla anılmaktadır. Günümüzde bu coğrafyada Libya, Tunus, Cezayir, Fas ve Moritanya devletleri bulunmaktadır. Mısır’ın batısında yer almasından dolayı bazı kaynaklarda Endülüs de </a:t>
            </a:r>
            <a:r>
              <a:rPr lang="tr-TR" dirty="0" err="1">
                <a:latin typeface="Calibri" panose="020F0502020204030204" pitchFamily="34" charset="0"/>
              </a:rPr>
              <a:t>Mağrib</a:t>
            </a:r>
            <a:r>
              <a:rPr lang="tr-TR" dirty="0">
                <a:latin typeface="Calibri" panose="020F0502020204030204" pitchFamily="34" charset="0"/>
              </a:rPr>
              <a:t> coğrafyasına dahil edilmektedir. Ortaçağ İslâm tarih ve coğrafyacıları </a:t>
            </a:r>
            <a:r>
              <a:rPr lang="tr-TR" dirty="0" err="1">
                <a:latin typeface="Calibri" panose="020F0502020204030204" pitchFamily="34" charset="0"/>
              </a:rPr>
              <a:t>Mağrib’i</a:t>
            </a:r>
            <a:r>
              <a:rPr lang="tr-TR" dirty="0">
                <a:latin typeface="Calibri" panose="020F0502020204030204" pitchFamily="34" charset="0"/>
              </a:rPr>
              <a:t> çeşitli şekillerde bölümlere ayırmıştır. Bunlar arasında en fazla kullanılanı </a:t>
            </a:r>
            <a:r>
              <a:rPr lang="tr-TR" dirty="0" err="1">
                <a:latin typeface="Calibri" panose="020F0502020204030204" pitchFamily="34" charset="0"/>
              </a:rPr>
              <a:t>Mağrib</a:t>
            </a:r>
            <a:r>
              <a:rPr lang="tr-TR" dirty="0">
                <a:latin typeface="Calibri" panose="020F0502020204030204" pitchFamily="34" charset="0"/>
              </a:rPr>
              <a:t>-i </a:t>
            </a:r>
            <a:r>
              <a:rPr lang="tr-TR" dirty="0" err="1">
                <a:latin typeface="Calibri" panose="020F0502020204030204" pitchFamily="34" charset="0"/>
              </a:rPr>
              <a:t>Aksâ</a:t>
            </a:r>
            <a:r>
              <a:rPr lang="tr-TR" dirty="0">
                <a:latin typeface="Calibri" panose="020F0502020204030204" pitchFamily="34" charset="0"/>
              </a:rPr>
              <a:t> (Uzak </a:t>
            </a:r>
            <a:r>
              <a:rPr lang="tr-TR" dirty="0" err="1">
                <a:latin typeface="Calibri" panose="020F0502020204030204" pitchFamily="34" charset="0"/>
              </a:rPr>
              <a:t>Mağrib</a:t>
            </a:r>
            <a:r>
              <a:rPr lang="tr-TR" dirty="0">
                <a:latin typeface="Calibri" panose="020F0502020204030204" pitchFamily="34" charset="0"/>
              </a:rPr>
              <a:t>), </a:t>
            </a:r>
            <a:r>
              <a:rPr lang="tr-TR" dirty="0" err="1">
                <a:latin typeface="Calibri" panose="020F0502020204030204" pitchFamily="34" charset="0"/>
              </a:rPr>
              <a:t>Mağrib</a:t>
            </a:r>
            <a:r>
              <a:rPr lang="tr-TR" dirty="0">
                <a:latin typeface="Calibri" panose="020F0502020204030204" pitchFamily="34" charset="0"/>
              </a:rPr>
              <a:t>-i </a:t>
            </a:r>
            <a:r>
              <a:rPr lang="tr-TR" dirty="0" err="1">
                <a:latin typeface="Calibri" panose="020F0502020204030204" pitchFamily="34" charset="0"/>
              </a:rPr>
              <a:t>Evsat</a:t>
            </a:r>
            <a:r>
              <a:rPr lang="tr-TR" dirty="0">
                <a:latin typeface="Calibri" panose="020F0502020204030204" pitchFamily="34" charset="0"/>
              </a:rPr>
              <a:t> (Orta </a:t>
            </a:r>
            <a:r>
              <a:rPr lang="tr-TR" dirty="0" err="1">
                <a:latin typeface="Calibri" panose="020F0502020204030204" pitchFamily="34" charset="0"/>
              </a:rPr>
              <a:t>Mağrib</a:t>
            </a:r>
            <a:r>
              <a:rPr lang="tr-TR" dirty="0">
                <a:latin typeface="Calibri" panose="020F0502020204030204" pitchFamily="34" charset="0"/>
              </a:rPr>
              <a:t>) ve </a:t>
            </a:r>
            <a:r>
              <a:rPr lang="tr-TR" dirty="0" err="1">
                <a:latin typeface="Calibri" panose="020F0502020204030204" pitchFamily="34" charset="0"/>
              </a:rPr>
              <a:t>Mağrib</a:t>
            </a:r>
            <a:r>
              <a:rPr lang="tr-TR" dirty="0">
                <a:latin typeface="Calibri" panose="020F0502020204030204" pitchFamily="34" charset="0"/>
              </a:rPr>
              <a:t>-i </a:t>
            </a:r>
            <a:r>
              <a:rPr lang="tr-TR" dirty="0" err="1">
                <a:latin typeface="Calibri" panose="020F0502020204030204" pitchFamily="34" charset="0"/>
              </a:rPr>
              <a:t>Ednâ</a:t>
            </a:r>
            <a:r>
              <a:rPr lang="tr-TR" dirty="0">
                <a:latin typeface="Calibri" panose="020F0502020204030204" pitchFamily="34" charset="0"/>
              </a:rPr>
              <a:t> (Yakın </a:t>
            </a:r>
            <a:r>
              <a:rPr lang="tr-TR" dirty="0" err="1">
                <a:latin typeface="Calibri" panose="020F0502020204030204" pitchFamily="34" charset="0"/>
              </a:rPr>
              <a:t>Mağrib</a:t>
            </a:r>
            <a:r>
              <a:rPr lang="tr-TR" dirty="0">
                <a:latin typeface="Calibri" panose="020F0502020204030204" pitchFamily="34" charset="0"/>
              </a:rPr>
              <a:t>) şeklindeki üçlü taksimdir. Bölgenin toplam yüzölçümü 6.146.441 km</a:t>
            </a:r>
            <a:r>
              <a:rPr lang="tr-TR" baseline="30000" dirty="0">
                <a:latin typeface="Calibri" panose="020F0502020204030204" pitchFamily="34" charset="0"/>
              </a:rPr>
              <a:t>2</a:t>
            </a:r>
            <a:r>
              <a:rPr lang="tr-TR" dirty="0">
                <a:latin typeface="Calibri" panose="020F0502020204030204" pitchFamily="34" charset="0"/>
              </a:rPr>
              <a:t>, nüfusu 75 milyon civarındadır. Araplar, Berberîler (</a:t>
            </a:r>
            <a:r>
              <a:rPr lang="tr-TR" dirty="0" err="1">
                <a:latin typeface="Calibri" panose="020F0502020204030204" pitchFamily="34" charset="0"/>
              </a:rPr>
              <a:t>Emâzîğ</a:t>
            </a:r>
            <a:r>
              <a:rPr lang="tr-TR" dirty="0">
                <a:latin typeface="Calibri" panose="020F0502020204030204" pitchFamily="34" charset="0"/>
              </a:rPr>
              <a:t>) ve az sayıda zenci asıllılardan meydana gelen nüfusun % 98’i </a:t>
            </a:r>
            <a:r>
              <a:rPr lang="tr-TR" dirty="0" err="1">
                <a:latin typeface="Calibri" panose="020F0502020204030204" pitchFamily="34" charset="0"/>
              </a:rPr>
              <a:t>müslümandır</a:t>
            </a:r>
            <a:r>
              <a:rPr lang="tr-TR" dirty="0">
                <a:latin typeface="Calibri" panose="020F0502020204030204" pitchFamily="34" charset="0"/>
              </a:rPr>
              <a:t>.</a:t>
            </a:r>
            <a:endParaRPr lang="tr-TR" dirty="0"/>
          </a:p>
        </p:txBody>
      </p:sp>
      <p:pic>
        <p:nvPicPr>
          <p:cNvPr id="5" name="Resim 4"/>
          <p:cNvPicPr>
            <a:picLocks noChangeAspect="1"/>
          </p:cNvPicPr>
          <p:nvPr/>
        </p:nvPicPr>
        <p:blipFill rotWithShape="1">
          <a:blip r:embed="rId2"/>
          <a:srcRect l="32532" t="23488" r="33962" b="18192"/>
          <a:stretch/>
        </p:blipFill>
        <p:spPr>
          <a:xfrm>
            <a:off x="6875814" y="368135"/>
            <a:ext cx="4085112" cy="5688281"/>
          </a:xfrm>
          <a:prstGeom prst="rect">
            <a:avLst/>
          </a:prstGeom>
        </p:spPr>
      </p:pic>
      <p:sp>
        <p:nvSpPr>
          <p:cNvPr id="6" name="Dikdörtgen 5"/>
          <p:cNvSpPr/>
          <p:nvPr/>
        </p:nvSpPr>
        <p:spPr>
          <a:xfrm>
            <a:off x="1793174" y="5460321"/>
            <a:ext cx="4465122" cy="369332"/>
          </a:xfrm>
          <a:prstGeom prst="rect">
            <a:avLst/>
          </a:prstGeom>
        </p:spPr>
        <p:txBody>
          <a:bodyPr wrap="square">
            <a:spAutoFit/>
          </a:bodyPr>
          <a:lstStyle/>
          <a:p>
            <a:r>
              <a:rPr lang="tr-TR" dirty="0" err="1">
                <a:latin typeface="Fd1258791-Identity-H"/>
              </a:rPr>
              <a:t>Fez</a:t>
            </a:r>
            <a:r>
              <a:rPr lang="tr-TR" dirty="0">
                <a:latin typeface="Fd1258791-Identity-H"/>
              </a:rPr>
              <a:t> kentindeki boyacılar çarşısı, </a:t>
            </a:r>
            <a:r>
              <a:rPr lang="tr-TR" dirty="0">
                <a:latin typeface="Fd1366323-Identity-H"/>
              </a:rPr>
              <a:t>Fas</a:t>
            </a:r>
            <a:endParaRPr lang="tr-TR" dirty="0"/>
          </a:p>
        </p:txBody>
      </p:sp>
    </p:spTree>
    <p:extLst>
      <p:ext uri="{BB962C8B-B14F-4D97-AF65-F5344CB8AC3E}">
        <p14:creationId xmlns:p14="http://schemas.microsoft.com/office/powerpoint/2010/main" val="2323559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622ED4-C500-467B-B6A6-57E18783C416}"/>
              </a:ext>
            </a:extLst>
          </p:cNvPr>
          <p:cNvSpPr>
            <a:spLocks noGrp="1"/>
          </p:cNvSpPr>
          <p:nvPr>
            <p:ph type="title"/>
          </p:nvPr>
        </p:nvSpPr>
        <p:spPr/>
        <p:txBody>
          <a:bodyPr/>
          <a:lstStyle/>
          <a:p>
            <a:endParaRPr lang="tr-TR" dirty="0"/>
          </a:p>
        </p:txBody>
      </p:sp>
      <p:sp>
        <p:nvSpPr>
          <p:cNvPr id="7" name="Metin kutusu 6">
            <a:extLst>
              <a:ext uri="{FF2B5EF4-FFF2-40B4-BE49-F238E27FC236}">
                <a16:creationId xmlns:a16="http://schemas.microsoft.com/office/drawing/2014/main" id="{3D454134-8766-B6D9-D081-45A0CF82D70B}"/>
              </a:ext>
            </a:extLst>
          </p:cNvPr>
          <p:cNvSpPr txBox="1"/>
          <p:nvPr/>
        </p:nvSpPr>
        <p:spPr>
          <a:xfrm>
            <a:off x="368135" y="1128157"/>
            <a:ext cx="5727865" cy="5632311"/>
          </a:xfrm>
          <a:prstGeom prst="rect">
            <a:avLst/>
          </a:prstGeom>
          <a:noFill/>
        </p:spPr>
        <p:txBody>
          <a:bodyPr wrap="square">
            <a:spAutoFit/>
          </a:bodyPr>
          <a:lstStyle/>
          <a:p>
            <a:r>
              <a:rPr lang="tr-TR" dirty="0"/>
              <a:t>Tunus'taki </a:t>
            </a:r>
            <a:r>
              <a:rPr lang="tr-TR" dirty="0" err="1"/>
              <a:t>Sidi</a:t>
            </a:r>
            <a:r>
              <a:rPr lang="tr-TR" dirty="0"/>
              <a:t> </a:t>
            </a:r>
            <a:r>
              <a:rPr lang="tr-TR" dirty="0" err="1"/>
              <a:t>Mahrez</a:t>
            </a:r>
            <a:r>
              <a:rPr lang="tr-TR" dirty="0"/>
              <a:t> Camisi</a:t>
            </a:r>
          </a:p>
          <a:p>
            <a:r>
              <a:rPr lang="tr-TR" dirty="0"/>
              <a:t>1675</a:t>
            </a:r>
          </a:p>
          <a:p>
            <a:r>
              <a:rPr lang="fi-FI" dirty="0"/>
              <a:t>Sidi Mahrez Camisi Tunus kentinin Osmanlı-</a:t>
            </a:r>
          </a:p>
          <a:p>
            <a:r>
              <a:rPr lang="tr-TR" dirty="0"/>
              <a:t>Türk üslubunda inşa edilmiş tek camisidir.</a:t>
            </a:r>
          </a:p>
          <a:p>
            <a:r>
              <a:rPr lang="tr-TR" dirty="0"/>
              <a:t>Bu cami tipinin ayırıcı özelliği, üç tarafta revaklarla</a:t>
            </a:r>
          </a:p>
          <a:p>
            <a:r>
              <a:rPr lang="tr-TR" dirty="0"/>
              <a:t>çevrili merkezi yapının aşağı yukarı</a:t>
            </a:r>
          </a:p>
          <a:p>
            <a:r>
              <a:rPr lang="tr-TR" dirty="0"/>
              <a:t>kare planlı olmasıdır. Namaz bölmesine</a:t>
            </a:r>
          </a:p>
          <a:p>
            <a:r>
              <a:rPr lang="tr-TR" dirty="0"/>
              <a:t>egemen olan dört büyük sütunun taşıdığı</a:t>
            </a:r>
          </a:p>
          <a:p>
            <a:r>
              <a:rPr lang="tr-TR" dirty="0"/>
              <a:t>binginin ve alınlığın üstüne muazzam bir orta</a:t>
            </a:r>
          </a:p>
          <a:p>
            <a:r>
              <a:rPr lang="tr-TR" dirty="0"/>
              <a:t>kubbe oturtulmuştur. Bu kubbenin etrafında</a:t>
            </a:r>
          </a:p>
          <a:p>
            <a:r>
              <a:rPr lang="tr-TR" dirty="0"/>
              <a:t>dört küçük yarım kubbe yer alır; yapının</a:t>
            </a:r>
          </a:p>
          <a:p>
            <a:r>
              <a:rPr lang="tr-TR" dirty="0"/>
              <a:t>köşelerinde başka kubbeler de görülür.</a:t>
            </a:r>
          </a:p>
          <a:p>
            <a:r>
              <a:rPr lang="tr-TR" dirty="0"/>
              <a:t>Ne var ki, bu cami Tunus mimari geleneğinin</a:t>
            </a:r>
          </a:p>
          <a:p>
            <a:r>
              <a:rPr lang="tr-TR" dirty="0"/>
              <a:t>bazı özelliklerini de taşır. Örneğin, üst</a:t>
            </a:r>
          </a:p>
          <a:p>
            <a:r>
              <a:rPr lang="tr-TR" dirty="0"/>
              <a:t>üste duran iki namaz bölmesi vardır. Alt</a:t>
            </a:r>
          </a:p>
          <a:p>
            <a:r>
              <a:rPr lang="tr-TR" dirty="0"/>
              <a:t>kattaki namaz bölmesi son </a:t>
            </a:r>
            <a:r>
              <a:rPr lang="tr-TR" dirty="0" err="1"/>
              <a:t>Hafsi</a:t>
            </a:r>
            <a:r>
              <a:rPr lang="tr-TR" dirty="0"/>
              <a:t> hükümdarlarından</a:t>
            </a:r>
          </a:p>
          <a:p>
            <a:r>
              <a:rPr lang="tr-TR" dirty="0"/>
              <a:t>Ebu M </a:t>
            </a:r>
            <a:r>
              <a:rPr lang="tr-TR" dirty="0" err="1"/>
              <a:t>uhammed'in</a:t>
            </a:r>
            <a:r>
              <a:rPr lang="tr-TR" dirty="0"/>
              <a:t> döneminden</a:t>
            </a:r>
          </a:p>
          <a:p>
            <a:r>
              <a:rPr lang="tr-TR" dirty="0"/>
              <a:t>kalmadır; sokaktan bir merdivenle çıkılan</a:t>
            </a:r>
          </a:p>
          <a:p>
            <a:r>
              <a:rPr lang="tr-TR" dirty="0"/>
              <a:t>üst kattaki namaz bölmesi ise tipik Osmanlı</a:t>
            </a:r>
          </a:p>
          <a:p>
            <a:r>
              <a:rPr lang="tr-TR" dirty="0"/>
              <a:t>yapısıdır.</a:t>
            </a:r>
            <a:endParaRPr lang="tr-TR" sz="2000" dirty="0"/>
          </a:p>
        </p:txBody>
      </p:sp>
      <p:pic>
        <p:nvPicPr>
          <p:cNvPr id="6" name="Resim 5"/>
          <p:cNvPicPr>
            <a:picLocks noChangeAspect="1"/>
          </p:cNvPicPr>
          <p:nvPr/>
        </p:nvPicPr>
        <p:blipFill>
          <a:blip r:embed="rId2"/>
          <a:stretch>
            <a:fillRect/>
          </a:stretch>
        </p:blipFill>
        <p:spPr>
          <a:xfrm>
            <a:off x="5843649" y="1535010"/>
            <a:ext cx="5943600" cy="4476750"/>
          </a:xfrm>
          <a:prstGeom prst="rect">
            <a:avLst/>
          </a:prstGeom>
        </p:spPr>
      </p:pic>
    </p:spTree>
    <p:extLst>
      <p:ext uri="{BB962C8B-B14F-4D97-AF65-F5344CB8AC3E}">
        <p14:creationId xmlns:p14="http://schemas.microsoft.com/office/powerpoint/2010/main" val="2870168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3E3F5DBD-75FC-E31F-5D0F-E1F0F588D981}"/>
              </a:ext>
            </a:extLst>
          </p:cNvPr>
          <p:cNvSpPr txBox="1"/>
          <p:nvPr/>
        </p:nvSpPr>
        <p:spPr>
          <a:xfrm>
            <a:off x="123290" y="1398323"/>
            <a:ext cx="5607773" cy="4524315"/>
          </a:xfrm>
          <a:prstGeom prst="rect">
            <a:avLst/>
          </a:prstGeom>
          <a:noFill/>
        </p:spPr>
        <p:txBody>
          <a:bodyPr wrap="square">
            <a:spAutoFit/>
          </a:bodyPr>
          <a:lstStyle/>
          <a:p>
            <a:r>
              <a:rPr lang="tr-TR" dirty="0" err="1"/>
              <a:t>Kayrevan'daki</a:t>
            </a:r>
            <a:r>
              <a:rPr lang="tr-TR" dirty="0"/>
              <a:t> Pala Camisi</a:t>
            </a:r>
          </a:p>
          <a:p>
            <a:r>
              <a:rPr lang="tr-TR" dirty="0"/>
              <a:t>1860</a:t>
            </a:r>
          </a:p>
          <a:p>
            <a:endParaRPr lang="tr-TR" dirty="0"/>
          </a:p>
          <a:p>
            <a:r>
              <a:rPr lang="tr-TR" dirty="0" err="1"/>
              <a:t>Kayrevan'da</a:t>
            </a:r>
            <a:r>
              <a:rPr lang="tr-TR" dirty="0"/>
              <a:t> üç önemli zaviye vardır. Bu kurumların</a:t>
            </a:r>
          </a:p>
          <a:p>
            <a:r>
              <a:rPr lang="tr-TR" dirty="0"/>
              <a:t>uğraşları ve işlevleri bir medreseninkine</a:t>
            </a:r>
          </a:p>
          <a:p>
            <a:r>
              <a:rPr lang="tr-TR" dirty="0"/>
              <a:t>benzer. </a:t>
            </a:r>
            <a:r>
              <a:rPr lang="tr-TR" dirty="0" err="1"/>
              <a:t>Sidi</a:t>
            </a:r>
            <a:r>
              <a:rPr lang="tr-TR" dirty="0"/>
              <a:t> Amor </a:t>
            </a:r>
            <a:r>
              <a:rPr lang="tr-TR" dirty="0" err="1"/>
              <a:t>Abbada</a:t>
            </a:r>
            <a:r>
              <a:rPr lang="tr-TR" dirty="0"/>
              <a:t> Zaviyesi</a:t>
            </a:r>
          </a:p>
          <a:p>
            <a:r>
              <a:rPr lang="tr-TR" dirty="0"/>
              <a:t>evliya mertebesine yükselmiş bir demircinin</a:t>
            </a:r>
          </a:p>
          <a:p>
            <a:r>
              <a:rPr lang="tr-TR" dirty="0"/>
              <a:t>türbesi olarak 1 860'ta inşa edilmiştir.</a:t>
            </a:r>
          </a:p>
          <a:p>
            <a:r>
              <a:rPr lang="es-ES" dirty="0"/>
              <a:t>Bu demirci tarafından yapılmış kocaman bir</a:t>
            </a:r>
          </a:p>
          <a:p>
            <a:r>
              <a:rPr lang="tr-TR" dirty="0"/>
              <a:t>nargileyi ve birkaç palayı muhafaza eder.</a:t>
            </a:r>
          </a:p>
          <a:p>
            <a:r>
              <a:rPr lang="fi-FI" dirty="0"/>
              <a:t>Adını buradan alan Pala Camisi kentin her</a:t>
            </a:r>
          </a:p>
          <a:p>
            <a:r>
              <a:rPr lang="tr-TR" dirty="0"/>
              <a:t>yanından görülebilen oluklu beş kubbesiyle</a:t>
            </a:r>
          </a:p>
          <a:p>
            <a:r>
              <a:rPr lang="tr-TR" dirty="0"/>
              <a:t>dikkat çeker. Doğu'da uzak öncüllerine</a:t>
            </a:r>
          </a:p>
          <a:p>
            <a:r>
              <a:rPr lang="tr-TR" dirty="0"/>
              <a:t>rastlanmakla birlikte, bu kubbe çatkısı Tunus'ta</a:t>
            </a:r>
          </a:p>
          <a:p>
            <a:r>
              <a:rPr lang="tr-TR" dirty="0"/>
              <a:t>geçmişi 9. yüzyıla kadar inen bir geleneğe</a:t>
            </a:r>
          </a:p>
          <a:p>
            <a:r>
              <a:rPr lang="tr-TR" dirty="0"/>
              <a:t>dayanır.</a:t>
            </a:r>
            <a:endParaRPr lang="tr-TR" sz="2400" dirty="0"/>
          </a:p>
        </p:txBody>
      </p:sp>
      <p:pic>
        <p:nvPicPr>
          <p:cNvPr id="4" name="Resim 3"/>
          <p:cNvPicPr>
            <a:picLocks noChangeAspect="1"/>
          </p:cNvPicPr>
          <p:nvPr/>
        </p:nvPicPr>
        <p:blipFill>
          <a:blip r:embed="rId2"/>
          <a:stretch>
            <a:fillRect/>
          </a:stretch>
        </p:blipFill>
        <p:spPr>
          <a:xfrm>
            <a:off x="6044540" y="842536"/>
            <a:ext cx="5383233" cy="4909982"/>
          </a:xfrm>
          <a:prstGeom prst="rect">
            <a:avLst/>
          </a:prstGeom>
        </p:spPr>
      </p:pic>
    </p:spTree>
    <p:extLst>
      <p:ext uri="{BB962C8B-B14F-4D97-AF65-F5344CB8AC3E}">
        <p14:creationId xmlns:p14="http://schemas.microsoft.com/office/powerpoint/2010/main" val="8992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37959F-90B9-41B9-D061-33F178594EFE}"/>
              </a:ext>
            </a:extLst>
          </p:cNvPr>
          <p:cNvSpPr>
            <a:spLocks noGrp="1"/>
          </p:cNvSpPr>
          <p:nvPr>
            <p:ph type="title"/>
          </p:nvPr>
        </p:nvSpPr>
        <p:spPr/>
        <p:txBody>
          <a:bodyPr/>
          <a:lstStyle/>
          <a:p>
            <a:endParaRPr lang="tr-TR" dirty="0"/>
          </a:p>
        </p:txBody>
      </p:sp>
      <p:sp>
        <p:nvSpPr>
          <p:cNvPr id="7" name="Metin kutusu 6">
            <a:extLst>
              <a:ext uri="{FF2B5EF4-FFF2-40B4-BE49-F238E27FC236}">
                <a16:creationId xmlns:a16="http://schemas.microsoft.com/office/drawing/2014/main" id="{308DB305-1BC6-1E20-06DF-9430FB79DC10}"/>
              </a:ext>
            </a:extLst>
          </p:cNvPr>
          <p:cNvSpPr txBox="1"/>
          <p:nvPr/>
        </p:nvSpPr>
        <p:spPr>
          <a:xfrm>
            <a:off x="1068779" y="1816925"/>
            <a:ext cx="4592281" cy="3416320"/>
          </a:xfrm>
          <a:prstGeom prst="rect">
            <a:avLst/>
          </a:prstGeom>
          <a:noFill/>
        </p:spPr>
        <p:txBody>
          <a:bodyPr wrap="square">
            <a:spAutoFit/>
          </a:bodyPr>
          <a:lstStyle/>
          <a:p>
            <a:r>
              <a:rPr lang="tr-TR" dirty="0"/>
              <a:t>Cezayir kentindeki </a:t>
            </a:r>
            <a:r>
              <a:rPr lang="tr-TR" dirty="0" err="1"/>
              <a:t>Kecave</a:t>
            </a:r>
            <a:endParaRPr lang="tr-TR" dirty="0"/>
          </a:p>
          <a:p>
            <a:r>
              <a:rPr lang="tr-TR" dirty="0"/>
              <a:t>Camisi'nin girişi, 1794</a:t>
            </a:r>
          </a:p>
          <a:p>
            <a:endParaRPr lang="tr-TR" dirty="0"/>
          </a:p>
          <a:p>
            <a:r>
              <a:rPr lang="tr-TR" dirty="0"/>
              <a:t>Muhammed Paşa'nın ardılı Hasan'ın l794'te</a:t>
            </a:r>
          </a:p>
          <a:p>
            <a:r>
              <a:rPr lang="tr-TR" dirty="0"/>
              <a:t>Osmanlı üslubunda inşa ettirdiği </a:t>
            </a:r>
            <a:r>
              <a:rPr lang="tr-TR" dirty="0" err="1"/>
              <a:t>Kecave</a:t>
            </a:r>
            <a:r>
              <a:rPr lang="tr-TR" dirty="0"/>
              <a:t> Camisi,</a:t>
            </a:r>
          </a:p>
          <a:p>
            <a:r>
              <a:rPr lang="tr-TR" dirty="0"/>
              <a:t>1 830' da başlayan Fransız </a:t>
            </a:r>
            <a:r>
              <a:rPr lang="tr-TR" dirty="0" err="1"/>
              <a:t>protektora</a:t>
            </a:r>
            <a:endParaRPr lang="tr-TR" dirty="0"/>
          </a:p>
          <a:p>
            <a:r>
              <a:rPr lang="tr-TR" dirty="0"/>
              <a:t>yönetimi sırasında Fransızlarca bazı ufak değişikliklerle</a:t>
            </a:r>
          </a:p>
          <a:p>
            <a:r>
              <a:rPr lang="tr-TR" dirty="0"/>
              <a:t>bir katedral olarak kullanıldı. Mısır</a:t>
            </a:r>
          </a:p>
          <a:p>
            <a:r>
              <a:rPr lang="tr-TR" dirty="0"/>
              <a:t>ve Endülüs etkilerinin ağır bastığı bu yapı</a:t>
            </a:r>
          </a:p>
          <a:p>
            <a:r>
              <a:rPr lang="tr-TR" dirty="0"/>
              <a:t>günümüzde kentin en önemli camilerinden</a:t>
            </a:r>
          </a:p>
          <a:p>
            <a:r>
              <a:rPr lang="tr-TR" dirty="0"/>
              <a:t>biridir.</a:t>
            </a:r>
            <a:endParaRPr lang="tr-TR" sz="2000" b="0" i="0" u="none" strike="noStrike" baseline="0"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6757059" y="365125"/>
            <a:ext cx="4394860" cy="6399109"/>
          </a:xfrm>
          <a:prstGeom prst="rect">
            <a:avLst/>
          </a:prstGeom>
        </p:spPr>
      </p:pic>
    </p:spTree>
    <p:extLst>
      <p:ext uri="{BB962C8B-B14F-4D97-AF65-F5344CB8AC3E}">
        <p14:creationId xmlns:p14="http://schemas.microsoft.com/office/powerpoint/2010/main" val="163116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831272" y="380257"/>
            <a:ext cx="10628415" cy="6154793"/>
          </a:xfrm>
          <a:prstGeom prst="rect">
            <a:avLst/>
          </a:prstGeom>
        </p:spPr>
      </p:pic>
    </p:spTree>
    <p:extLst>
      <p:ext uri="{BB962C8B-B14F-4D97-AF65-F5344CB8AC3E}">
        <p14:creationId xmlns:p14="http://schemas.microsoft.com/office/powerpoint/2010/main" val="137147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59526" y="518309"/>
            <a:ext cx="2552700" cy="2781300"/>
          </a:xfrm>
          <a:prstGeom prst="rect">
            <a:avLst/>
          </a:prstGeom>
        </p:spPr>
      </p:pic>
      <p:pic>
        <p:nvPicPr>
          <p:cNvPr id="3" name="Resim 2"/>
          <p:cNvPicPr>
            <a:picLocks noChangeAspect="1"/>
          </p:cNvPicPr>
          <p:nvPr/>
        </p:nvPicPr>
        <p:blipFill>
          <a:blip r:embed="rId3"/>
          <a:stretch>
            <a:fillRect/>
          </a:stretch>
        </p:blipFill>
        <p:spPr>
          <a:xfrm>
            <a:off x="7201827" y="197675"/>
            <a:ext cx="2562225" cy="2809875"/>
          </a:xfrm>
          <a:prstGeom prst="rect">
            <a:avLst/>
          </a:prstGeom>
        </p:spPr>
      </p:pic>
      <p:sp>
        <p:nvSpPr>
          <p:cNvPr id="5" name="Dikdörtgen 4"/>
          <p:cNvSpPr/>
          <p:nvPr/>
        </p:nvSpPr>
        <p:spPr>
          <a:xfrm>
            <a:off x="259527" y="3328184"/>
            <a:ext cx="5036868" cy="3416320"/>
          </a:xfrm>
          <a:prstGeom prst="rect">
            <a:avLst/>
          </a:prstGeom>
        </p:spPr>
        <p:txBody>
          <a:bodyPr wrap="square">
            <a:spAutoFit/>
          </a:bodyPr>
          <a:lstStyle/>
          <a:p>
            <a:r>
              <a:rPr lang="tr-TR" dirty="0">
                <a:latin typeface="Fd1258791-Identity-H"/>
              </a:rPr>
              <a:t>Sırlı seramik kap, </a:t>
            </a:r>
            <a:r>
              <a:rPr lang="tr-TR" dirty="0" err="1">
                <a:latin typeface="Fd1366323-Identity-H"/>
              </a:rPr>
              <a:t>Fez</a:t>
            </a:r>
            <a:r>
              <a:rPr lang="tr-TR" dirty="0">
                <a:latin typeface="Fd1366323-Identity-H"/>
              </a:rPr>
              <a:t>, 18. yüzyıl,</a:t>
            </a:r>
          </a:p>
          <a:p>
            <a:r>
              <a:rPr lang="fi-FI" dirty="0">
                <a:latin typeface="Fd1366323-Identity-H"/>
              </a:rPr>
              <a:t>Paris, Afrika ve Okyanusya Sanatları Müzesi</a:t>
            </a:r>
          </a:p>
          <a:p>
            <a:r>
              <a:rPr lang="tr-TR" dirty="0" err="1">
                <a:latin typeface="Fd1366323-Identity-H"/>
              </a:rPr>
              <a:t>Fez'de</a:t>
            </a:r>
            <a:r>
              <a:rPr lang="tr-TR" dirty="0">
                <a:latin typeface="Fd1366323-Identity-H"/>
              </a:rPr>
              <a:t> seramik üretimi daha ortaçağda</a:t>
            </a:r>
          </a:p>
          <a:p>
            <a:r>
              <a:rPr lang="tr-TR" dirty="0">
                <a:latin typeface="Fd1366323-Identity-H"/>
              </a:rPr>
              <a:t>önemli bir uğraş haline gelmişti; ancak yazılı</a:t>
            </a:r>
          </a:p>
          <a:p>
            <a:r>
              <a:rPr lang="tr-TR" dirty="0">
                <a:latin typeface="Fd1366323-Identity-H"/>
              </a:rPr>
              <a:t>kaynaklardaki anlatımları doğrulamak üzere</a:t>
            </a:r>
          </a:p>
          <a:p>
            <a:r>
              <a:rPr lang="tr-TR" dirty="0">
                <a:latin typeface="Fd1366323-Identity-H"/>
              </a:rPr>
              <a:t>bu dönemle ilgili olarak ortaya çıkarılabilmiş</a:t>
            </a:r>
          </a:p>
          <a:p>
            <a:r>
              <a:rPr lang="tr-TR" dirty="0">
                <a:latin typeface="Fd1366323-Identity-H"/>
              </a:rPr>
              <a:t>arkeolojik bulgular yok denecek kadar azdır.</a:t>
            </a:r>
          </a:p>
          <a:p>
            <a:r>
              <a:rPr lang="de-DE" dirty="0">
                <a:latin typeface="Fd1366323-Identity-H"/>
              </a:rPr>
              <a:t>"</a:t>
            </a:r>
            <a:r>
              <a:rPr lang="de-DE" dirty="0" err="1">
                <a:latin typeface="Fd1366323-Identity-H"/>
              </a:rPr>
              <a:t>Habbene</a:t>
            </a:r>
            <a:r>
              <a:rPr lang="de-DE" dirty="0">
                <a:latin typeface="Fd1366323-Identity-H"/>
              </a:rPr>
              <a:t>" denen </a:t>
            </a:r>
            <a:r>
              <a:rPr lang="de-DE" dirty="0" err="1">
                <a:latin typeface="Fd1366323-Identity-H"/>
              </a:rPr>
              <a:t>bu</a:t>
            </a:r>
            <a:r>
              <a:rPr lang="de-DE" dirty="0">
                <a:latin typeface="Fd1366323-Identity-H"/>
              </a:rPr>
              <a:t> </a:t>
            </a:r>
            <a:r>
              <a:rPr lang="de-DE" dirty="0" err="1">
                <a:latin typeface="Fd1366323-Identity-H"/>
              </a:rPr>
              <a:t>tür</a:t>
            </a:r>
            <a:r>
              <a:rPr lang="de-DE" dirty="0">
                <a:latin typeface="Fd1366323-Identity-H"/>
              </a:rPr>
              <a:t> </a:t>
            </a:r>
            <a:r>
              <a:rPr lang="de-DE" dirty="0" err="1">
                <a:latin typeface="Fd1366323-Identity-H"/>
              </a:rPr>
              <a:t>geleneksel</a:t>
            </a:r>
            <a:r>
              <a:rPr lang="de-DE" dirty="0">
                <a:latin typeface="Fd1366323-Identity-H"/>
              </a:rPr>
              <a:t> </a:t>
            </a:r>
            <a:r>
              <a:rPr lang="de-DE" dirty="0" err="1">
                <a:latin typeface="Fd1366323-Identity-H"/>
              </a:rPr>
              <a:t>seramik</a:t>
            </a:r>
            <a:endParaRPr lang="de-DE" dirty="0">
              <a:latin typeface="Fd1366323-Identity-H"/>
            </a:endParaRPr>
          </a:p>
          <a:p>
            <a:r>
              <a:rPr lang="es-ES" dirty="0">
                <a:latin typeface="Fd1366323-Identity-H"/>
              </a:rPr>
              <a:t>kaplar eskiden sofrada sıcak çorba ve sulu</a:t>
            </a:r>
          </a:p>
          <a:p>
            <a:r>
              <a:rPr lang="tr-TR" dirty="0">
                <a:latin typeface="Fd1366323-Identity-H"/>
              </a:rPr>
              <a:t>yemekler dağıtmak için kullanılırdı. Resimdeki</a:t>
            </a:r>
          </a:p>
          <a:p>
            <a:r>
              <a:rPr lang="tr-TR" dirty="0">
                <a:latin typeface="Fd1366323-Identity-H"/>
              </a:rPr>
              <a:t>örnek 18. yüzyıldan kalmadır ve zarif bir</a:t>
            </a:r>
          </a:p>
          <a:p>
            <a:r>
              <a:rPr lang="tr-TR" dirty="0">
                <a:latin typeface="Fd1366323-Identity-H"/>
              </a:rPr>
              <a:t>bitki deseniyle bezenmiştir.</a:t>
            </a:r>
            <a:endParaRPr lang="tr-TR" dirty="0"/>
          </a:p>
        </p:txBody>
      </p:sp>
      <p:sp>
        <p:nvSpPr>
          <p:cNvPr id="7" name="Dikdörtgen 6"/>
          <p:cNvSpPr/>
          <p:nvPr/>
        </p:nvSpPr>
        <p:spPr>
          <a:xfrm>
            <a:off x="5510150" y="3299609"/>
            <a:ext cx="6768935" cy="3473471"/>
          </a:xfrm>
          <a:prstGeom prst="rect">
            <a:avLst/>
          </a:prstGeom>
        </p:spPr>
        <p:txBody>
          <a:bodyPr wrap="square">
            <a:spAutoFit/>
          </a:bodyPr>
          <a:lstStyle/>
          <a:p>
            <a:r>
              <a:rPr lang="tr-TR" dirty="0">
                <a:latin typeface="Fd1258791-Identity-H"/>
              </a:rPr>
              <a:t>Sırlı seramik tabak, </a:t>
            </a:r>
            <a:r>
              <a:rPr lang="tr-TR" dirty="0" err="1">
                <a:latin typeface="Fd1366323-Identity-H"/>
              </a:rPr>
              <a:t>Fez</a:t>
            </a:r>
            <a:r>
              <a:rPr lang="tr-TR" dirty="0">
                <a:latin typeface="Fd1366323-Identity-H"/>
              </a:rPr>
              <a:t>,</a:t>
            </a:r>
          </a:p>
          <a:p>
            <a:r>
              <a:rPr lang="tr-TR" dirty="0">
                <a:latin typeface="Fd1366323-Identity-H"/>
              </a:rPr>
              <a:t>19. yüzyıl başları, Paris, Afrika ve</a:t>
            </a:r>
          </a:p>
          <a:p>
            <a:r>
              <a:rPr lang="tr-TR" dirty="0">
                <a:latin typeface="Fd1366323-Identity-H"/>
              </a:rPr>
              <a:t>Okyanusya Sanatları Müzesi</a:t>
            </a:r>
          </a:p>
          <a:p>
            <a:r>
              <a:rPr lang="tr-TR" dirty="0">
                <a:latin typeface="Fd1366323-Identity-H"/>
              </a:rPr>
              <a:t>Bu tabakta aşina gelmekle birlikte nadir görülen</a:t>
            </a:r>
          </a:p>
          <a:p>
            <a:r>
              <a:rPr lang="tr-TR" dirty="0">
                <a:latin typeface="Fd1366323-Identity-H"/>
              </a:rPr>
              <a:t>bir resim yer alıyor: Küçük çiçeklerden</a:t>
            </a:r>
          </a:p>
          <a:p>
            <a:r>
              <a:rPr lang="tr-TR" dirty="0">
                <a:latin typeface="Fd1366323-Identity-H"/>
              </a:rPr>
              <a:t>oluşan bir kenar süsüyle çevrili beyaz</a:t>
            </a:r>
          </a:p>
          <a:p>
            <a:r>
              <a:rPr lang="tr-TR" dirty="0">
                <a:latin typeface="Fd1366323-Identity-H"/>
              </a:rPr>
              <a:t>zemin üstünde bir yelkenli tekne. Renkler</a:t>
            </a:r>
          </a:p>
          <a:p>
            <a:r>
              <a:rPr lang="tr-TR" dirty="0" err="1">
                <a:latin typeface="Fd1366323-Identity-H"/>
              </a:rPr>
              <a:t>Fez'de</a:t>
            </a:r>
            <a:r>
              <a:rPr lang="tr-TR" dirty="0">
                <a:latin typeface="Fd1366323-Identity-H"/>
              </a:rPr>
              <a:t> bulunmuş çömleklerin karakteristik</a:t>
            </a:r>
          </a:p>
          <a:p>
            <a:r>
              <a:rPr lang="tr-TR" dirty="0">
                <a:latin typeface="Fd1366323-Identity-H"/>
              </a:rPr>
              <a:t>Özelliklerini taşımaktadır. Ama yelkenli tekne</a:t>
            </a:r>
          </a:p>
          <a:p>
            <a:r>
              <a:rPr lang="tr-TR" dirty="0">
                <a:latin typeface="Fd1366323-Identity-H"/>
              </a:rPr>
              <a:t>resmini olağandışı saymak durumundayız;</a:t>
            </a:r>
          </a:p>
          <a:p>
            <a:r>
              <a:rPr lang="tr-TR" dirty="0">
                <a:latin typeface="Fd1366323-Identity-H"/>
              </a:rPr>
              <a:t>çünkü Fas seramiklerinde figüratif tasvirlere</a:t>
            </a:r>
          </a:p>
          <a:p>
            <a:r>
              <a:rPr lang="tr-TR" dirty="0">
                <a:latin typeface="Fd1366323-Identity-H"/>
              </a:rPr>
              <a:t>çok seyrek rastlanır.</a:t>
            </a:r>
            <a:endParaRPr lang="tr-TR" dirty="0"/>
          </a:p>
        </p:txBody>
      </p:sp>
    </p:spTree>
    <p:extLst>
      <p:ext uri="{BB962C8B-B14F-4D97-AF65-F5344CB8AC3E}">
        <p14:creationId xmlns:p14="http://schemas.microsoft.com/office/powerpoint/2010/main" val="157199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73A13607-7679-5973-6703-734CEF505D72}"/>
              </a:ext>
            </a:extLst>
          </p:cNvPr>
          <p:cNvSpPr txBox="1"/>
          <p:nvPr/>
        </p:nvSpPr>
        <p:spPr>
          <a:xfrm>
            <a:off x="178130" y="961901"/>
            <a:ext cx="5248893" cy="4524315"/>
          </a:xfrm>
          <a:prstGeom prst="rect">
            <a:avLst/>
          </a:prstGeom>
          <a:noFill/>
        </p:spPr>
        <p:txBody>
          <a:bodyPr wrap="square">
            <a:spAutoFit/>
          </a:bodyPr>
          <a:lstStyle/>
          <a:p>
            <a:r>
              <a:rPr lang="tr-TR" dirty="0"/>
              <a:t>İpek nakışlı kumaş, Fas, 17. yüzyıl</a:t>
            </a:r>
          </a:p>
          <a:p>
            <a:r>
              <a:rPr lang="tr-TR" dirty="0"/>
              <a:t>sonları, 224 x 126 cm, özel koleksiyon</a:t>
            </a:r>
          </a:p>
          <a:p>
            <a:endParaRPr lang="tr-TR" dirty="0"/>
          </a:p>
          <a:p>
            <a:endParaRPr lang="tr-TR" dirty="0"/>
          </a:p>
          <a:p>
            <a:r>
              <a:rPr lang="tr-TR" dirty="0"/>
              <a:t>Muhtemelen Fas'ın </a:t>
            </a:r>
            <a:r>
              <a:rPr lang="tr-TR" dirty="0" err="1"/>
              <a:t>Azemmur</a:t>
            </a:r>
            <a:r>
              <a:rPr lang="tr-TR" dirty="0"/>
              <a:t> kentinde</a:t>
            </a:r>
          </a:p>
          <a:p>
            <a:r>
              <a:rPr lang="tr-TR" dirty="0"/>
              <a:t>üretilmiş bu kırmızı keten kumaş, son derece</a:t>
            </a:r>
          </a:p>
          <a:p>
            <a:r>
              <a:rPr lang="tr-TR" dirty="0"/>
              <a:t>zengin ipek nakışlarla bezenmiştir ve</a:t>
            </a:r>
          </a:p>
          <a:p>
            <a:r>
              <a:rPr lang="tr-TR" dirty="0"/>
              <a:t>kenarları yeşil ipekle kaplıdır. Kumaşların</a:t>
            </a:r>
          </a:p>
          <a:p>
            <a:r>
              <a:rPr lang="tr-TR" dirty="0"/>
              <a:t>bu kadar sağlam kalması pek alışılmış bir</a:t>
            </a:r>
          </a:p>
          <a:p>
            <a:r>
              <a:rPr lang="tr-TR" dirty="0"/>
              <a:t>durum değildir. Böyle parçalar eskiden</a:t>
            </a:r>
          </a:p>
          <a:p>
            <a:r>
              <a:rPr lang="tr-TR" dirty="0"/>
              <a:t>duvarlara süs örtüsü olarak asılırdı ve her</a:t>
            </a:r>
          </a:p>
          <a:p>
            <a:r>
              <a:rPr lang="tr-TR" dirty="0"/>
              <a:t>gelinin çeyizinde önemli bir unsurdu. Seçilen</a:t>
            </a:r>
          </a:p>
          <a:p>
            <a:r>
              <a:rPr lang="tr-TR" dirty="0"/>
              <a:t>motifler, özellikle de aşırı stilize kuş</a:t>
            </a:r>
          </a:p>
          <a:p>
            <a:r>
              <a:rPr lang="tr-TR" dirty="0"/>
              <a:t>tasvirleri </a:t>
            </a:r>
            <a:r>
              <a:rPr lang="tr-TR" dirty="0" err="1"/>
              <a:t>Sasani</a:t>
            </a:r>
            <a:r>
              <a:rPr lang="tr-TR" dirty="0"/>
              <a:t> ipeklilerini hatırlatır; ama</a:t>
            </a:r>
          </a:p>
          <a:p>
            <a:r>
              <a:rPr lang="tr-TR" dirty="0"/>
              <a:t>halılarda da benzer motiflere çoğu kez</a:t>
            </a:r>
          </a:p>
          <a:p>
            <a:r>
              <a:rPr lang="tr-TR" dirty="0"/>
              <a:t>rastlanır.</a:t>
            </a:r>
          </a:p>
        </p:txBody>
      </p:sp>
      <p:pic>
        <p:nvPicPr>
          <p:cNvPr id="2" name="Resim 1"/>
          <p:cNvPicPr>
            <a:picLocks noChangeAspect="1"/>
          </p:cNvPicPr>
          <p:nvPr/>
        </p:nvPicPr>
        <p:blipFill>
          <a:blip r:embed="rId2"/>
          <a:stretch>
            <a:fillRect/>
          </a:stretch>
        </p:blipFill>
        <p:spPr>
          <a:xfrm>
            <a:off x="4290169" y="1257089"/>
            <a:ext cx="7769471" cy="4229127"/>
          </a:xfrm>
          <a:prstGeom prst="rect">
            <a:avLst/>
          </a:prstGeom>
        </p:spPr>
      </p:pic>
    </p:spTree>
    <p:extLst>
      <p:ext uri="{BB962C8B-B14F-4D97-AF65-F5344CB8AC3E}">
        <p14:creationId xmlns:p14="http://schemas.microsoft.com/office/powerpoint/2010/main" val="61821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dirty="0">
                <a:latin typeface="Verdana" panose="020B0604030504040204" pitchFamily="34" charset="0"/>
                <a:ea typeface="Calibri" panose="020F0502020204030204" pitchFamily="34" charset="0"/>
                <a:cs typeface="TimesNewRomanPSMT"/>
              </a:rPr>
              <a:t>, </a:t>
            </a:r>
            <a:r>
              <a:rPr lang="tr-TR" dirty="0">
                <a:effectLst/>
                <a:latin typeface="Verdana" panose="020B0604030504040204" pitchFamily="34" charset="0"/>
                <a:ea typeface="Calibri" panose="020F0502020204030204" pitchFamily="34" charset="0"/>
                <a:cs typeface="TimesNewRomanPSMT"/>
              </a:rPr>
              <a:t>İslam: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C89644-B7C5-2B13-6A9C-AFB0C9677F4F}"/>
              </a:ext>
            </a:extLst>
          </p:cNvPr>
          <p:cNvSpPr>
            <a:spLocks noGrp="1"/>
          </p:cNvSpPr>
          <p:nvPr>
            <p:ph type="title"/>
          </p:nvPr>
        </p:nvSpPr>
        <p:spPr>
          <a:xfrm>
            <a:off x="195210" y="1062394"/>
            <a:ext cx="3770616" cy="4937714"/>
          </a:xfrm>
        </p:spPr>
        <p:txBody>
          <a:bodyPr>
            <a:normAutofit/>
          </a:bodyPr>
          <a:lstStyle/>
          <a:p>
            <a:endParaRPr lang="tr-TR" sz="3600" dirty="0"/>
          </a:p>
        </p:txBody>
      </p:sp>
      <p:sp>
        <p:nvSpPr>
          <p:cNvPr id="3" name="İçerik Yer Tutucusu 2">
            <a:extLst>
              <a:ext uri="{FF2B5EF4-FFF2-40B4-BE49-F238E27FC236}">
                <a16:creationId xmlns:a16="http://schemas.microsoft.com/office/drawing/2014/main" id="{37174350-25C1-6BCD-0016-B76F7188443E}"/>
              </a:ext>
            </a:extLst>
          </p:cNvPr>
          <p:cNvSpPr>
            <a:spLocks noGrp="1"/>
          </p:cNvSpPr>
          <p:nvPr>
            <p:ph idx="1"/>
          </p:nvPr>
        </p:nvSpPr>
        <p:spPr/>
        <p:txBody>
          <a:bodyPr/>
          <a:lstStyle/>
          <a:p>
            <a:endParaRPr lang="tr-TR" dirty="0"/>
          </a:p>
        </p:txBody>
      </p:sp>
      <p:pic>
        <p:nvPicPr>
          <p:cNvPr id="4" name="Resim 3"/>
          <p:cNvPicPr>
            <a:picLocks noChangeAspect="1"/>
          </p:cNvPicPr>
          <p:nvPr/>
        </p:nvPicPr>
        <p:blipFill rotWithShape="1">
          <a:blip r:embed="rId2"/>
          <a:srcRect l="9933" t="21053" r="15455" b="19166"/>
          <a:stretch/>
        </p:blipFill>
        <p:spPr>
          <a:xfrm>
            <a:off x="1278576" y="475014"/>
            <a:ext cx="9096499" cy="5830784"/>
          </a:xfrm>
          <a:prstGeom prst="rect">
            <a:avLst/>
          </a:prstGeom>
        </p:spPr>
      </p:pic>
    </p:spTree>
    <p:extLst>
      <p:ext uri="{BB962C8B-B14F-4D97-AF65-F5344CB8AC3E}">
        <p14:creationId xmlns:p14="http://schemas.microsoft.com/office/powerpoint/2010/main" val="3999830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pic>
        <p:nvPicPr>
          <p:cNvPr id="6" name="Resim 5"/>
          <p:cNvPicPr>
            <a:picLocks noChangeAspect="1"/>
          </p:cNvPicPr>
          <p:nvPr/>
        </p:nvPicPr>
        <p:blipFill>
          <a:blip r:embed="rId2"/>
          <a:stretch>
            <a:fillRect/>
          </a:stretch>
        </p:blipFill>
        <p:spPr>
          <a:xfrm>
            <a:off x="3876675" y="1536309"/>
            <a:ext cx="8315325" cy="4600575"/>
          </a:xfrm>
          <a:prstGeom prst="rect">
            <a:avLst/>
          </a:prstGeom>
        </p:spPr>
      </p:pic>
      <p:sp>
        <p:nvSpPr>
          <p:cNvPr id="7" name="Dikdörtgen 6"/>
          <p:cNvSpPr/>
          <p:nvPr/>
        </p:nvSpPr>
        <p:spPr>
          <a:xfrm>
            <a:off x="237506" y="365126"/>
            <a:ext cx="3895108" cy="4801314"/>
          </a:xfrm>
          <a:prstGeom prst="rect">
            <a:avLst/>
          </a:prstGeom>
        </p:spPr>
        <p:txBody>
          <a:bodyPr wrap="square">
            <a:spAutoFit/>
          </a:bodyPr>
          <a:lstStyle/>
          <a:p>
            <a:r>
              <a:rPr lang="tr-TR" dirty="0">
                <a:latin typeface="Fd1258791-Identity-H"/>
              </a:rPr>
              <a:t>Fas'taki el-Cedide Hisarı</a:t>
            </a:r>
          </a:p>
          <a:p>
            <a:r>
              <a:rPr lang="tr-TR" dirty="0">
                <a:latin typeface="Fd1366323-Identity-H"/>
              </a:rPr>
              <a:t>Fas kıyısındaki el-Cedide kentinin hisarı, Fas</a:t>
            </a:r>
          </a:p>
          <a:p>
            <a:r>
              <a:rPr lang="tr-TR" dirty="0">
                <a:latin typeface="Fd1366323-Identity-H"/>
              </a:rPr>
              <a:t>sultanlarının Portekiz sızmasına karşı yürüttüğü</a:t>
            </a:r>
          </a:p>
          <a:p>
            <a:r>
              <a:rPr lang="tr-TR" dirty="0">
                <a:latin typeface="Fd1366323-Identity-H"/>
              </a:rPr>
              <a:t>savunmaya dönük mücadelenin bir hatırasıdır.</a:t>
            </a:r>
          </a:p>
          <a:p>
            <a:r>
              <a:rPr lang="tr-TR" dirty="0">
                <a:latin typeface="Fd1366323-Identity-H"/>
              </a:rPr>
              <a:t>Portekiz 15. ve 16. yüzyılların önde</a:t>
            </a:r>
          </a:p>
          <a:p>
            <a:r>
              <a:rPr lang="tr-TR" dirty="0">
                <a:latin typeface="Fd1366323-Identity-H"/>
              </a:rPr>
              <a:t>gelen denizci gücü olarak, Afrika kıyısındaki</a:t>
            </a:r>
          </a:p>
          <a:p>
            <a:r>
              <a:rPr lang="tr-TR" dirty="0">
                <a:latin typeface="Fd1366323-Identity-H"/>
              </a:rPr>
              <a:t>deniz ticaretini denetim altında tutmak amacıyla</a:t>
            </a:r>
          </a:p>
          <a:p>
            <a:r>
              <a:rPr lang="tr-TR" dirty="0">
                <a:latin typeface="Fd1366323-Identity-H"/>
              </a:rPr>
              <a:t>Fas'ta birkaç deniz üssü kurmuştu. Bu istilayı püskürtmedeki acizlikleri sonunda </a:t>
            </a:r>
            <a:r>
              <a:rPr lang="tr-TR" dirty="0" err="1">
                <a:latin typeface="Fd1366323-Identity-H"/>
              </a:rPr>
              <a:t>Vattasi</a:t>
            </a:r>
            <a:r>
              <a:rPr lang="tr-TR" dirty="0">
                <a:latin typeface="Fd1366323-Identity-H"/>
              </a:rPr>
              <a:t> hanedanının yıkılmasını ve yerine</a:t>
            </a:r>
          </a:p>
          <a:p>
            <a:r>
              <a:rPr lang="tr-TR" dirty="0">
                <a:latin typeface="Fd1366323-Identity-H"/>
              </a:rPr>
              <a:t>enerjik Sadilerin geçmesini getirdi.</a:t>
            </a:r>
            <a:endParaRPr lang="tr-TR" dirty="0"/>
          </a:p>
        </p:txBody>
      </p:sp>
    </p:spTree>
    <p:extLst>
      <p:ext uri="{BB962C8B-B14F-4D97-AF65-F5344CB8AC3E}">
        <p14:creationId xmlns:p14="http://schemas.microsoft.com/office/powerpoint/2010/main" val="412959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aşlık 6">
            <a:extLst>
              <a:ext uri="{FF2B5EF4-FFF2-40B4-BE49-F238E27FC236}">
                <a16:creationId xmlns:a16="http://schemas.microsoft.com/office/drawing/2014/main" id="{15CD2BF1-C49E-8E07-2C6B-8EAA1E70244D}"/>
              </a:ext>
            </a:extLst>
          </p:cNvPr>
          <p:cNvSpPr>
            <a:spLocks noGrp="1"/>
          </p:cNvSpPr>
          <p:nvPr>
            <p:ph type="title"/>
          </p:nvPr>
        </p:nvSpPr>
        <p:spPr>
          <a:xfrm>
            <a:off x="5825446" y="462337"/>
            <a:ext cx="5528353" cy="1228351"/>
          </a:xfrm>
        </p:spPr>
        <p:txBody>
          <a:bodyPr/>
          <a:lstStyle/>
          <a:p>
            <a:endParaRPr lang="tr-TR" dirty="0"/>
          </a:p>
        </p:txBody>
      </p:sp>
      <p:sp>
        <p:nvSpPr>
          <p:cNvPr id="9" name="Metin kutusu 8">
            <a:extLst>
              <a:ext uri="{FF2B5EF4-FFF2-40B4-BE49-F238E27FC236}">
                <a16:creationId xmlns:a16="http://schemas.microsoft.com/office/drawing/2014/main" id="{23C80549-85C0-F4DE-3B3B-6660140026D2}"/>
              </a:ext>
            </a:extLst>
          </p:cNvPr>
          <p:cNvSpPr txBox="1"/>
          <p:nvPr/>
        </p:nvSpPr>
        <p:spPr>
          <a:xfrm>
            <a:off x="175998" y="1490633"/>
            <a:ext cx="4348501" cy="3416320"/>
          </a:xfrm>
          <a:prstGeom prst="rect">
            <a:avLst/>
          </a:prstGeom>
          <a:noFill/>
        </p:spPr>
        <p:txBody>
          <a:bodyPr wrap="square">
            <a:spAutoFit/>
          </a:bodyPr>
          <a:lstStyle/>
          <a:p>
            <a:r>
              <a:rPr lang="tr-TR"/>
              <a:t>Meknes'te Babü'l-Hamis adlı kent</a:t>
            </a:r>
          </a:p>
          <a:p>
            <a:r>
              <a:rPr lang="tr-TR"/>
              <a:t>kapısı, 1 2. yüzyıl sonları</a:t>
            </a:r>
          </a:p>
          <a:p>
            <a:r>
              <a:rPr lang="tr-TR"/>
              <a:t>Fas'ta hala başta olan Alevi hanedanının ikinci</a:t>
            </a:r>
          </a:p>
          <a:p>
            <a:r>
              <a:rPr lang="tr-TR"/>
              <a:t>hükümdarı, M ulay İsmail'di. Ülkesini demir</a:t>
            </a:r>
          </a:p>
          <a:p>
            <a:r>
              <a:rPr lang="tr-TR"/>
              <a:t>yumrukla yöneterek bağımsızlığa kavuşmasını</a:t>
            </a:r>
          </a:p>
          <a:p>
            <a:r>
              <a:rPr lang="tr-TR"/>
              <a:t>sağladı ve en heybetli Magrip kentlerinden</a:t>
            </a:r>
          </a:p>
          <a:p>
            <a:r>
              <a:rPr lang="fi-FI"/>
              <a:t>biri olan "saltanat kenti" Meknes'i kurdu.</a:t>
            </a:r>
          </a:p>
          <a:p>
            <a:r>
              <a:rPr lang="tr-TR"/>
              <a:t>Zapt edilmesi zor masif kapıları olan bu başkenti</a:t>
            </a:r>
          </a:p>
          <a:p>
            <a:r>
              <a:rPr lang="de-DE"/>
              <a:t>30 bin köle inşa etmişti.</a:t>
            </a:r>
            <a:endParaRPr lang="tr-TR" sz="2000" dirty="0"/>
          </a:p>
        </p:txBody>
      </p:sp>
      <p:pic>
        <p:nvPicPr>
          <p:cNvPr id="2" name="Resim 1"/>
          <p:cNvPicPr>
            <a:picLocks noChangeAspect="1"/>
          </p:cNvPicPr>
          <p:nvPr/>
        </p:nvPicPr>
        <p:blipFill>
          <a:blip r:embed="rId2"/>
          <a:stretch>
            <a:fillRect/>
          </a:stretch>
        </p:blipFill>
        <p:spPr>
          <a:xfrm>
            <a:off x="4998697" y="1605065"/>
            <a:ext cx="7181850" cy="4752975"/>
          </a:xfrm>
          <a:prstGeom prst="rect">
            <a:avLst/>
          </a:prstGeom>
        </p:spPr>
      </p:pic>
    </p:spTree>
    <p:extLst>
      <p:ext uri="{BB962C8B-B14F-4D97-AF65-F5344CB8AC3E}">
        <p14:creationId xmlns:p14="http://schemas.microsoft.com/office/powerpoint/2010/main" val="3279140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5961412" y="121643"/>
            <a:ext cx="6103855" cy="6310515"/>
          </a:xfrm>
          <a:prstGeom prst="rect">
            <a:avLst/>
          </a:prstGeom>
        </p:spPr>
      </p:pic>
      <p:sp>
        <p:nvSpPr>
          <p:cNvPr id="4" name="Dikdörtgen 3"/>
          <p:cNvSpPr/>
          <p:nvPr/>
        </p:nvSpPr>
        <p:spPr>
          <a:xfrm>
            <a:off x="403762" y="1864426"/>
            <a:ext cx="4785756" cy="3970318"/>
          </a:xfrm>
          <a:prstGeom prst="rect">
            <a:avLst/>
          </a:prstGeom>
        </p:spPr>
        <p:txBody>
          <a:bodyPr wrap="square">
            <a:spAutoFit/>
          </a:bodyPr>
          <a:lstStyle/>
          <a:p>
            <a:r>
              <a:rPr lang="tr-TR" dirty="0" err="1">
                <a:latin typeface="Fd1258791-Identity-H"/>
              </a:rPr>
              <a:t>Mulay</a:t>
            </a:r>
            <a:r>
              <a:rPr lang="tr-TR" dirty="0">
                <a:latin typeface="Fd1258791-Identity-H"/>
              </a:rPr>
              <a:t> İsmail Türbesi'nin</a:t>
            </a:r>
          </a:p>
          <a:p>
            <a:r>
              <a:rPr lang="tr-TR" dirty="0">
                <a:latin typeface="Fd1258791-Identity-H"/>
              </a:rPr>
              <a:t>içi, </a:t>
            </a:r>
            <a:r>
              <a:rPr lang="tr-TR" dirty="0" err="1">
                <a:latin typeface="Fd1366323-Identity-H"/>
              </a:rPr>
              <a:t>Meknes</a:t>
            </a:r>
            <a:endParaRPr lang="tr-TR" dirty="0">
              <a:latin typeface="Fd1366323-Identity-H"/>
            </a:endParaRPr>
          </a:p>
          <a:p>
            <a:r>
              <a:rPr lang="fi-FI" dirty="0">
                <a:latin typeface="Fd1366323-Identity-H"/>
              </a:rPr>
              <a:t>Mulay İsmail'in kurduğu "saltanat kenti"ndeki</a:t>
            </a:r>
          </a:p>
          <a:p>
            <a:r>
              <a:rPr lang="tr-TR" dirty="0">
                <a:latin typeface="Fd1366323-Identity-H"/>
              </a:rPr>
              <a:t>en önemli yapı görkemli biçimde bezenmiş</a:t>
            </a:r>
          </a:p>
          <a:p>
            <a:r>
              <a:rPr lang="tr-TR" dirty="0">
                <a:latin typeface="Fd1366323-Identity-H"/>
              </a:rPr>
              <a:t>olan kendi türbesidir. Bu türbenin ön</a:t>
            </a:r>
          </a:p>
          <a:p>
            <a:r>
              <a:rPr lang="sv-SE" dirty="0">
                <a:latin typeface="Fd1366323-Identity-H"/>
              </a:rPr>
              <a:t>odasını Müslüman olmayan turistler de gezebilir;</a:t>
            </a:r>
          </a:p>
          <a:p>
            <a:r>
              <a:rPr lang="tr-TR" dirty="0">
                <a:latin typeface="Fd1366323-Identity-H"/>
              </a:rPr>
              <a:t>asıl mezar bölümüne ise sadece Müslümanların</a:t>
            </a:r>
          </a:p>
          <a:p>
            <a:r>
              <a:rPr lang="tr-TR" dirty="0">
                <a:latin typeface="Fd1366323-Identity-H"/>
              </a:rPr>
              <a:t>girmesine izin verilir. </a:t>
            </a:r>
            <a:r>
              <a:rPr lang="tr-TR" dirty="0" err="1">
                <a:latin typeface="Fd1366323-Identity-H"/>
              </a:rPr>
              <a:t>Mulay</a:t>
            </a:r>
            <a:r>
              <a:rPr lang="tr-TR" dirty="0">
                <a:latin typeface="Fd1366323-Identity-H"/>
              </a:rPr>
              <a:t> İsmail</a:t>
            </a:r>
          </a:p>
          <a:p>
            <a:r>
              <a:rPr lang="tr-TR" dirty="0">
                <a:latin typeface="Fd1366323-Identity-H"/>
              </a:rPr>
              <a:t>kişisel çıkarlarına tutkunluğuyla ve savurganlığa</a:t>
            </a:r>
          </a:p>
          <a:p>
            <a:r>
              <a:rPr lang="tr-TR" dirty="0">
                <a:latin typeface="Fd1366323-Identity-H"/>
              </a:rPr>
              <a:t>varan gösteriş düşkünlüğüyle Fas'ın ötesinde</a:t>
            </a:r>
          </a:p>
          <a:p>
            <a:r>
              <a:rPr lang="tr-TR" dirty="0">
                <a:latin typeface="Fd1366323-Identity-H"/>
              </a:rPr>
              <a:t>de ün salmıştı.</a:t>
            </a:r>
            <a:endParaRPr lang="tr-TR" dirty="0"/>
          </a:p>
        </p:txBody>
      </p:sp>
    </p:spTree>
    <p:extLst>
      <p:ext uri="{BB962C8B-B14F-4D97-AF65-F5344CB8AC3E}">
        <p14:creationId xmlns:p14="http://schemas.microsoft.com/office/powerpoint/2010/main" val="351937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C91891FC-7369-DBE3-2D50-08974855FA0D}"/>
              </a:ext>
            </a:extLst>
          </p:cNvPr>
          <p:cNvSpPr txBox="1"/>
          <p:nvPr/>
        </p:nvSpPr>
        <p:spPr>
          <a:xfrm>
            <a:off x="102742" y="511210"/>
            <a:ext cx="5027398" cy="6186309"/>
          </a:xfrm>
          <a:prstGeom prst="rect">
            <a:avLst/>
          </a:prstGeom>
          <a:noFill/>
        </p:spPr>
        <p:txBody>
          <a:bodyPr wrap="square">
            <a:spAutoFit/>
          </a:bodyPr>
          <a:lstStyle/>
          <a:p>
            <a:r>
              <a:rPr lang="tr-TR" dirty="0"/>
              <a:t>Tunus kentindeki Dar-</a:t>
            </a:r>
            <a:r>
              <a:rPr lang="tr-TR" dirty="0" err="1"/>
              <a:t>Meluli</a:t>
            </a:r>
            <a:endParaRPr lang="tr-TR" dirty="0"/>
          </a:p>
          <a:p>
            <a:r>
              <a:rPr lang="tr-TR" dirty="0"/>
              <a:t>Sarayı'nın içi</a:t>
            </a:r>
          </a:p>
          <a:p>
            <a:r>
              <a:rPr lang="tr-TR" dirty="0"/>
              <a:t>Cezayir'in Fransız işgaline uğraması, Fas</a:t>
            </a:r>
          </a:p>
          <a:p>
            <a:r>
              <a:rPr lang="tr-TR" dirty="0"/>
              <a:t>( 1863) ve Tunus'a ( 1881-1883) </a:t>
            </a:r>
            <a:r>
              <a:rPr lang="tr-TR" dirty="0" err="1"/>
              <a:t>protektora</a:t>
            </a:r>
            <a:endParaRPr lang="tr-TR" dirty="0"/>
          </a:p>
          <a:p>
            <a:r>
              <a:rPr lang="tr-TR" dirty="0"/>
              <a:t>yönetimlerinin dayatılması, beraberinde sömürgecilik</a:t>
            </a:r>
          </a:p>
          <a:p>
            <a:r>
              <a:rPr lang="tr-TR" dirty="0"/>
              <a:t>çağına özgü bir gelişmeyle </a:t>
            </a:r>
            <a:r>
              <a:rPr lang="tr-TR" dirty="0" err="1"/>
              <a:t>Magrip</a:t>
            </a:r>
            <a:endParaRPr lang="tr-TR" dirty="0"/>
          </a:p>
          <a:p>
            <a:r>
              <a:rPr lang="tr-TR" dirty="0"/>
              <a:t>ülkelerinde zevk ve yaşam tarzı açısından</a:t>
            </a:r>
          </a:p>
          <a:p>
            <a:r>
              <a:rPr lang="tr-TR" dirty="0"/>
              <a:t>bir Avrupalılaşma sürecini getirdi. Bu</a:t>
            </a:r>
          </a:p>
          <a:p>
            <a:r>
              <a:rPr lang="tr-TR" dirty="0"/>
              <a:t>ülkelerin üst ve eğitimli sınıflarına mensup</a:t>
            </a:r>
          </a:p>
          <a:p>
            <a:r>
              <a:rPr lang="tr-TR" dirty="0"/>
              <a:t>aileler arasında evleri ve sarayları Fransız</a:t>
            </a:r>
          </a:p>
          <a:p>
            <a:r>
              <a:rPr lang="tr-TR" dirty="0"/>
              <a:t>mobilyalarıyla ve Avrupai tarihsel tablolarla</a:t>
            </a:r>
          </a:p>
          <a:p>
            <a:r>
              <a:rPr lang="nn-NO" dirty="0"/>
              <a:t>dekore etmek moda haline geldi; bununla</a:t>
            </a:r>
          </a:p>
          <a:p>
            <a:r>
              <a:rPr lang="tr-TR" dirty="0"/>
              <a:t>birlikte geleneksel yapı tasarımı ve yaşam</a:t>
            </a:r>
          </a:p>
          <a:p>
            <a:r>
              <a:rPr lang="tr-TR" dirty="0"/>
              <a:t>mekanlarını bölümlemedeki Doğu yaklaşımı</a:t>
            </a:r>
          </a:p>
          <a:p>
            <a:r>
              <a:rPr lang="tr-TR" dirty="0"/>
              <a:t>korundu. İnsanların kısa Avrupa gezilerinde</a:t>
            </a:r>
          </a:p>
          <a:p>
            <a:r>
              <a:rPr lang="it-IT" dirty="0"/>
              <a:t>mobilya edinmeleri ya da aracı tüccarlardan</a:t>
            </a:r>
          </a:p>
          <a:p>
            <a:r>
              <a:rPr lang="tr-TR" dirty="0"/>
              <a:t>düzenli alımlar yapmaları yaygın bir alışkanlık</a:t>
            </a:r>
          </a:p>
          <a:p>
            <a:r>
              <a:rPr lang="tr-TR" dirty="0"/>
              <a:t>olduğundan, bu 19. yüzyıl oturma odalarının</a:t>
            </a:r>
          </a:p>
          <a:p>
            <a:r>
              <a:rPr lang="tr-TR" dirty="0"/>
              <a:t>birçoğu en aykırı sanatsal üsluplardaki</a:t>
            </a:r>
          </a:p>
          <a:p>
            <a:r>
              <a:rPr lang="tr-TR" dirty="0"/>
              <a:t>eşyaların tıka basa bir araya getirildiği bir</a:t>
            </a:r>
          </a:p>
          <a:p>
            <a:r>
              <a:rPr lang="tr-TR" dirty="0"/>
              <a:t>keşmekeşi andırırdı.</a:t>
            </a:r>
            <a:endParaRPr lang="tr-TR" sz="2000"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893" y="1002181"/>
            <a:ext cx="6841853" cy="4602477"/>
          </a:xfrm>
          <a:prstGeom prst="rect">
            <a:avLst/>
          </a:prstGeom>
        </p:spPr>
      </p:pic>
    </p:spTree>
    <p:extLst>
      <p:ext uri="{BB962C8B-B14F-4D97-AF65-F5344CB8AC3E}">
        <p14:creationId xmlns:p14="http://schemas.microsoft.com/office/powerpoint/2010/main" val="428939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CE967343-FAEB-5CF6-EDE4-F3F867C44071}"/>
              </a:ext>
            </a:extLst>
          </p:cNvPr>
          <p:cNvSpPr txBox="1"/>
          <p:nvPr/>
        </p:nvSpPr>
        <p:spPr>
          <a:xfrm>
            <a:off x="831273" y="938151"/>
            <a:ext cx="3716976" cy="5355312"/>
          </a:xfrm>
          <a:prstGeom prst="rect">
            <a:avLst/>
          </a:prstGeom>
          <a:noFill/>
        </p:spPr>
        <p:txBody>
          <a:bodyPr wrap="square">
            <a:spAutoFit/>
          </a:bodyPr>
          <a:lstStyle/>
          <a:p>
            <a:r>
              <a:rPr lang="tr-TR" dirty="0"/>
              <a:t>Cezayir'deki Bardo Sarayı</a:t>
            </a:r>
          </a:p>
          <a:p>
            <a:r>
              <a:rPr lang="tr-TR" dirty="0"/>
              <a:t>Cezayir ve Tunus kentlerinin dış mahallelerindeki</a:t>
            </a:r>
          </a:p>
          <a:p>
            <a:r>
              <a:rPr lang="tr-TR" dirty="0"/>
              <a:t>iki Bardo Sarayı üst düzey yerel ricalin</a:t>
            </a:r>
          </a:p>
          <a:p>
            <a:r>
              <a:rPr lang="tr-TR" dirty="0"/>
              <a:t>ikametgahlarıydı. Hüseyni beyleri Tunus</a:t>
            </a:r>
          </a:p>
          <a:p>
            <a:r>
              <a:rPr lang="tr-TR" dirty="0" err="1"/>
              <a:t>Bardo'sunda</a:t>
            </a:r>
            <a:r>
              <a:rPr lang="tr-TR" dirty="0"/>
              <a:t> kalırdı. Doğu ihtişamını,</a:t>
            </a:r>
          </a:p>
          <a:p>
            <a:r>
              <a:rPr lang="tr-TR" dirty="0"/>
              <a:t>Fransız etkisini yansıtan debdebeyle birleştiren</a:t>
            </a:r>
          </a:p>
          <a:p>
            <a:r>
              <a:rPr lang="tr-TR" dirty="0"/>
              <a:t>her iki saray günümüzde ulusal tarih</a:t>
            </a:r>
          </a:p>
          <a:p>
            <a:r>
              <a:rPr lang="tr-TR" dirty="0"/>
              <a:t>müzesidir. Sömürge güçlerin 1 9. ve 20. yüzyıllardaki</a:t>
            </a:r>
          </a:p>
          <a:p>
            <a:r>
              <a:rPr lang="tr-TR" dirty="0"/>
              <a:t>temsilcileri yerli elitlerin törensel</a:t>
            </a:r>
          </a:p>
          <a:p>
            <a:r>
              <a:rPr lang="tr-TR" dirty="0"/>
              <a:t>adaplarına karışmamış, ama idare, ordu ve</a:t>
            </a:r>
          </a:p>
          <a:p>
            <a:r>
              <a:rPr lang="tr-TR" dirty="0"/>
              <a:t>ekonomiyi Avrupalı kadroların sıkı denetimi</a:t>
            </a:r>
          </a:p>
          <a:p>
            <a:r>
              <a:rPr lang="tr-TR" dirty="0"/>
              <a:t>altına alarak, bütün siyasal iktidardan</a:t>
            </a:r>
          </a:p>
          <a:p>
            <a:r>
              <a:rPr lang="tr-TR" dirty="0"/>
              <a:t>yoksun bırakmışlardı.</a:t>
            </a:r>
            <a:endParaRPr lang="tr-TR" sz="2400" dirty="0"/>
          </a:p>
        </p:txBody>
      </p:sp>
      <p:pic>
        <p:nvPicPr>
          <p:cNvPr id="3" name="Resim 2"/>
          <p:cNvPicPr>
            <a:picLocks noChangeAspect="1"/>
          </p:cNvPicPr>
          <p:nvPr/>
        </p:nvPicPr>
        <p:blipFill>
          <a:blip r:embed="rId2"/>
          <a:stretch>
            <a:fillRect/>
          </a:stretch>
        </p:blipFill>
        <p:spPr>
          <a:xfrm>
            <a:off x="5058888" y="109407"/>
            <a:ext cx="6889049" cy="6506324"/>
          </a:xfrm>
          <a:prstGeom prst="rect">
            <a:avLst/>
          </a:prstGeom>
        </p:spPr>
      </p:pic>
    </p:spTree>
    <p:extLst>
      <p:ext uri="{BB962C8B-B14F-4D97-AF65-F5344CB8AC3E}">
        <p14:creationId xmlns:p14="http://schemas.microsoft.com/office/powerpoint/2010/main" val="114362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B810608-E59D-AEDB-E00D-1E210D682BE3}"/>
              </a:ext>
            </a:extLst>
          </p:cNvPr>
          <p:cNvSpPr>
            <a:spLocks noGrp="1"/>
          </p:cNvSpPr>
          <p:nvPr>
            <p:ph type="title"/>
          </p:nvPr>
        </p:nvSpPr>
        <p:spPr>
          <a:xfrm>
            <a:off x="838198" y="547815"/>
            <a:ext cx="5167185" cy="1680519"/>
          </a:xfrm>
        </p:spPr>
        <p:txBody>
          <a:bodyPr>
            <a:noAutofit/>
          </a:bodyPr>
          <a:lstStyle/>
          <a:p>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endParaRPr lang="tr-TR" sz="2000" dirty="0"/>
          </a:p>
        </p:txBody>
      </p:sp>
      <p:sp>
        <p:nvSpPr>
          <p:cNvPr id="3" name="İçerik Yer Tutucusu 2">
            <a:extLst>
              <a:ext uri="{FF2B5EF4-FFF2-40B4-BE49-F238E27FC236}">
                <a16:creationId xmlns:a16="http://schemas.microsoft.com/office/drawing/2014/main" id="{26D78D5C-0716-4AE2-B399-D0B228E4A0E2}"/>
              </a:ext>
            </a:extLst>
          </p:cNvPr>
          <p:cNvSpPr>
            <a:spLocks noGrp="1"/>
          </p:cNvSpPr>
          <p:nvPr>
            <p:ph idx="1"/>
          </p:nvPr>
        </p:nvSpPr>
        <p:spPr>
          <a:xfrm>
            <a:off x="6186619" y="547815"/>
            <a:ext cx="5178960" cy="1680519"/>
          </a:xfrm>
        </p:spPr>
        <p:txBody>
          <a:bodyPr anchor="ctr">
            <a:normAutofit/>
          </a:bodyPr>
          <a:lstStyle/>
          <a:p>
            <a:pPr marL="0" indent="0">
              <a:buNone/>
            </a:pPr>
            <a:endParaRPr lang="tr-TR" sz="2000" dirty="0"/>
          </a:p>
        </p:txBody>
      </p:sp>
      <p:sp>
        <p:nvSpPr>
          <p:cNvPr id="8" name="Metin kutusu 7">
            <a:extLst>
              <a:ext uri="{FF2B5EF4-FFF2-40B4-BE49-F238E27FC236}">
                <a16:creationId xmlns:a16="http://schemas.microsoft.com/office/drawing/2014/main" id="{42204B2D-269F-00D7-71A5-B14AA0ED65C3}"/>
              </a:ext>
            </a:extLst>
          </p:cNvPr>
          <p:cNvSpPr txBox="1"/>
          <p:nvPr/>
        </p:nvSpPr>
        <p:spPr>
          <a:xfrm>
            <a:off x="227594" y="1530849"/>
            <a:ext cx="6385541" cy="2862322"/>
          </a:xfrm>
          <a:prstGeom prst="rect">
            <a:avLst/>
          </a:prstGeom>
          <a:noFill/>
        </p:spPr>
        <p:txBody>
          <a:bodyPr wrap="square">
            <a:spAutoFit/>
          </a:bodyPr>
          <a:lstStyle/>
          <a:p>
            <a:r>
              <a:rPr lang="tr-TR"/>
              <a:t>Tunus kentindeki Dar-Meluli</a:t>
            </a:r>
          </a:p>
          <a:p>
            <a:r>
              <a:rPr lang="tr-TR"/>
              <a:t>Sarayı'nın içi</a:t>
            </a:r>
          </a:p>
          <a:p>
            <a:r>
              <a:rPr lang="tr-TR"/>
              <a:t>Özellikle Cezayir ve Tunus'ta 1 9. yüzyılda</a:t>
            </a:r>
          </a:p>
          <a:p>
            <a:r>
              <a:rPr lang="tr-TR"/>
              <a:t>Fransız modellere dayanan aynalı odalar revaç</a:t>
            </a:r>
          </a:p>
          <a:p>
            <a:r>
              <a:rPr lang="tr-TR"/>
              <a:t>kazandı. Dar-Meluli Sarayı'ndaki aynalı salon</a:t>
            </a:r>
          </a:p>
          <a:p>
            <a:r>
              <a:rPr lang="tr-TR"/>
              <a:t>olduğundan daha büyük görünmesini sağlayan</a:t>
            </a:r>
          </a:p>
          <a:p>
            <a:r>
              <a:rPr lang="tr-TR"/>
              <a:t>bir optik yanılsama yaratır. Pencerelerin</a:t>
            </a:r>
          </a:p>
          <a:p>
            <a:r>
              <a:rPr lang="tr-TR"/>
              <a:t>ve aynaların etrafındaki alçı sıva çerçeveler</a:t>
            </a:r>
          </a:p>
          <a:p>
            <a:r>
              <a:rPr lang="es-ES"/>
              <a:t>Doğu formlarına dayanır ve son derece incelikli</a:t>
            </a:r>
          </a:p>
          <a:p>
            <a:r>
              <a:rPr lang="tr-TR"/>
              <a:t>bir Magribi üslubunun örnekleridir.</a:t>
            </a:r>
            <a:endParaRPr lang="tr-TR" sz="2400" dirty="0"/>
          </a:p>
        </p:txBody>
      </p:sp>
      <p:pic>
        <p:nvPicPr>
          <p:cNvPr id="5" name="Resim 4"/>
          <p:cNvPicPr>
            <a:picLocks noChangeAspect="1"/>
          </p:cNvPicPr>
          <p:nvPr/>
        </p:nvPicPr>
        <p:blipFill>
          <a:blip r:embed="rId2"/>
          <a:stretch>
            <a:fillRect/>
          </a:stretch>
        </p:blipFill>
        <p:spPr>
          <a:xfrm>
            <a:off x="5016626" y="1215253"/>
            <a:ext cx="7172325" cy="4191000"/>
          </a:xfrm>
          <a:prstGeom prst="rect">
            <a:avLst/>
          </a:prstGeom>
        </p:spPr>
      </p:pic>
    </p:spTree>
    <p:extLst>
      <p:ext uri="{BB962C8B-B14F-4D97-AF65-F5344CB8AC3E}">
        <p14:creationId xmlns:p14="http://schemas.microsoft.com/office/powerpoint/2010/main" val="2705202630"/>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 2013 - 2022</Template>
  <TotalTime>519</TotalTime>
  <Words>1827</Words>
  <Application>Microsoft Office PowerPoint</Application>
  <PresentationFormat>Geniş ekran</PresentationFormat>
  <Paragraphs>254</Paragraphs>
  <Slides>26</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26</vt:i4>
      </vt:variant>
    </vt:vector>
  </HeadingPairs>
  <TitlesOfParts>
    <vt:vector size="35" baseType="lpstr">
      <vt:lpstr>Arial</vt:lpstr>
      <vt:lpstr>Calibri</vt:lpstr>
      <vt:lpstr>Calibri Light</vt:lpstr>
      <vt:lpstr>Fd1258791-Identity-H</vt:lpstr>
      <vt:lpstr>Fd1366323-Identity-H</vt:lpstr>
      <vt:lpstr>Fd235633-Identity-H</vt:lpstr>
      <vt:lpstr>Times New Roman</vt:lpstr>
      <vt:lpstr>Verdana</vt:lpstr>
      <vt:lpstr>Office Teması</vt:lpstr>
      <vt:lpstr>FAS'TAN TUNUS'A MAĞRİBİ SANATI VE KÜLTÜRÜ</vt:lpstr>
      <vt:lpstr>PowerPoint Sunusu</vt:lpstr>
      <vt:lpstr>PowerPoint Sunusu</vt:lpstr>
      <vt:lpstr>PowerPoint Sunusu</vt:lpstr>
      <vt:lpstr>PowerPoint Sunusu</vt:lpstr>
      <vt:lpstr>PowerPoint Sunusu</vt:lpstr>
      <vt:lpstr>PowerPoint Sunusu</vt:lpstr>
      <vt:lpstr>PowerPoint Sunusu</vt:lpstr>
      <vt:lpstr>               </vt:lpstr>
      <vt:lpstr>   Minareyi gören bir cepheden Karaviyin Camisi'nin avlusu, 12. yüzyıl Karaviyin Camisi'nin avlusunda alçı sıva örgü süsleriyle bezenmiş iki ilginç kameriye vardır. Uzun ekseninin iki ucunda karşı karşıya bakarlar ve namazdan önce abdest alınan havuzlu çeşmeleri örterler. Merini yönetimi altında 14. yüzyılda yaptırılan bu kameriyeler, Gırnata'nın Elhamra saray kompleksindeki Aslanlı Avlu'nun kameriyelerine benzer bir tarzda düzenlenmiş ve bezenmiştir.</vt:lpstr>
      <vt:lpstr>        </vt:lpstr>
      <vt:lpstr>PowerPoint Sunusu</vt:lpstr>
      <vt:lpstr>PowerPoint Sunusu</vt:lpstr>
      <vt:lpstr>Fez'deki Attarin Medresesi'nin oymalı alçı sıvaları, 1323- 1325 Attarin Medresesi'nin avlusunu çevreleyen kolonlar, zengin oymalı alçı sıvaların kapladığı kemerleri destekleyen gösterişli başlıklarla taçlanmıştır. Bu resimdeki son derece stilize başlık yalınlaştırılmış bir akantos çelengi taşırken, üstünde yer alan tabla ince arabesklerle ve sarmal süslerle bezelidir. Sütun süpürgelikleri sırlı mozaik çinilerle kaplıdır ve Gırnata'nın Elhamra saray kompleksindeki bezeme amaçlı süpürgelikleri hatırlatır.            </vt:lpstr>
      <vt:lpstr>PowerPoint Sunusu</vt:lpstr>
      <vt:lpstr>PowerPoint Sunusu</vt:lpstr>
      <vt:lpstr>Meknes'teki Mulay İsmail Türbesi Mulay İsmail Türbesi ( 1672- 1727) bu sultanın 17. yüzyıl sonları ve 18. yüzyıl başlarında inşa ettirdiği saltanat kenti Meknes'in merkezindeki Cami-i Kebir'in yakınında yer alır. Fas toplumunu demir yumruklu yönetimiyle yeniden düzenleyen Mulay İsmail büyük bir ekonomik refah dönemini başlatmıştı. </vt:lpstr>
      <vt:lpstr>PowerPoint Sunusu</vt:lpstr>
      <vt:lpstr>PowerPoint Sunusu</vt:lpstr>
      <vt:lpstr>PowerPoint Sunusu</vt:lpstr>
      <vt:lpstr>PowerPoint Sunusu</vt:lpstr>
      <vt:lpstr>PowerPoint Sunusu</vt:lpstr>
      <vt:lpstr>PowerPoint Sunusu</vt:lpstr>
      <vt:lpstr>PowerPoint Sunusu</vt:lpstr>
      <vt:lpstr>PowerPoint Sunusu</vt:lpstr>
      <vt:lpstr>Temel Kaynaklar (sunuya ait)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ABBASİLER DÖNEMİ SANATI VE KÜLTÜRÜ</dc:title>
  <dc:creator>ayse ersay</dc:creator>
  <cp:lastModifiedBy>ayse ersay</cp:lastModifiedBy>
  <cp:revision>94</cp:revision>
  <dcterms:created xsi:type="dcterms:W3CDTF">2023-01-19T15:39:00Z</dcterms:created>
  <dcterms:modified xsi:type="dcterms:W3CDTF">2023-01-22T10:26:20Z</dcterms:modified>
</cp:coreProperties>
</file>