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Default Extension="doc" ContentType="application/msword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B1DD8-6BAE-49D2-8D3C-011EA4E5D2E1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239B7C-9685-43D0-B448-93E9A726357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7885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DB095F2-3940-48DB-8A4D-A5345E048FE4}" type="slidenum">
              <a:rPr lang="tr-TR" sz="1200">
                <a:latin typeface="+mn-lt"/>
                <a:cs typeface="+mn-cs"/>
              </a:rPr>
              <a:pPr algn="r">
                <a:defRPr/>
              </a:pPr>
              <a:t>1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8806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9EBEF4F-6FC0-457F-B1BF-2DF2BE191B44}" type="slidenum">
              <a:rPr lang="tr-TR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8909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B452EEC-AA51-445A-A43F-735FD8894991}" type="slidenum">
              <a:rPr lang="tr-TR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9011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7A5CE8B-4465-4826-B687-6445F63FD0FE}" type="slidenum">
              <a:rPr lang="tr-TR" sz="1200">
                <a:latin typeface="+mn-lt"/>
                <a:cs typeface="+mn-cs"/>
              </a:rPr>
              <a:pPr algn="r">
                <a:defRPr/>
              </a:pPr>
              <a:t>12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9114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36D51C3-6928-4A68-905D-31E17B87C7AA}" type="slidenum">
              <a:rPr lang="tr-TR" sz="1200">
                <a:latin typeface="+mn-lt"/>
                <a:cs typeface="+mn-cs"/>
              </a:rPr>
              <a:pPr algn="r">
                <a:defRPr/>
              </a:pPr>
              <a:t>13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9216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176B530-B992-4EE0-9888-72111C35F898}" type="slidenum">
              <a:rPr lang="tr-TR" sz="1200">
                <a:latin typeface="+mn-lt"/>
                <a:cs typeface="+mn-cs"/>
              </a:rPr>
              <a:pPr algn="r">
                <a:defRPr/>
              </a:pPr>
              <a:t>14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9318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8187A66-F245-4487-A354-957AB0E87BBC}" type="slidenum">
              <a:rPr lang="tr-TR" sz="1200">
                <a:latin typeface="+mn-lt"/>
                <a:cs typeface="+mn-cs"/>
              </a:rPr>
              <a:pPr algn="r">
                <a:defRPr/>
              </a:pPr>
              <a:t>15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9421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07129C5-B492-4114-A949-24D64B19FAEE}" type="slidenum">
              <a:rPr lang="tr-TR" sz="1200">
                <a:latin typeface="+mn-lt"/>
                <a:cs typeface="+mn-cs"/>
              </a:rPr>
              <a:pPr algn="r">
                <a:defRPr/>
              </a:pPr>
              <a:t>16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9523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6430186-23EE-44CB-BE8F-1EB7F1EA5307}" type="slidenum">
              <a:rPr lang="tr-TR" sz="1200">
                <a:latin typeface="+mn-lt"/>
                <a:cs typeface="+mn-cs"/>
              </a:rPr>
              <a:pPr algn="r">
                <a:defRPr/>
              </a:pPr>
              <a:t>17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9626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80DA893-12DB-40D5-8A81-F0AF15AF8550}" type="slidenum">
              <a:rPr lang="tr-TR" sz="1200">
                <a:latin typeface="+mn-lt"/>
                <a:cs typeface="+mn-cs"/>
              </a:rPr>
              <a:pPr algn="r">
                <a:defRPr/>
              </a:pPr>
              <a:t>18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9728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88CB4E3-772E-49D0-8BF0-22093C7F9608}" type="slidenum">
              <a:rPr lang="tr-TR" sz="1200">
                <a:latin typeface="+mn-lt"/>
                <a:cs typeface="+mn-cs"/>
              </a:rPr>
              <a:pPr algn="r">
                <a:defRPr/>
              </a:pPr>
              <a:t>19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7987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F42BB392-A128-46FA-A95D-06C561950C79}" type="slidenum">
              <a:rPr lang="tr-TR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9830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DE25C72-1D8E-4F48-9EEE-D00278C0A630}" type="slidenum">
              <a:rPr lang="tr-TR" sz="1200">
                <a:latin typeface="+mn-lt"/>
                <a:cs typeface="+mn-cs"/>
              </a:rPr>
              <a:pPr algn="r">
                <a:defRPr/>
              </a:pPr>
              <a:t>20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107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9933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B975440-9796-48B4-8931-E8D9A20845A7}" type="slidenum">
              <a:rPr lang="tr-TR" sz="1200">
                <a:latin typeface="+mn-lt"/>
                <a:cs typeface="+mn-cs"/>
              </a:rPr>
              <a:pPr algn="r">
                <a:defRPr/>
              </a:pPr>
              <a:t>21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0035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77F41A8-50FC-486C-A5D3-FCAC106C3517}" type="slidenum">
              <a:rPr lang="tr-TR" sz="1200">
                <a:latin typeface="+mn-lt"/>
                <a:cs typeface="+mn-cs"/>
              </a:rPr>
              <a:pPr algn="r">
                <a:defRPr/>
              </a:pPr>
              <a:t>22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0138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CECEF57-87BD-450D-8F56-F0B003F16FAE}" type="slidenum">
              <a:rPr lang="tr-TR" sz="1200">
                <a:latin typeface="+mn-lt"/>
                <a:cs typeface="+mn-cs"/>
              </a:rPr>
              <a:pPr algn="r">
                <a:defRPr/>
              </a:pPr>
              <a:t>23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0240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4BD32FC-9537-47D8-89A5-A23C0E8072E1}" type="slidenum">
              <a:rPr lang="tr-TR" sz="1200">
                <a:latin typeface="+mn-lt"/>
                <a:cs typeface="+mn-cs"/>
              </a:rPr>
              <a:pPr algn="r">
                <a:defRPr/>
              </a:pPr>
              <a:t>24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0342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CEC5041-7917-4BAC-A757-8C76FE37778C}" type="slidenum">
              <a:rPr lang="tr-TR" sz="1200">
                <a:latin typeface="+mn-lt"/>
                <a:cs typeface="+mn-cs"/>
              </a:rPr>
              <a:pPr algn="r">
                <a:defRPr/>
              </a:pPr>
              <a:t>25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0445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473727F-4BED-43D1-AD9D-1C05C19866D1}" type="slidenum">
              <a:rPr lang="tr-TR" sz="1200">
                <a:latin typeface="+mn-lt"/>
                <a:cs typeface="+mn-cs"/>
              </a:rPr>
              <a:pPr algn="r">
                <a:defRPr/>
              </a:pPr>
              <a:t>26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8090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A0A3BB7-B06D-42B0-80B3-6D492BCFDFD9}" type="slidenum">
              <a:rPr lang="tr-TR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8192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075A0BF-AF1B-4078-9E45-43D0398ED2B0}" type="slidenum">
              <a:rPr lang="tr-TR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8294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39CA6E1-3285-4C66-ABB4-46049CA07B93}" type="slidenum">
              <a:rPr lang="tr-TR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8397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34AF166-2D97-4541-8BBA-9C63480BD99D}" type="slidenum">
              <a:rPr lang="tr-TR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8499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4C70DF8-D369-472F-8938-6EF69DFFCE27}" type="slidenum">
              <a:rPr lang="tr-TR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8602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892A348-BEA3-4C05-92D3-086121FD8A56}" type="slidenum">
              <a:rPr lang="tr-TR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8704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C790248-6E5F-4EF6-A28B-FEA5F261CCFF}" type="slidenum">
              <a:rPr lang="tr-TR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tr-TR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A900D-6B60-4D69-9AD6-EF2DB9C0A833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8A569-8DC3-4FEB-BB75-6324E5A866F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gif"/><Relationship Id="rId4" Type="http://schemas.openxmlformats.org/officeDocument/2006/relationships/image" Target="../media/image16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oleObject" Target="../embeddings/Microsoft_Office_Word_97_-_2003_Belgesi1.doc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34" descr="molecular structu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087054">
            <a:off x="849313" y="944563"/>
            <a:ext cx="6905625" cy="518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3 Metin kutusu"/>
          <p:cNvSpPr txBox="1">
            <a:spLocks noChangeArrowheads="1"/>
          </p:cNvSpPr>
          <p:nvPr/>
        </p:nvSpPr>
        <p:spPr bwMode="auto">
          <a:xfrm>
            <a:off x="2071688" y="1000125"/>
            <a:ext cx="5000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3600" b="1">
                <a:latin typeface="Times New Roman" pitchFamily="18" charset="0"/>
                <a:cs typeface="Times New Roman" pitchFamily="18" charset="0"/>
              </a:rPr>
              <a:t>PROTEİNLER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569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000">
                <a:latin typeface="Calibri" pitchFamily="34" charset="0"/>
              </a:rPr>
              <a:t>Amino asitler yapılarındaki </a:t>
            </a:r>
            <a:r>
              <a:rPr lang="tr-TR" sz="2000" b="1">
                <a:solidFill>
                  <a:srgbClr val="FF0000"/>
                </a:solidFill>
                <a:latin typeface="Calibri" pitchFamily="34" charset="0"/>
              </a:rPr>
              <a:t>R gruplarının tiplerine</a:t>
            </a:r>
            <a:r>
              <a:rPr lang="tr-TR" sz="200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tr-TR" sz="2000">
                <a:latin typeface="Calibri" pitchFamily="34" charset="0"/>
              </a:rPr>
              <a:t>bağlı olarak genellikle 4 grup altında toplanmaktadır.</a:t>
            </a:r>
          </a:p>
        </p:txBody>
      </p:sp>
      <p:graphicFrame>
        <p:nvGraphicFramePr>
          <p:cNvPr id="3" name="Group 103"/>
          <p:cNvGraphicFramePr>
            <a:graphicFrameLocks noGrp="1"/>
          </p:cNvGraphicFramePr>
          <p:nvPr/>
        </p:nvGraphicFramePr>
        <p:xfrm>
          <a:off x="250825" y="1397000"/>
          <a:ext cx="8424863" cy="4681538"/>
        </p:xfrm>
        <a:graphic>
          <a:graphicData uri="http://schemas.openxmlformats.org/drawingml/2006/table">
            <a:tbl>
              <a:tblPr/>
              <a:tblGrid>
                <a:gridCol w="2520950"/>
                <a:gridCol w="2160588"/>
                <a:gridCol w="2087562"/>
                <a:gridCol w="1655763"/>
              </a:tblGrid>
              <a:tr h="1023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Arial" charset="0"/>
                        </a:rPr>
                        <a:t>(Negatif Yüklü)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Arial" charset="0"/>
                        </a:rPr>
                        <a:t>Asidik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99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99"/>
                          </a:solidFill>
                          <a:effectLst/>
                          <a:latin typeface="Arial" charset="0"/>
                        </a:rPr>
                        <a:t>Pozitif Yüklü)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99"/>
                          </a:solidFill>
                          <a:effectLst/>
                          <a:latin typeface="Arial" charset="0"/>
                        </a:rPr>
                        <a:t>Bazik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(Polar)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Hidrofilik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charset="0"/>
                        </a:rPr>
                        <a:t>(Nonpolar)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charset="0"/>
                        </a:rPr>
                        <a:t>Hidrofobik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Glutamik asit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Aspartik asit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İki asitli karboksil grubuna sahiptir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pH= 6-7 arasında tam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iyonize olmuşlardır ve net negatif yüke sahiptirler.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Lisin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Histidin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Arginin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Triptofan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pH= 7 de net pozitif yüklü R grubuna sahiptirler.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Hepsi 6     carbon ihtiva ederler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Glutamin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 Asparagin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 Serin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 Treonin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Çözünürlülükleri    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yüksektir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Valin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Lösin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İzolösin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Alanin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Fenilalanin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Tirozin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Sistein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Sistin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Prolin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Metionin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Glisin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etin kutusu"/>
          <p:cNvSpPr txBox="1">
            <a:spLocks noChangeArrowheads="1"/>
          </p:cNvSpPr>
          <p:nvPr/>
        </p:nvSpPr>
        <p:spPr bwMode="auto">
          <a:xfrm>
            <a:off x="1214438" y="642938"/>
            <a:ext cx="6643687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Bu 20 amino aiste ilave olarak bazı özelleşmiş proteinlerin hidrolizlenmesiyle farklı bir takım amino asitler elde edilmiştir. Ör;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4-hidroksiprolin; </a:t>
            </a:r>
          </a:p>
        </p:txBody>
      </p:sp>
      <p:sp>
        <p:nvSpPr>
          <p:cNvPr id="3" name="2 Köşeleri Yuvarlanmış Dikdörtgen Belirtme Çizgisi"/>
          <p:cNvSpPr/>
          <p:nvPr/>
        </p:nvSpPr>
        <p:spPr>
          <a:xfrm>
            <a:off x="500063" y="4429125"/>
            <a:ext cx="3000375" cy="1643063"/>
          </a:xfrm>
          <a:prstGeom prst="wedgeRoundRectCallout">
            <a:avLst>
              <a:gd name="adj1" fmla="val 56859"/>
              <a:gd name="adj2" fmla="val -113861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4" name="3 Köşeleri Yuvarlanmış Dikdörtgen Belirtme Çizgisi"/>
          <p:cNvSpPr/>
          <p:nvPr/>
        </p:nvSpPr>
        <p:spPr>
          <a:xfrm>
            <a:off x="5072063" y="4286250"/>
            <a:ext cx="3429000" cy="2000250"/>
          </a:xfrm>
          <a:prstGeom prst="wedgeRoundRectCallout">
            <a:avLst>
              <a:gd name="adj1" fmla="val -50880"/>
              <a:gd name="adj2" fmla="val -8365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3317" name="4 Metin kutusu"/>
          <p:cNvSpPr txBox="1">
            <a:spLocks noChangeArrowheads="1"/>
          </p:cNvSpPr>
          <p:nvPr/>
        </p:nvSpPr>
        <p:spPr bwMode="auto">
          <a:xfrm>
            <a:off x="642938" y="5072063"/>
            <a:ext cx="2714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pitchFamily="18" charset="0"/>
                <a:cs typeface="Times New Roman" pitchFamily="18" charset="0"/>
              </a:rPr>
              <a:t>Prolinin bir türevidir</a:t>
            </a:r>
            <a:endParaRPr lang="tr-TR">
              <a:latin typeface="Calibri" pitchFamily="34" charset="0"/>
            </a:endParaRPr>
          </a:p>
        </p:txBody>
      </p:sp>
      <p:sp>
        <p:nvSpPr>
          <p:cNvPr id="13318" name="5 Metin kutusu"/>
          <p:cNvSpPr txBox="1">
            <a:spLocks noChangeArrowheads="1"/>
          </p:cNvSpPr>
          <p:nvPr/>
        </p:nvSpPr>
        <p:spPr bwMode="auto">
          <a:xfrm>
            <a:off x="5286375" y="4357688"/>
            <a:ext cx="28575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b="1">
                <a:latin typeface="Times New Roman" pitchFamily="18" charset="0"/>
                <a:cs typeface="Times New Roman" pitchFamily="18" charset="0"/>
              </a:rPr>
              <a:t>Fibroz kollagen proteininde ve bazı bitki proteinlerinde bol miktarda bulunur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etin kutusu"/>
          <p:cNvSpPr txBox="1">
            <a:spLocks noChangeArrowheads="1"/>
          </p:cNvSpPr>
          <p:nvPr/>
        </p:nvSpPr>
        <p:spPr bwMode="auto">
          <a:xfrm>
            <a:off x="928688" y="2214563"/>
            <a:ext cx="7500937" cy="438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Desmozin ve izodesmozin  amino asitleri fibroz bir protein olan ve iki yönlü gerilme kabiliyetine sahip elastinde görülmüştür.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Bunlar 4 lisinin biraraya gelerek oluşturduğu ve elastinin fonksiyonlarına uygun olarak dört peptid zincirinin birleşme noktası olabilecek şekle sahip bileşiklerdir.  </a:t>
            </a:r>
          </a:p>
          <a:p>
            <a:pPr>
              <a:lnSpc>
                <a:spcPct val="150000"/>
              </a:lnSpc>
            </a:pPr>
            <a:endParaRPr lang="tr-TR">
              <a:latin typeface="Calibri" pitchFamily="34" charset="0"/>
            </a:endParaRPr>
          </a:p>
        </p:txBody>
      </p:sp>
      <p:sp>
        <p:nvSpPr>
          <p:cNvPr id="14339" name="2 Metin kutusu"/>
          <p:cNvSpPr txBox="1">
            <a:spLocks noChangeArrowheads="1"/>
          </p:cNvSpPr>
          <p:nvPr/>
        </p:nvSpPr>
        <p:spPr bwMode="auto">
          <a:xfrm>
            <a:off x="928688" y="1000125"/>
            <a:ext cx="25717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Times New Roman" pitchFamily="18" charset="0"/>
                <a:cs typeface="Times New Roman" pitchFamily="18" charset="0"/>
              </a:rPr>
              <a:t>Hidroksilisin </a:t>
            </a:r>
          </a:p>
          <a:p>
            <a:endParaRPr lang="tr-TR">
              <a:latin typeface="Calibri" pitchFamily="34" charset="0"/>
            </a:endParaRPr>
          </a:p>
        </p:txBody>
      </p:sp>
      <p:sp>
        <p:nvSpPr>
          <p:cNvPr id="4" name="3 Sağ Ok"/>
          <p:cNvSpPr/>
          <p:nvPr/>
        </p:nvSpPr>
        <p:spPr>
          <a:xfrm>
            <a:off x="3357563" y="1071563"/>
            <a:ext cx="1214437" cy="500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4341" name="4 Metin kutusu"/>
          <p:cNvSpPr txBox="1">
            <a:spLocks noChangeArrowheads="1"/>
          </p:cNvSpPr>
          <p:nvPr/>
        </p:nvSpPr>
        <p:spPr bwMode="auto">
          <a:xfrm>
            <a:off x="4929188" y="714375"/>
            <a:ext cx="35004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pitchFamily="18" charset="0"/>
                <a:cs typeface="Times New Roman" pitchFamily="18" charset="0"/>
              </a:rPr>
              <a:t>lisinin 5-hidroksi türevidir. Kollagen hidrolizatlarında bulunur</a:t>
            </a:r>
            <a:endParaRPr lang="tr-TR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/>
          <p:cNvPicPr>
            <a:picLocks noChangeAspect="1" noChangeArrowheads="1"/>
          </p:cNvPicPr>
          <p:nvPr/>
        </p:nvPicPr>
        <p:blipFill>
          <a:blip r:embed="rId3"/>
          <a:srcRect b="5199"/>
          <a:stretch>
            <a:fillRect/>
          </a:stretch>
        </p:blipFill>
        <p:spPr bwMode="auto">
          <a:xfrm>
            <a:off x="357188" y="2214563"/>
            <a:ext cx="8610600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4 Metin kutusu"/>
          <p:cNvSpPr txBox="1">
            <a:spLocks noChangeArrowheads="1"/>
          </p:cNvSpPr>
          <p:nvPr/>
        </p:nvSpPr>
        <p:spPr bwMode="auto">
          <a:xfrm>
            <a:off x="1143000" y="928688"/>
            <a:ext cx="7286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b="1">
                <a:latin typeface="Calibri" pitchFamily="34" charset="0"/>
              </a:rPr>
              <a:t>Proteinlerin yapısında yer alan amino asitler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etin kutusu"/>
          <p:cNvSpPr txBox="1">
            <a:spLocks noChangeArrowheads="1"/>
          </p:cNvSpPr>
          <p:nvPr/>
        </p:nvSpPr>
        <p:spPr bwMode="auto">
          <a:xfrm>
            <a:off x="1285875" y="1928813"/>
            <a:ext cx="6858000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Calibri" pitchFamily="34" charset="0"/>
              </a:rPr>
              <a:t>Farklı hücre ve dokularda serbest veya birleşmiş olarak bulunan 150 den fazla çeşitte amino asite rastlanmıştır.  Çoğu </a:t>
            </a:r>
            <a:r>
              <a:rPr lang="el-GR" sz="2400">
                <a:latin typeface="Calibri" pitchFamily="34" charset="0"/>
              </a:rPr>
              <a:t>α</a:t>
            </a:r>
            <a:r>
              <a:rPr lang="tr-TR" sz="2400">
                <a:latin typeface="Calibri" pitchFamily="34" charset="0"/>
              </a:rPr>
              <a:t>- amino asidi olmasına rağmen </a:t>
            </a:r>
            <a:r>
              <a:rPr lang="el-GR" sz="2400">
                <a:latin typeface="Calibri" pitchFamily="34" charset="0"/>
              </a:rPr>
              <a:t>β</a:t>
            </a:r>
            <a:r>
              <a:rPr lang="tr-TR" sz="2400">
                <a:latin typeface="Calibri" pitchFamily="34" charset="0"/>
              </a:rPr>
              <a:t>-, </a:t>
            </a:r>
            <a:r>
              <a:rPr lang="el-GR" sz="2400">
                <a:latin typeface="Calibri" pitchFamily="34" charset="0"/>
              </a:rPr>
              <a:t>γ</a:t>
            </a:r>
            <a:r>
              <a:rPr lang="tr-TR" sz="2400">
                <a:latin typeface="Calibri" pitchFamily="34" charset="0"/>
              </a:rPr>
              <a:t>- ve </a:t>
            </a:r>
            <a:r>
              <a:rPr lang="el-GR" sz="2400">
                <a:latin typeface="Calibri" pitchFamily="34" charset="0"/>
              </a:rPr>
              <a:t>δ</a:t>
            </a:r>
            <a:r>
              <a:rPr lang="tr-TR" sz="2400">
                <a:latin typeface="Calibri" pitchFamily="34" charset="0"/>
              </a:rPr>
              <a:t>- amino asitler de bilinmektedir.</a:t>
            </a:r>
          </a:p>
          <a:p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etin kutusu"/>
          <p:cNvSpPr txBox="1">
            <a:spLocks noChangeArrowheads="1"/>
          </p:cNvSpPr>
          <p:nvPr/>
        </p:nvSpPr>
        <p:spPr bwMode="auto">
          <a:xfrm>
            <a:off x="1285875" y="3071813"/>
            <a:ext cx="67865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600" b="1">
                <a:latin typeface="Calibri" pitchFamily="34" charset="0"/>
              </a:rPr>
              <a:t>AMİNO ASİTLERİN ASİT-BAZ ÖZELLİKLERİ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etin kutusu"/>
          <p:cNvSpPr txBox="1">
            <a:spLocks noChangeArrowheads="1"/>
          </p:cNvSpPr>
          <p:nvPr/>
        </p:nvSpPr>
        <p:spPr bwMode="auto">
          <a:xfrm>
            <a:off x="1285875" y="500063"/>
            <a:ext cx="6643688" cy="169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Farklı amino asitleri ayırabilmek ve miktarını belirleyebilmek için proteinlerin amino asit bileşimlerini belirlemek gerekir. 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214438" y="2857500"/>
            <a:ext cx="671512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Bir tek amino grubuna ve bir tek karboksil grubuna  sahip standart amino asitler, nötral sulu çözeltilerden </a:t>
            </a:r>
            <a:r>
              <a:rPr lang="tr-TR" sz="2800" b="1" i="1">
                <a:solidFill>
                  <a:srgbClr val="FF0000"/>
                </a:solidFill>
                <a:latin typeface="Times New Roman" pitchFamily="18" charset="0"/>
              </a:rPr>
              <a:t>zwitterion</a:t>
            </a:r>
            <a:r>
              <a:rPr lang="tr-TR" sz="2400" i="1">
                <a:latin typeface="Times New Roman" pitchFamily="18" charset="0"/>
              </a:rPr>
              <a:t> </a:t>
            </a:r>
            <a:r>
              <a:rPr lang="tr-TR" sz="2400">
                <a:latin typeface="Times New Roman" pitchFamily="18" charset="0"/>
              </a:rPr>
              <a:t>olarak bilinen, tam olarak iyonlaşmış şekillerde kristalize edilebilirler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Metin kutusu"/>
          <p:cNvSpPr txBox="1">
            <a:spLocks noChangeArrowheads="1"/>
          </p:cNvSpPr>
          <p:nvPr/>
        </p:nvSpPr>
        <p:spPr bwMode="auto">
          <a:xfrm>
            <a:off x="1357313" y="428625"/>
            <a:ext cx="6643687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200">
                <a:latin typeface="Times New Roman" pitchFamily="18" charset="0"/>
                <a:cs typeface="Times New Roman" pitchFamily="18" charset="0"/>
              </a:rPr>
              <a:t>Bir standart amino asit, kendisi için karakteristik olan </a:t>
            </a:r>
            <a:r>
              <a:rPr lang="tr-TR" sz="2200" b="1">
                <a:latin typeface="Times New Roman" pitchFamily="18" charset="0"/>
                <a:cs typeface="Times New Roman" pitchFamily="18" charset="0"/>
              </a:rPr>
              <a:t>izoelektrik nokta</a:t>
            </a:r>
            <a:r>
              <a:rPr lang="tr-TR" sz="2200">
                <a:latin typeface="Times New Roman" pitchFamily="18" charset="0"/>
                <a:cs typeface="Times New Roman" pitchFamily="18" charset="0"/>
              </a:rPr>
              <a:t>   değerine eşit pH ortamında net elektrik yükü taşımaz; </a:t>
            </a:r>
            <a:r>
              <a:rPr lang="tr-TR" sz="2200">
                <a:latin typeface="Times New Roman" pitchFamily="18" charset="0"/>
              </a:rPr>
              <a:t>izoelektrik nokta değerinden yüksek pH ortamında bazik anyon şeklinde; izoelektrik nokta değerinden düşük pH ortamında asit katyon şeklinde bulunur</a:t>
            </a:r>
            <a:r>
              <a:rPr lang="tr-TR" sz="220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200">
              <a:latin typeface="Calibri" pitchFamily="34" charset="0"/>
            </a:endParaRPr>
          </a:p>
        </p:txBody>
      </p:sp>
      <p:sp>
        <p:nvSpPr>
          <p:cNvPr id="19459" name="4 Metin kutusu"/>
          <p:cNvSpPr txBox="1">
            <a:spLocks noChangeArrowheads="1"/>
          </p:cNvSpPr>
          <p:nvPr/>
        </p:nvSpPr>
        <p:spPr bwMode="auto">
          <a:xfrm>
            <a:off x="1143000" y="5500688"/>
            <a:ext cx="13573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latin typeface="Calibri" pitchFamily="34" charset="0"/>
              </a:rPr>
              <a:t>Katyon</a:t>
            </a:r>
          </a:p>
          <a:p>
            <a:pPr algn="ctr"/>
            <a:r>
              <a:rPr lang="tr-TR">
                <a:latin typeface="Calibri" pitchFamily="34" charset="0"/>
              </a:rPr>
              <a:t>Düşük pH</a:t>
            </a:r>
          </a:p>
          <a:p>
            <a:pPr algn="ctr"/>
            <a:r>
              <a:rPr lang="tr-TR">
                <a:latin typeface="Calibri" pitchFamily="34" charset="0"/>
              </a:rPr>
              <a:t>(pH&lt;3)</a:t>
            </a:r>
          </a:p>
        </p:txBody>
      </p:sp>
      <p:sp>
        <p:nvSpPr>
          <p:cNvPr id="19460" name="5 Metin kutusu"/>
          <p:cNvSpPr txBox="1">
            <a:spLocks noChangeArrowheads="1"/>
          </p:cNvSpPr>
          <p:nvPr/>
        </p:nvSpPr>
        <p:spPr bwMode="auto">
          <a:xfrm>
            <a:off x="3857625" y="5572125"/>
            <a:ext cx="1643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latin typeface="Calibri" pitchFamily="34" charset="0"/>
              </a:rPr>
              <a:t>Zwitter iyon</a:t>
            </a:r>
          </a:p>
          <a:p>
            <a:pPr algn="ctr"/>
            <a:r>
              <a:rPr lang="tr-TR">
                <a:latin typeface="Calibri" pitchFamily="34" charset="0"/>
              </a:rPr>
              <a:t>Nötral pH civarı</a:t>
            </a:r>
          </a:p>
        </p:txBody>
      </p:sp>
      <p:sp>
        <p:nvSpPr>
          <p:cNvPr id="19461" name="6 Metin kutusu"/>
          <p:cNvSpPr txBox="1">
            <a:spLocks noChangeArrowheads="1"/>
          </p:cNvSpPr>
          <p:nvPr/>
        </p:nvSpPr>
        <p:spPr bwMode="auto">
          <a:xfrm>
            <a:off x="6786563" y="5286375"/>
            <a:ext cx="14287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latin typeface="Calibri" pitchFamily="34" charset="0"/>
              </a:rPr>
              <a:t>Anyon </a:t>
            </a:r>
          </a:p>
          <a:p>
            <a:pPr algn="ctr"/>
            <a:r>
              <a:rPr lang="tr-TR">
                <a:latin typeface="Calibri" pitchFamily="34" charset="0"/>
              </a:rPr>
              <a:t>Yüksek pH</a:t>
            </a:r>
          </a:p>
          <a:p>
            <a:pPr algn="ctr"/>
            <a:r>
              <a:rPr lang="tr-TR">
                <a:latin typeface="Calibri" pitchFamily="34" charset="0"/>
              </a:rPr>
              <a:t>(pH&gt;10)</a:t>
            </a:r>
          </a:p>
        </p:txBody>
      </p:sp>
      <p:pic>
        <p:nvPicPr>
          <p:cNvPr id="19462" name="7 Resim" descr="Resi1111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3643313"/>
            <a:ext cx="7478712" cy="156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Oval"/>
          <p:cNvSpPr/>
          <p:nvPr/>
        </p:nvSpPr>
        <p:spPr>
          <a:xfrm>
            <a:off x="2928938" y="4071938"/>
            <a:ext cx="428625" cy="42862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19464" name="9 Metin kutusu"/>
          <p:cNvSpPr txBox="1">
            <a:spLocks noChangeArrowheads="1"/>
          </p:cNvSpPr>
          <p:nvPr/>
        </p:nvSpPr>
        <p:spPr bwMode="auto">
          <a:xfrm>
            <a:off x="2857500" y="40719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OH</a:t>
            </a:r>
            <a:r>
              <a:rPr lang="tr-TR" baseline="42000">
                <a:latin typeface="Calibri" pitchFamily="34" charset="0"/>
              </a:rPr>
              <a:t>-</a:t>
            </a:r>
          </a:p>
        </p:txBody>
      </p:sp>
      <p:sp>
        <p:nvSpPr>
          <p:cNvPr id="14" name="13 Oval"/>
          <p:cNvSpPr/>
          <p:nvPr/>
        </p:nvSpPr>
        <p:spPr>
          <a:xfrm>
            <a:off x="2928938" y="4714875"/>
            <a:ext cx="428625" cy="4286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5" name="14 Oval"/>
          <p:cNvSpPr/>
          <p:nvPr/>
        </p:nvSpPr>
        <p:spPr>
          <a:xfrm>
            <a:off x="5857875" y="4643438"/>
            <a:ext cx="428625" cy="4286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6" name="15 Oval"/>
          <p:cNvSpPr/>
          <p:nvPr/>
        </p:nvSpPr>
        <p:spPr>
          <a:xfrm>
            <a:off x="5786438" y="4071938"/>
            <a:ext cx="428625" cy="42862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9468" name="16 Metin kutusu"/>
          <p:cNvSpPr txBox="1">
            <a:spLocks noChangeArrowheads="1"/>
          </p:cNvSpPr>
          <p:nvPr/>
        </p:nvSpPr>
        <p:spPr bwMode="auto">
          <a:xfrm>
            <a:off x="5715000" y="40719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OH</a:t>
            </a:r>
            <a:r>
              <a:rPr lang="tr-TR" baseline="42000">
                <a:latin typeface="Calibri" pitchFamily="34" charset="0"/>
              </a:rPr>
              <a:t>-</a:t>
            </a:r>
          </a:p>
        </p:txBody>
      </p:sp>
      <p:sp>
        <p:nvSpPr>
          <p:cNvPr id="19469" name="17 Metin kutusu"/>
          <p:cNvSpPr txBox="1">
            <a:spLocks noChangeArrowheads="1"/>
          </p:cNvSpPr>
          <p:nvPr/>
        </p:nvSpPr>
        <p:spPr bwMode="auto">
          <a:xfrm>
            <a:off x="5857875" y="46434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H</a:t>
            </a:r>
            <a:r>
              <a:rPr lang="tr-TR" baseline="30000">
                <a:latin typeface="Calibri" pitchFamily="34" charset="0"/>
              </a:rPr>
              <a:t>+</a:t>
            </a:r>
          </a:p>
        </p:txBody>
      </p:sp>
      <p:sp>
        <p:nvSpPr>
          <p:cNvPr id="19470" name="18 Metin kutusu"/>
          <p:cNvSpPr txBox="1">
            <a:spLocks noChangeArrowheads="1"/>
          </p:cNvSpPr>
          <p:nvPr/>
        </p:nvSpPr>
        <p:spPr bwMode="auto">
          <a:xfrm>
            <a:off x="2928938" y="471487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H</a:t>
            </a:r>
            <a:r>
              <a:rPr lang="tr-TR" baseline="42000">
                <a:latin typeface="Calibri" pitchFamily="34" charset="0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6 Grup"/>
          <p:cNvGrpSpPr>
            <a:grpSpLocks/>
          </p:cNvGrpSpPr>
          <p:nvPr/>
        </p:nvGrpSpPr>
        <p:grpSpPr bwMode="auto">
          <a:xfrm>
            <a:off x="642938" y="3000375"/>
            <a:ext cx="6429375" cy="3298825"/>
            <a:chOff x="1142976" y="428604"/>
            <a:chExt cx="6429420" cy="3299472"/>
          </a:xfrm>
        </p:grpSpPr>
        <p:pic>
          <p:nvPicPr>
            <p:cNvPr id="20485" name="2 Resim" descr="111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57290" y="428604"/>
              <a:ext cx="4569143" cy="154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86" name="3 Resim" descr="222.jp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42976" y="2143116"/>
              <a:ext cx="4643438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487" name="4 Metin kutusu"/>
            <p:cNvSpPr txBox="1">
              <a:spLocks noChangeArrowheads="1"/>
            </p:cNvSpPr>
            <p:nvPr/>
          </p:nvSpPr>
          <p:spPr bwMode="auto">
            <a:xfrm>
              <a:off x="5857884" y="1142984"/>
              <a:ext cx="164307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>
                  <a:latin typeface="Calibri" pitchFamily="34" charset="0"/>
                </a:rPr>
                <a:t>+ H</a:t>
              </a:r>
              <a:r>
                <a:rPr lang="tr-TR" baseline="42000">
                  <a:latin typeface="Calibri" pitchFamily="34" charset="0"/>
                </a:rPr>
                <a:t>+</a:t>
              </a:r>
            </a:p>
          </p:txBody>
        </p:sp>
        <p:sp>
          <p:nvSpPr>
            <p:cNvPr id="20488" name="5 Metin kutusu"/>
            <p:cNvSpPr txBox="1">
              <a:spLocks noChangeArrowheads="1"/>
            </p:cNvSpPr>
            <p:nvPr/>
          </p:nvSpPr>
          <p:spPr bwMode="auto">
            <a:xfrm>
              <a:off x="5929322" y="2773916"/>
              <a:ext cx="164307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>
                  <a:latin typeface="Calibri" pitchFamily="34" charset="0"/>
                </a:rPr>
                <a:t>+ H</a:t>
              </a:r>
              <a:r>
                <a:rPr lang="tr-TR" baseline="42000">
                  <a:latin typeface="Calibri" pitchFamily="34" charset="0"/>
                </a:rPr>
                <a:t>+</a:t>
              </a:r>
            </a:p>
          </p:txBody>
        </p:sp>
      </p:grpSp>
      <p:sp>
        <p:nvSpPr>
          <p:cNvPr id="20483" name="7 Metin kutusu"/>
          <p:cNvSpPr txBox="1">
            <a:spLocks noChangeArrowheads="1"/>
          </p:cNvSpPr>
          <p:nvPr/>
        </p:nvSpPr>
        <p:spPr bwMode="auto">
          <a:xfrm>
            <a:off x="1357313" y="214313"/>
            <a:ext cx="7000875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200">
                <a:latin typeface="Calibri" pitchFamily="34" charset="0"/>
              </a:rPr>
              <a:t>Bir aminoasit R grubu üzerindeki iyonlaşabilir kısımları göz önüne alınmadan, iki proton yüklenebilir ve bunları 2 eşdeğer bazla titre edildiği zaman verebilir. </a:t>
            </a:r>
          </a:p>
          <a:p>
            <a:pPr algn="just">
              <a:lnSpc>
                <a:spcPct val="150000"/>
              </a:lnSpc>
            </a:pPr>
            <a:endParaRPr lang="tr-TR" sz="2200">
              <a:latin typeface="Calibri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>
                <a:latin typeface="Calibri" pitchFamily="34" charset="0"/>
              </a:rPr>
              <a:t>Bu tip bileşiklere poliprotik (çok protonlu) bileşikler denir.</a:t>
            </a:r>
          </a:p>
        </p:txBody>
      </p:sp>
      <p:sp>
        <p:nvSpPr>
          <p:cNvPr id="9" name="8 Yuvarlatılmış Dikdörtgen"/>
          <p:cNvSpPr/>
          <p:nvPr/>
        </p:nvSpPr>
        <p:spPr>
          <a:xfrm>
            <a:off x="6000750" y="3429000"/>
            <a:ext cx="2643188" cy="2357438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dirty="0"/>
              <a:t>Artan </a:t>
            </a:r>
            <a:r>
              <a:rPr lang="tr-TR" sz="2400" b="1" dirty="0" err="1"/>
              <a:t>pH’ya</a:t>
            </a:r>
            <a:r>
              <a:rPr lang="tr-TR" sz="2400" b="1" dirty="0"/>
              <a:t> göre bir amino asit için protonlarına ayrışma denge reaksiyonu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285875" y="500063"/>
            <a:ext cx="6929438" cy="224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İyonize olabilen bir yan zincir içermeyen bir amino asit titre edilirse iki adet pKa değeri gözlenir. Birinci değer (pKa</a:t>
            </a:r>
            <a:r>
              <a:rPr lang="tr-TR" sz="2400" baseline="-30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tr-TR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-karboksil grubuna, ikinci değer (pKa</a:t>
            </a:r>
            <a:r>
              <a:rPr lang="tr-TR" sz="2400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tr-TR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-amino grubuna aittir. </a:t>
            </a:r>
          </a:p>
        </p:txBody>
      </p:sp>
      <p:pic>
        <p:nvPicPr>
          <p:cNvPr id="2150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3571875"/>
            <a:ext cx="80010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etin kutusu"/>
          <p:cNvSpPr txBox="1">
            <a:spLocks noChangeArrowheads="1"/>
          </p:cNvSpPr>
          <p:nvPr/>
        </p:nvSpPr>
        <p:spPr bwMode="auto">
          <a:xfrm>
            <a:off x="1071563" y="357188"/>
            <a:ext cx="692943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Calibri" pitchFamily="34" charset="0"/>
              </a:rPr>
              <a:t>Proteinler bütün canlı varlıkların en önemli ve hücrelerinde en bol bulunan organik bileşiklerdir. </a:t>
            </a:r>
          </a:p>
          <a:p>
            <a:endParaRPr lang="tr-TR" sz="2400">
              <a:latin typeface="Calibri" pitchFamily="34" charset="0"/>
            </a:endParaRPr>
          </a:p>
          <a:p>
            <a:r>
              <a:rPr lang="tr-TR" sz="2400">
                <a:latin typeface="Calibri" pitchFamily="34" charset="0"/>
              </a:rPr>
              <a:t>Biyolojik fonksiyonları;</a:t>
            </a:r>
          </a:p>
        </p:txBody>
      </p:sp>
      <p:sp>
        <p:nvSpPr>
          <p:cNvPr id="5123" name="2 Metin kutusu"/>
          <p:cNvSpPr txBox="1">
            <a:spLocks noChangeArrowheads="1"/>
          </p:cNvSpPr>
          <p:nvPr/>
        </p:nvSpPr>
        <p:spPr bwMode="auto">
          <a:xfrm>
            <a:off x="1714500" y="2143125"/>
            <a:ext cx="52863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tr-TR" sz="2400">
                <a:latin typeface="Calibri" pitchFamily="34" charset="0"/>
              </a:rPr>
              <a:t>Enzimatik katalizleme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tr-TR" sz="2400">
                <a:latin typeface="Calibri" pitchFamily="34" charset="0"/>
              </a:rPr>
              <a:t>Taşıma ve depolama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tr-TR" sz="2400">
                <a:latin typeface="Calibri" pitchFamily="34" charset="0"/>
              </a:rPr>
              <a:t>Mekanik hareket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tr-TR" sz="2400">
                <a:latin typeface="Calibri" pitchFamily="34" charset="0"/>
              </a:rPr>
              <a:t>Mekanik destek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tr-TR" sz="2400">
                <a:latin typeface="Calibri" pitchFamily="34" charset="0"/>
              </a:rPr>
              <a:t>Koruma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tr-TR" sz="2400">
                <a:latin typeface="Calibri" pitchFamily="34" charset="0"/>
              </a:rPr>
              <a:t>Sinir uyarılarının üretimi ve iletimi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tr-TR" sz="2400">
                <a:latin typeface="Calibri" pitchFamily="34" charset="0"/>
              </a:rPr>
              <a:t>Hormonlar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tr-TR" sz="2400">
                <a:latin typeface="Calibri" pitchFamily="34" charset="0"/>
              </a:rPr>
              <a:t>Büyüme ve farklılaşmanın kontrolü</a:t>
            </a:r>
          </a:p>
        </p:txBody>
      </p:sp>
      <p:pic>
        <p:nvPicPr>
          <p:cNvPr id="5124" name="Picture 8" descr="lgnnlem9qufp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1357313"/>
            <a:ext cx="75247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1285875" y="285750"/>
            <a:ext cx="6929438" cy="168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Amino asitler, hem karboksil grubu hem amino grubunun proton vermek üzere iyonlaşması nedeniyle, karakteristik titrasyon eğrileri verirler. </a:t>
            </a:r>
          </a:p>
        </p:txBody>
      </p:sp>
      <p:pic>
        <p:nvPicPr>
          <p:cNvPr id="22531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88" y="2178050"/>
            <a:ext cx="4929187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4313"/>
            <a:ext cx="5256213" cy="5014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" name="3 Katlanmış Nesne"/>
          <p:cNvSpPr/>
          <p:nvPr/>
        </p:nvSpPr>
        <p:spPr>
          <a:xfrm>
            <a:off x="5143500" y="1214438"/>
            <a:ext cx="3714750" cy="4357687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5286375" y="1643063"/>
            <a:ext cx="3571875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>
                <a:latin typeface="Calibri" pitchFamily="34" charset="0"/>
                <a:cs typeface="Times New Roman" pitchFamily="18" charset="0"/>
              </a:rPr>
              <a:t>Çözeltideki bir amino asit molekülü üzerinde net yükün sıfır olduğu pH değeri, </a:t>
            </a:r>
            <a:r>
              <a:rPr lang="tr-TR" sz="2800" b="1">
                <a:latin typeface="Calibri" pitchFamily="34" charset="0"/>
                <a:cs typeface="Times New Roman" pitchFamily="18" charset="0"/>
              </a:rPr>
              <a:t>izoelektrik nokta (pI)</a:t>
            </a:r>
            <a:r>
              <a:rPr lang="tr-TR" sz="2800">
                <a:latin typeface="Calibri" pitchFamily="34" charset="0"/>
                <a:cs typeface="Times New Roman" pitchFamily="18" charset="0"/>
              </a:rPr>
              <a:t> olarak adlandırılır</a:t>
            </a:r>
            <a:r>
              <a:rPr lang="tr-TR" sz="2800">
                <a:latin typeface="Calibri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tr-TR" sz="2800">
                <a:latin typeface="Calibri" pitchFamily="34" charset="0"/>
                <a:cs typeface="Times New Roman" pitchFamily="18" charset="0"/>
              </a:rPr>
              <a:t>pI </a:t>
            </a:r>
            <a:r>
              <a:rPr lang="tr-TR" sz="2800">
                <a:latin typeface="Calibri" pitchFamily="34" charset="0"/>
                <a:cs typeface="Times New Roman" pitchFamily="18" charset="0"/>
                <a:sym typeface="Symbol" pitchFamily="18" charset="2"/>
              </a:rPr>
              <a:t></a:t>
            </a:r>
            <a:r>
              <a:rPr lang="tr-TR" sz="2800">
                <a:latin typeface="Calibri" pitchFamily="34" charset="0"/>
                <a:cs typeface="Times New Roman" pitchFamily="18" charset="0"/>
              </a:rPr>
              <a:t> (pKa</a:t>
            </a:r>
            <a:r>
              <a:rPr lang="tr-TR" sz="2800" baseline="-30000">
                <a:latin typeface="Calibri" pitchFamily="34" charset="0"/>
                <a:cs typeface="Times New Roman" pitchFamily="18" charset="0"/>
              </a:rPr>
              <a:t>1</a:t>
            </a:r>
            <a:r>
              <a:rPr lang="tr-TR" sz="2800">
                <a:latin typeface="Calibri" pitchFamily="34" charset="0"/>
                <a:cs typeface="Times New Roman" pitchFamily="18" charset="0"/>
              </a:rPr>
              <a:t> + pKa</a:t>
            </a:r>
            <a:r>
              <a:rPr lang="tr-TR" sz="2800" baseline="-30000">
                <a:latin typeface="Calibri" pitchFamily="34" charset="0"/>
                <a:cs typeface="Times New Roman" pitchFamily="18" charset="0"/>
              </a:rPr>
              <a:t>2</a:t>
            </a:r>
            <a:r>
              <a:rPr lang="tr-TR" sz="2800">
                <a:latin typeface="Calibri" pitchFamily="34" charset="0"/>
                <a:cs typeface="Times New Roman" pitchFamily="18" charset="0"/>
              </a:rPr>
              <a:t>)/2</a:t>
            </a:r>
            <a:endParaRPr lang="tr-TR" sz="2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214313"/>
            <a:ext cx="4859338" cy="6310312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4" name="3 Bulut"/>
          <p:cNvSpPr/>
          <p:nvPr/>
        </p:nvSpPr>
        <p:spPr>
          <a:xfrm>
            <a:off x="0" y="1000125"/>
            <a:ext cx="4000500" cy="2714625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4580" name="Text Box 2"/>
          <p:cNvSpPr txBox="1">
            <a:spLocks noChangeArrowheads="1"/>
          </p:cNvSpPr>
          <p:nvPr/>
        </p:nvSpPr>
        <p:spPr bwMode="auto">
          <a:xfrm>
            <a:off x="214313" y="1357313"/>
            <a:ext cx="35512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800">
                <a:latin typeface="Calibri" pitchFamily="34" charset="0"/>
                <a:cs typeface="Times New Roman" pitchFamily="18" charset="0"/>
              </a:rPr>
              <a:t>İyonize olabilen R gruplu amino asitlerin titrasyon eğrileri daha komplekstir</a:t>
            </a:r>
            <a:r>
              <a:rPr lang="tr-TR" sz="280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etin kutusu"/>
          <p:cNvSpPr txBox="1">
            <a:spLocks noChangeArrowheads="1"/>
          </p:cNvSpPr>
          <p:nvPr/>
        </p:nvSpPr>
        <p:spPr bwMode="auto">
          <a:xfrm>
            <a:off x="214313" y="214313"/>
            <a:ext cx="8715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pitchFamily="18" charset="0"/>
                <a:cs typeface="Times New Roman" pitchFamily="18" charset="0"/>
              </a:rPr>
              <a:t>Bazı amino asitlerin iyonlaşabilir gruplarının pK değerleri (25 °C’de) 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214438" y="857250"/>
          <a:ext cx="6548464" cy="5572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7116"/>
                <a:gridCol w="1637116"/>
                <a:gridCol w="1637116"/>
                <a:gridCol w="1637116"/>
              </a:tblGrid>
              <a:tr h="751220">
                <a:tc>
                  <a:txBody>
                    <a:bodyPr/>
                    <a:lstStyle/>
                    <a:p>
                      <a:r>
                        <a:rPr lang="tr-TR" dirty="0" smtClean="0"/>
                        <a:t>AMİNO ASİT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Pk1 </a:t>
                      </a:r>
                      <a:r>
                        <a:rPr lang="el-GR" dirty="0" smtClean="0"/>
                        <a:t>α</a:t>
                      </a:r>
                      <a:r>
                        <a:rPr lang="tr-TR" dirty="0" smtClean="0"/>
                        <a:t>-COOH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Pk2 </a:t>
                      </a:r>
                      <a:r>
                        <a:rPr lang="el-GR" dirty="0" smtClean="0"/>
                        <a:t>α</a:t>
                      </a:r>
                      <a:r>
                        <a:rPr lang="tr-TR" dirty="0" smtClean="0"/>
                        <a:t>-NH3</a:t>
                      </a:r>
                      <a:r>
                        <a:rPr lang="tr-TR" baseline="30000" dirty="0" smtClean="0"/>
                        <a:t>+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pK</a:t>
                      </a:r>
                      <a:r>
                        <a:rPr lang="tr-TR" baseline="-25000" dirty="0" err="1" smtClean="0"/>
                        <a:t>R</a:t>
                      </a:r>
                      <a:r>
                        <a:rPr lang="tr-TR" dirty="0" smtClean="0"/>
                        <a:t> R-grubu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GLİSİN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2,34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9,60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ALANİN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2,34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9,69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LÖSİN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2,36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9,60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SERİN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2,21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9,15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TREONİN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2,63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10,43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GLUTAMİN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2,17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9,13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ASPARTİK ASİT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2,09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9,82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3,86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GLUTAMİK ASİT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2,19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9,67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4,25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HİSTİDİN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1,82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9,17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6,00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SİSTEİN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1,71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10,78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8,33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TİROZİN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2,20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9,11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10,07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LİSİN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2,18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8,95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10,53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ARGİNİN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2,17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9,04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12,48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etin kutusu"/>
          <p:cNvSpPr txBox="1">
            <a:spLocks noChangeArrowheads="1"/>
          </p:cNvSpPr>
          <p:nvPr/>
        </p:nvSpPr>
        <p:spPr bwMode="auto">
          <a:xfrm>
            <a:off x="1857375" y="2928938"/>
            <a:ext cx="5715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600" b="1">
                <a:latin typeface="Calibri" pitchFamily="34" charset="0"/>
              </a:rPr>
              <a:t>AMİNO ASİTLERİN IŞIK ABSORBSİYONU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etin kutusu"/>
          <p:cNvSpPr txBox="1">
            <a:spLocks noChangeArrowheads="1"/>
          </p:cNvSpPr>
          <p:nvPr/>
        </p:nvSpPr>
        <p:spPr bwMode="auto">
          <a:xfrm>
            <a:off x="1143000" y="428625"/>
            <a:ext cx="714375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Amino asitlerin hiçbirisi görünür bölgede ışığı absorblamazlar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Yalnız üç tanesi (</a:t>
            </a:r>
            <a:r>
              <a:rPr lang="tr-TR" sz="24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tirozin, triptofan  ve fenilalanin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) önemli miktarda ultraviyole ışığı soğurur</a:t>
            </a:r>
          </a:p>
        </p:txBody>
      </p:sp>
      <p:pic>
        <p:nvPicPr>
          <p:cNvPr id="27651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75" y="4071938"/>
            <a:ext cx="411480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3 Resim" descr="UNLEM6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428625"/>
            <a:ext cx="952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4 Resim" descr="ugur_bocegi_imal_unlem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2000250"/>
            <a:ext cx="94297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Metin kutusu"/>
          <p:cNvSpPr txBox="1">
            <a:spLocks noChangeArrowheads="1"/>
          </p:cNvSpPr>
          <p:nvPr/>
        </p:nvSpPr>
        <p:spPr bwMode="auto">
          <a:xfrm>
            <a:off x="1000125" y="1071563"/>
            <a:ext cx="68580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Protein moleküllerinin birçoğuyaklaşık sabit oranda tirozin içerdiğinden, 280 nm deki ışık absorbsiyonunun spektrofotometrik ölçümü sonucunda çözeltideki protein miktarı hassas olarak tayin edilebilir.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Bütün aminoasitler 220nm den daha düşük dalga boylarında absorbsiyon verirler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3 Resim" descr="aminoasi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965200"/>
            <a:ext cx="6875463" cy="589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Metin kutusu"/>
          <p:cNvSpPr txBox="1"/>
          <p:nvPr/>
        </p:nvSpPr>
        <p:spPr>
          <a:xfrm>
            <a:off x="2214563" y="285750"/>
            <a:ext cx="4643437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AMİNO ASİTLER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Metin kutusu"/>
          <p:cNvSpPr txBox="1">
            <a:spLocks noChangeArrowheads="1"/>
          </p:cNvSpPr>
          <p:nvPr/>
        </p:nvSpPr>
        <p:spPr bwMode="auto">
          <a:xfrm>
            <a:off x="857250" y="142875"/>
            <a:ext cx="7429500" cy="392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Basit proteinler asit, baz veya enzimler tarafından hidroliz edildikleri zaman yapı taşları olan amino asitlere parçalanır.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Alfa amino asitler alfa karbon ataomuna bir amino grubu (-NH2), bir karboksil grubu (-COOH), bir hidrojen atomu (H) ve bir yan grubun bağlanmasıyla oluşan bileşiklerdir. 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28625" y="4375150"/>
          <a:ext cx="4953000" cy="2482850"/>
        </p:xfrm>
        <a:graphic>
          <a:graphicData uri="http://schemas.openxmlformats.org/presentationml/2006/ole">
            <p:oleObj spid="_x0000_s1026" name="Belge" r:id="rId4" imgW="1510560" imgH="757080" progId="Word.Document.8">
              <p:embed/>
            </p:oleObj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50" y="4921250"/>
            <a:ext cx="2265363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4"/>
          <p:cNvSpPr txBox="1">
            <a:spLocks noChangeArrowheads="1"/>
          </p:cNvSpPr>
          <p:nvPr/>
        </p:nvSpPr>
        <p:spPr bwMode="auto">
          <a:xfrm>
            <a:off x="1000125" y="357188"/>
            <a:ext cx="7129463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Protein yapıtaşı olarak bugüne kadar </a:t>
            </a:r>
            <a:r>
              <a:rPr lang="tr-TR" sz="2400" b="1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 adet amino asidinin varlığı saptanmıştır. </a:t>
            </a:r>
          </a:p>
          <a:p>
            <a:pPr algn="just">
              <a:lnSpc>
                <a:spcPct val="130000"/>
              </a:lnSpc>
            </a:pPr>
            <a:endParaRPr lang="tr-TR" sz="240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>
                <a:latin typeface="Times New Roman" pitchFamily="18" charset="0"/>
                <a:cs typeface="Times New Roman" pitchFamily="18" charset="0"/>
              </a:rPr>
              <a:t>Bu amino asitlerden en basiti GLİSİN dir.</a:t>
            </a:r>
          </a:p>
        </p:txBody>
      </p:sp>
      <p:sp>
        <p:nvSpPr>
          <p:cNvPr id="4" name="3 Köşeleri Yuvarlanmış Dikdörtgen Belirtme Çizgisi"/>
          <p:cNvSpPr/>
          <p:nvPr/>
        </p:nvSpPr>
        <p:spPr>
          <a:xfrm>
            <a:off x="4643438" y="2428875"/>
            <a:ext cx="3929062" cy="2143125"/>
          </a:xfrm>
          <a:prstGeom prst="wedgeRoundRectCallout">
            <a:avLst>
              <a:gd name="adj1" fmla="val -36894"/>
              <a:gd name="adj2" fmla="val -63095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7172" name="4 Metin kutusu"/>
          <p:cNvSpPr txBox="1">
            <a:spLocks noChangeArrowheads="1"/>
          </p:cNvSpPr>
          <p:nvPr/>
        </p:nvSpPr>
        <p:spPr bwMode="auto">
          <a:xfrm>
            <a:off x="5072063" y="2571750"/>
            <a:ext cx="3214687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pitchFamily="18" charset="0"/>
                <a:cs typeface="Times New Roman" pitchFamily="18" charset="0"/>
              </a:rPr>
              <a:t>R grubu yerinde H atomu  vardır. </a:t>
            </a:r>
          </a:p>
          <a:p>
            <a:pPr algn="just"/>
            <a:r>
              <a:rPr lang="tr-TR" sz="2400">
                <a:latin typeface="Times New Roman" pitchFamily="18" charset="0"/>
                <a:cs typeface="Times New Roman" pitchFamily="18" charset="0"/>
              </a:rPr>
              <a:t>Bu yüzden 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tr-TR" sz="2400">
                <a:latin typeface="Times New Roman" pitchFamily="18" charset="0"/>
                <a:cs typeface="Times New Roman" pitchFamily="18" charset="0"/>
              </a:rPr>
              <a:t>-karbon atomu asimetrik değildir. </a:t>
            </a:r>
            <a:endParaRPr lang="tr-TR" sz="2400">
              <a:latin typeface="Calibri" pitchFamily="34" charset="0"/>
            </a:endParaRPr>
          </a:p>
        </p:txBody>
      </p:sp>
      <p:sp>
        <p:nvSpPr>
          <p:cNvPr id="7173" name="5 Metin kutusu"/>
          <p:cNvSpPr txBox="1">
            <a:spLocks noChangeArrowheads="1"/>
          </p:cNvSpPr>
          <p:nvPr/>
        </p:nvSpPr>
        <p:spPr bwMode="auto">
          <a:xfrm>
            <a:off x="714375" y="5000625"/>
            <a:ext cx="5429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pitchFamily="18" charset="0"/>
                <a:cs typeface="Times New Roman" pitchFamily="18" charset="0"/>
              </a:rPr>
              <a:t>ALANİN,yan grup olarak metil içerir.</a:t>
            </a:r>
          </a:p>
          <a:p>
            <a:endParaRPr lang="tr-TR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etin kutusu"/>
          <p:cNvSpPr txBox="1">
            <a:spLocks noChangeArrowheads="1"/>
          </p:cNvSpPr>
          <p:nvPr/>
        </p:nvSpPr>
        <p:spPr bwMode="auto">
          <a:xfrm>
            <a:off x="285750" y="3143250"/>
            <a:ext cx="2500313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>
              <a:latin typeface="Times New Roman" pitchFamily="18" charset="0"/>
              <a:cs typeface="Times New Roman" pitchFamily="18" charset="0"/>
            </a:endParaRPr>
          </a:p>
          <a:p>
            <a:endParaRPr lang="tr-TR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 sz="2800">
                <a:latin typeface="Times New Roman" pitchFamily="18" charset="0"/>
                <a:cs typeface="Times New Roman" pitchFamily="18" charset="0"/>
              </a:rPr>
              <a:t>Valin</a:t>
            </a:r>
          </a:p>
          <a:p>
            <a:pPr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 sz="2800">
                <a:latin typeface="Times New Roman" pitchFamily="18" charset="0"/>
                <a:cs typeface="Times New Roman" pitchFamily="18" charset="0"/>
              </a:rPr>
              <a:t>Lösin</a:t>
            </a:r>
          </a:p>
          <a:p>
            <a:pPr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 sz="2800">
                <a:latin typeface="Times New Roman" pitchFamily="18" charset="0"/>
                <a:cs typeface="Times New Roman" pitchFamily="18" charset="0"/>
              </a:rPr>
              <a:t>İzolösin</a:t>
            </a:r>
          </a:p>
          <a:p>
            <a:pPr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 sz="2800">
                <a:latin typeface="Times New Roman" pitchFamily="18" charset="0"/>
                <a:cs typeface="Times New Roman" pitchFamily="18" charset="0"/>
              </a:rPr>
              <a:t>prolin</a:t>
            </a:r>
          </a:p>
          <a:p>
            <a:pPr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endParaRPr lang="tr-TR" sz="2800">
              <a:latin typeface="Calibri" pitchFamily="34" charset="0"/>
            </a:endParaRPr>
          </a:p>
        </p:txBody>
      </p:sp>
      <p:sp>
        <p:nvSpPr>
          <p:cNvPr id="8195" name="2 Metin kutusu"/>
          <p:cNvSpPr txBox="1">
            <a:spLocks noChangeArrowheads="1"/>
          </p:cNvSpPr>
          <p:nvPr/>
        </p:nvSpPr>
        <p:spPr bwMode="auto">
          <a:xfrm>
            <a:off x="357188" y="285750"/>
            <a:ext cx="28575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pitchFamily="18" charset="0"/>
                <a:cs typeface="Times New Roman" pitchFamily="18" charset="0"/>
              </a:rPr>
              <a:t>Hidrokarbon yapısında yan gruplara sahip diğer amino asitler</a:t>
            </a:r>
            <a:r>
              <a:rPr lang="tr-TR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tr-TR">
              <a:latin typeface="Calibri" pitchFamily="34" charset="0"/>
            </a:endParaRPr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3"/>
          <a:srcRect l="14737" t="3383" r="14958" b="51468"/>
          <a:stretch>
            <a:fillRect/>
          </a:stretch>
        </p:blipFill>
        <p:spPr bwMode="auto">
          <a:xfrm>
            <a:off x="3849688" y="1143000"/>
            <a:ext cx="5294312" cy="4321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197" name="Picture 4"/>
          <p:cNvPicPr>
            <a:picLocks noChangeAspect="1" noChangeArrowheads="1"/>
          </p:cNvPicPr>
          <p:nvPr/>
        </p:nvPicPr>
        <p:blipFill>
          <a:blip r:embed="rId3"/>
          <a:srcRect l="14737" t="58682" r="14958" b="28905"/>
          <a:stretch>
            <a:fillRect/>
          </a:stretch>
        </p:blipFill>
        <p:spPr bwMode="auto">
          <a:xfrm>
            <a:off x="3849688" y="5429250"/>
            <a:ext cx="5294312" cy="1189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5 Çentikli Sağ Ok"/>
          <p:cNvSpPr/>
          <p:nvPr/>
        </p:nvSpPr>
        <p:spPr>
          <a:xfrm rot="6197839">
            <a:off x="782637" y="2406651"/>
            <a:ext cx="1285875" cy="5715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625" y="4457700"/>
            <a:ext cx="7715250" cy="2400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latin typeface="+mn-lt"/>
                <a:cs typeface="+mn-cs"/>
              </a:rPr>
              <a:t>R grubu aromatik benzen halkası içeren amino asitler;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150000"/>
              <a:buFont typeface="Wingdings" pitchFamily="2" charset="2"/>
              <a:buChar char="Ø"/>
              <a:defRPr/>
            </a:pPr>
            <a:r>
              <a:rPr lang="tr-TR" sz="2400" dirty="0" err="1">
                <a:latin typeface="+mn-lt"/>
                <a:cs typeface="+mn-cs"/>
              </a:rPr>
              <a:t>Fenilalanin</a:t>
            </a:r>
            <a:endParaRPr lang="tr-TR" sz="2400" dirty="0"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150000"/>
              <a:buFont typeface="Wingdings" pitchFamily="2" charset="2"/>
              <a:buChar char="Ø"/>
              <a:defRPr/>
            </a:pPr>
            <a:r>
              <a:rPr lang="tr-TR" sz="2400" dirty="0" err="1">
                <a:latin typeface="+mn-lt"/>
                <a:cs typeface="+mn-cs"/>
              </a:rPr>
              <a:t>Tirozin</a:t>
            </a:r>
            <a:endParaRPr lang="tr-TR" sz="2400" dirty="0"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150000"/>
              <a:buFont typeface="Wingdings" pitchFamily="2" charset="2"/>
              <a:buChar char="Ø"/>
              <a:defRPr/>
            </a:pPr>
            <a:r>
              <a:rPr lang="tr-TR" sz="2400" dirty="0" err="1">
                <a:latin typeface="+mn-lt"/>
                <a:cs typeface="+mn-cs"/>
              </a:rPr>
              <a:t>Triptofan</a:t>
            </a:r>
            <a:endParaRPr lang="tr-TR" sz="2400" dirty="0">
              <a:latin typeface="+mn-lt"/>
              <a:cs typeface="+mn-cs"/>
            </a:endParaRPr>
          </a:p>
        </p:txBody>
      </p:sp>
      <p:sp>
        <p:nvSpPr>
          <p:cNvPr id="9219" name="2 Metin kutusu"/>
          <p:cNvSpPr txBox="1">
            <a:spLocks noChangeArrowheads="1"/>
          </p:cNvSpPr>
          <p:nvPr/>
        </p:nvSpPr>
        <p:spPr bwMode="auto">
          <a:xfrm>
            <a:off x="642938" y="1143000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Times New Roman" pitchFamily="18" charset="0"/>
                <a:cs typeface="Times New Roman" pitchFamily="18" charset="0"/>
              </a:rPr>
              <a:t>Prolin</a:t>
            </a:r>
          </a:p>
        </p:txBody>
      </p:sp>
      <p:sp>
        <p:nvSpPr>
          <p:cNvPr id="9220" name="3 Metin kutusu"/>
          <p:cNvSpPr txBox="1">
            <a:spLocks noChangeArrowheads="1"/>
          </p:cNvSpPr>
          <p:nvPr/>
        </p:nvSpPr>
        <p:spPr bwMode="auto">
          <a:xfrm>
            <a:off x="3571875" y="214313"/>
            <a:ext cx="471487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Calibri" pitchFamily="34" charset="0"/>
              </a:rPr>
              <a:t>Diğer amino asitlerdeki amino grubu yerine sekonder amino grubu taşıdığından imino asittir. </a:t>
            </a:r>
          </a:p>
          <a:p>
            <a:endParaRPr lang="tr-TR" sz="2400">
              <a:latin typeface="Calibri" pitchFamily="34" charset="0"/>
            </a:endParaRPr>
          </a:p>
        </p:txBody>
      </p:sp>
      <p:sp>
        <p:nvSpPr>
          <p:cNvPr id="9221" name="4 Metin kutusu"/>
          <p:cNvSpPr txBox="1">
            <a:spLocks noChangeArrowheads="1"/>
          </p:cNvSpPr>
          <p:nvPr/>
        </p:nvSpPr>
        <p:spPr bwMode="auto">
          <a:xfrm>
            <a:off x="3643313" y="2000250"/>
            <a:ext cx="4429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Calibri" pitchFamily="34" charset="0"/>
              </a:rPr>
              <a:t>R grubu hem </a:t>
            </a:r>
            <a:r>
              <a:rPr lang="el-GR" sz="2400">
                <a:latin typeface="Calibri" pitchFamily="34" charset="0"/>
              </a:rPr>
              <a:t>α</a:t>
            </a:r>
            <a:r>
              <a:rPr lang="tr-TR" sz="2400">
                <a:latin typeface="Calibri" pitchFamily="34" charset="0"/>
              </a:rPr>
              <a:t>-karbonuna hem de amino grubuna bağlanarak halkalı (siklik ) yapı oluşturur</a:t>
            </a:r>
          </a:p>
        </p:txBody>
      </p:sp>
      <p:sp>
        <p:nvSpPr>
          <p:cNvPr id="6" name="5 Sol Yukarı Ok"/>
          <p:cNvSpPr/>
          <p:nvPr/>
        </p:nvSpPr>
        <p:spPr>
          <a:xfrm rot="8934473">
            <a:off x="2079625" y="754063"/>
            <a:ext cx="1576388" cy="2128837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9223" name="6 Metin kutusu"/>
          <p:cNvSpPr txBox="1">
            <a:spLocks noChangeArrowheads="1"/>
          </p:cNvSpPr>
          <p:nvPr/>
        </p:nvSpPr>
        <p:spPr bwMode="auto">
          <a:xfrm>
            <a:off x="571500" y="3643313"/>
            <a:ext cx="164306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alibri" pitchFamily="34" charset="0"/>
              </a:rPr>
              <a:t>Serin </a:t>
            </a:r>
          </a:p>
          <a:p>
            <a:r>
              <a:rPr lang="tr-TR" sz="2800">
                <a:latin typeface="Calibri" pitchFamily="34" charset="0"/>
              </a:rPr>
              <a:t>Treonin</a:t>
            </a:r>
          </a:p>
        </p:txBody>
      </p:sp>
      <p:sp>
        <p:nvSpPr>
          <p:cNvPr id="8" name="7 Çentikli Sağ Ok"/>
          <p:cNvSpPr/>
          <p:nvPr/>
        </p:nvSpPr>
        <p:spPr>
          <a:xfrm>
            <a:off x="3071813" y="3857625"/>
            <a:ext cx="1285875" cy="50006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9" name="8 Yuvarlatılmış Dikdörtgen"/>
          <p:cNvSpPr/>
          <p:nvPr/>
        </p:nvSpPr>
        <p:spPr>
          <a:xfrm>
            <a:off x="4929188" y="3286125"/>
            <a:ext cx="2928937" cy="150018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9226" name="9 Metin kutusu"/>
          <p:cNvSpPr txBox="1">
            <a:spLocks noChangeArrowheads="1"/>
          </p:cNvSpPr>
          <p:nvPr/>
        </p:nvSpPr>
        <p:spPr bwMode="auto">
          <a:xfrm>
            <a:off x="5000625" y="3286125"/>
            <a:ext cx="271462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tr-TR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r-TR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alifatik hidroksil grubu içerir</a:t>
            </a:r>
          </a:p>
          <a:p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Metin kutusu"/>
          <p:cNvSpPr txBox="1">
            <a:spLocks noChangeArrowheads="1"/>
          </p:cNvSpPr>
          <p:nvPr/>
        </p:nvSpPr>
        <p:spPr bwMode="auto">
          <a:xfrm>
            <a:off x="4500563" y="428625"/>
            <a:ext cx="44291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Yan gruplarında birer kükürt ataomu taşına amino asitler;</a:t>
            </a:r>
          </a:p>
          <a:p>
            <a:endParaRPr lang="tr-TR">
              <a:latin typeface="Calibri" pitchFamily="34" charset="0"/>
            </a:endParaRPr>
          </a:p>
        </p:txBody>
      </p:sp>
      <p:sp>
        <p:nvSpPr>
          <p:cNvPr id="10243" name="3 Metin kutusu"/>
          <p:cNvSpPr txBox="1">
            <a:spLocks noChangeArrowheads="1"/>
          </p:cNvSpPr>
          <p:nvPr/>
        </p:nvSpPr>
        <p:spPr bwMode="auto">
          <a:xfrm>
            <a:off x="1000125" y="500063"/>
            <a:ext cx="2500313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SİSTEİN</a:t>
            </a:r>
          </a:p>
          <a:p>
            <a:r>
              <a:rPr lang="tr-TR" sz="2400">
                <a:latin typeface="Calibri" pitchFamily="34" charset="0"/>
              </a:rPr>
              <a:t>METİYONİN</a:t>
            </a:r>
          </a:p>
          <a:p>
            <a:endParaRPr lang="tr-TR">
              <a:latin typeface="Calibri" pitchFamily="34" charset="0"/>
            </a:endParaRPr>
          </a:p>
        </p:txBody>
      </p:sp>
      <p:sp>
        <p:nvSpPr>
          <p:cNvPr id="5" name="4 Sağ Ok"/>
          <p:cNvSpPr/>
          <p:nvPr/>
        </p:nvSpPr>
        <p:spPr>
          <a:xfrm>
            <a:off x="3357563" y="714375"/>
            <a:ext cx="928687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0245" name="5 Metin kutusu"/>
          <p:cNvSpPr txBox="1">
            <a:spLocks noChangeArrowheads="1"/>
          </p:cNvSpPr>
          <p:nvPr/>
        </p:nvSpPr>
        <p:spPr bwMode="auto">
          <a:xfrm>
            <a:off x="1000125" y="2357438"/>
            <a:ext cx="2000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SİSTEİN</a:t>
            </a:r>
          </a:p>
        </p:txBody>
      </p:sp>
      <p:sp>
        <p:nvSpPr>
          <p:cNvPr id="7" name="6 Sol Ok Belirtme Çizgisi"/>
          <p:cNvSpPr/>
          <p:nvPr/>
        </p:nvSpPr>
        <p:spPr>
          <a:xfrm>
            <a:off x="2286000" y="1571625"/>
            <a:ext cx="3214688" cy="2214563"/>
          </a:xfrm>
          <a:prstGeom prst="leftArrowCallout">
            <a:avLst/>
          </a:prstGeom>
          <a:solidFill>
            <a:srgbClr val="F0B6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0247" name="7 Metin kutusu"/>
          <p:cNvSpPr txBox="1">
            <a:spLocks noChangeArrowheads="1"/>
          </p:cNvSpPr>
          <p:nvPr/>
        </p:nvSpPr>
        <p:spPr bwMode="auto">
          <a:xfrm>
            <a:off x="3286125" y="1571625"/>
            <a:ext cx="2214563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Calibri" pitchFamily="34" charset="0"/>
              </a:rPr>
              <a:t>protein yapısında disülfit çapraz kovalent bağları oluşturur.</a:t>
            </a:r>
          </a:p>
          <a:p>
            <a:endParaRPr lang="tr-TR">
              <a:latin typeface="Calibri" pitchFamily="34" charset="0"/>
            </a:endParaRPr>
          </a:p>
        </p:txBody>
      </p:sp>
      <p:sp>
        <p:nvSpPr>
          <p:cNvPr id="10248" name="8 Metin kutusu"/>
          <p:cNvSpPr txBox="1">
            <a:spLocks noChangeArrowheads="1"/>
          </p:cNvSpPr>
          <p:nvPr/>
        </p:nvSpPr>
        <p:spPr bwMode="auto">
          <a:xfrm>
            <a:off x="785813" y="5286375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METİYONİN</a:t>
            </a:r>
          </a:p>
        </p:txBody>
      </p:sp>
      <p:sp>
        <p:nvSpPr>
          <p:cNvPr id="11" name="10 Sol Ok Belirtme Çizgisi"/>
          <p:cNvSpPr/>
          <p:nvPr/>
        </p:nvSpPr>
        <p:spPr>
          <a:xfrm>
            <a:off x="2714625" y="4357688"/>
            <a:ext cx="4071938" cy="2214562"/>
          </a:xfrm>
          <a:prstGeom prst="leftArrow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0250" name="11 Metin kutusu"/>
          <p:cNvSpPr txBox="1">
            <a:spLocks noChangeArrowheads="1"/>
          </p:cNvSpPr>
          <p:nvPr/>
        </p:nvSpPr>
        <p:spPr bwMode="auto">
          <a:xfrm>
            <a:off x="4143375" y="4357688"/>
            <a:ext cx="2714625" cy="215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200">
                <a:latin typeface="Calibri" pitchFamily="34" charset="0"/>
              </a:rPr>
              <a:t>yapısında tiyoeter grubu bulundurur ve protein senteziyle metilasyon reaksiyonlarında önemli rolleri vardır</a:t>
            </a:r>
            <a:r>
              <a:rPr lang="tr-TR" sz="2400">
                <a:latin typeface="Calibri" pitchFamily="34" charset="0"/>
              </a:rPr>
              <a:t>.</a:t>
            </a:r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etin kutusu"/>
          <p:cNvSpPr txBox="1">
            <a:spLocks noChangeArrowheads="1"/>
          </p:cNvSpPr>
          <p:nvPr/>
        </p:nvSpPr>
        <p:spPr bwMode="auto">
          <a:xfrm>
            <a:off x="857250" y="2428875"/>
            <a:ext cx="2928938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Calibri" pitchFamily="34" charset="0"/>
              </a:rPr>
              <a:t>Glisin, alanin, valin, lösin, izolösin, prolin, serin treonin, fenilalanin, tirozin, triptofan, sistein, metiyonin</a:t>
            </a:r>
          </a:p>
        </p:txBody>
      </p:sp>
      <p:sp>
        <p:nvSpPr>
          <p:cNvPr id="3" name="2 Sağ Ayraç"/>
          <p:cNvSpPr/>
          <p:nvPr/>
        </p:nvSpPr>
        <p:spPr>
          <a:xfrm>
            <a:off x="3571875" y="1500188"/>
            <a:ext cx="1357313" cy="4071937"/>
          </a:xfrm>
          <a:prstGeom prst="rightBrac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1268" name="3 Metin kutusu"/>
          <p:cNvSpPr txBox="1">
            <a:spLocks noChangeArrowheads="1"/>
          </p:cNvSpPr>
          <p:nvPr/>
        </p:nvSpPr>
        <p:spPr bwMode="auto">
          <a:xfrm>
            <a:off x="5000625" y="1785938"/>
            <a:ext cx="364331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Calibri" pitchFamily="34" charset="0"/>
              </a:rPr>
              <a:t>Fizyolojik pH da yüksüzdür. Bunlardan yalnızca tirozin ve sisteinin R grupları fizyolojik pH dışında iyonlaşabilir.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923</Words>
  <Application>Microsoft Office PowerPoint</Application>
  <PresentationFormat>Ekran Gösterisi (4:3)</PresentationFormat>
  <Paragraphs>215</Paragraphs>
  <Slides>26</Slides>
  <Notes>26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8" baseType="lpstr">
      <vt:lpstr>Ofis Teması</vt:lpstr>
      <vt:lpstr>Microsoft Document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pinar</dc:creator>
  <cp:lastModifiedBy>pinar</cp:lastModifiedBy>
  <cp:revision>1</cp:revision>
  <dcterms:created xsi:type="dcterms:W3CDTF">2018-10-16T08:57:58Z</dcterms:created>
  <dcterms:modified xsi:type="dcterms:W3CDTF">2018-10-16T08:58:28Z</dcterms:modified>
</cp:coreProperties>
</file>