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33"/>
  </p:notesMasterIdLst>
  <p:sldIdLst>
    <p:sldId id="1082" r:id="rId4"/>
    <p:sldId id="1083" r:id="rId5"/>
    <p:sldId id="1092" r:id="rId6"/>
    <p:sldId id="1093" r:id="rId7"/>
    <p:sldId id="1094" r:id="rId8"/>
    <p:sldId id="1095" r:id="rId9"/>
    <p:sldId id="1099" r:id="rId10"/>
    <p:sldId id="1100" r:id="rId11"/>
    <p:sldId id="1096" r:id="rId12"/>
    <p:sldId id="1097" r:id="rId13"/>
    <p:sldId id="1098" r:id="rId14"/>
    <p:sldId id="1101" r:id="rId15"/>
    <p:sldId id="1102" r:id="rId16"/>
    <p:sldId id="1103" r:id="rId17"/>
    <p:sldId id="1104" r:id="rId18"/>
    <p:sldId id="1105" r:id="rId19"/>
    <p:sldId id="1106" r:id="rId20"/>
    <p:sldId id="1107" r:id="rId21"/>
    <p:sldId id="1108" r:id="rId22"/>
    <p:sldId id="1109" r:id="rId23"/>
    <p:sldId id="1110" r:id="rId24"/>
    <p:sldId id="1111" r:id="rId25"/>
    <p:sldId id="1113" r:id="rId26"/>
    <p:sldId id="1114" r:id="rId27"/>
    <p:sldId id="1115" r:id="rId28"/>
    <p:sldId id="1116" r:id="rId29"/>
    <p:sldId id="1117" r:id="rId30"/>
    <p:sldId id="1118" r:id="rId31"/>
    <p:sldId id="1119" r:id="rId3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p:scale>
          <a:sx n="115" d="100"/>
          <a:sy n="115" d="100"/>
        </p:scale>
        <p:origin x="-1524" y="-3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737E2337-68BC-45E7-836F-1E626B542781}" type="datetimeFigureOut">
              <a:rPr lang="tr-TR">
                <a:solidFill>
                  <a:prstClr val="black">
                    <a:tint val="75000"/>
                  </a:prstClr>
                </a:solidFill>
              </a:rPr>
              <a:pPr/>
              <a:t>11.4.2020</a:t>
            </a:fld>
            <a:endParaRPr lang="tr-TR">
              <a:solidFill>
                <a:prstClr val="black">
                  <a:tint val="75000"/>
                </a:prstClr>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tr-TR">
              <a:solidFill>
                <a:prstClr val="black">
                  <a:tint val="75000"/>
                </a:prstClr>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DB3317C-402D-4CF5-A641-0B94FAE0F3CA}" type="slidenum">
              <a:rPr lang="tr-TR">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4021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Toplu Yapı ve Taşınmaz Yönetimi</a:t>
            </a: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a:t>
            </a:r>
            <a:r>
              <a:rPr lang="tr-TR" sz="1600" b="1" dirty="0" smtClean="0">
                <a:latin typeface="Arial" panose="020B0604020202020204" pitchFamily="34" charset="0"/>
                <a:ea typeface="Times New Roman" panose="02020603050405020304" pitchFamily="18" charset="0"/>
                <a:cs typeface="Arial" panose="020B0604020202020204" pitchFamily="34" charset="0"/>
              </a:rPr>
              <a:t>Murat ÇEKİCİ</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3" y="1481558"/>
            <a:ext cx="7778186" cy="3877519"/>
          </a:xfrm>
        </p:spPr>
        <p:txBody>
          <a:bodyPr/>
          <a:lstStyle/>
          <a:p>
            <a:pPr marL="0" indent="0">
              <a:buNone/>
            </a:pPr>
            <a:r>
              <a:rPr lang="tr-TR" dirty="0"/>
              <a:t>(2) Yatırım Faaliyetleri - Yatırımlarda ve Uzun Vadeli Varlıklarda Meydana Gelen Değişiklikler </a:t>
            </a:r>
            <a:endParaRPr lang="tr-TR" dirty="0" smtClean="0"/>
          </a:p>
          <a:p>
            <a:pPr marL="457200" indent="-457200">
              <a:buAutoNum type="alphaLcParenR"/>
            </a:pPr>
            <a:r>
              <a:rPr lang="tr-TR" dirty="0" smtClean="0"/>
              <a:t>Nakit </a:t>
            </a:r>
            <a:r>
              <a:rPr lang="tr-TR" dirty="0"/>
              <a:t>Girişleri: </a:t>
            </a:r>
            <a:endParaRPr lang="tr-TR" dirty="0" smtClean="0"/>
          </a:p>
          <a:p>
            <a:pPr>
              <a:buFontTx/>
              <a:buChar char="-"/>
            </a:pPr>
            <a:r>
              <a:rPr lang="tr-TR" dirty="0" smtClean="0"/>
              <a:t>Maddi </a:t>
            </a:r>
            <a:r>
              <a:rPr lang="tr-TR" dirty="0"/>
              <a:t>duran varlık satışlarından. </a:t>
            </a:r>
            <a:endParaRPr lang="tr-TR" dirty="0" smtClean="0"/>
          </a:p>
          <a:p>
            <a:pPr>
              <a:buFontTx/>
              <a:buChar char="-"/>
            </a:pPr>
            <a:r>
              <a:rPr lang="tr-TR" dirty="0" smtClean="0"/>
              <a:t>Diğer </a:t>
            </a:r>
            <a:r>
              <a:rPr lang="tr-TR" dirty="0"/>
              <a:t>kuruluşların borç veya hisse senetlerinin satışından. </a:t>
            </a:r>
          </a:p>
          <a:p>
            <a:pPr>
              <a:buFontTx/>
              <a:buChar char="-"/>
            </a:pPr>
            <a:r>
              <a:rPr lang="tr-TR" dirty="0" smtClean="0"/>
              <a:t>Diğer </a:t>
            </a:r>
            <a:r>
              <a:rPr lang="tr-TR" dirty="0"/>
              <a:t>kuruluşlara verilen kredilerle ilgili anapara tahsilatından. </a:t>
            </a:r>
            <a:endParaRPr lang="tr-TR" dirty="0" smtClean="0"/>
          </a:p>
          <a:p>
            <a:pPr marL="0" indent="0">
              <a:buNone/>
            </a:pPr>
            <a:r>
              <a:rPr lang="tr-TR" dirty="0" smtClean="0"/>
              <a:t>b</a:t>
            </a:r>
            <a:r>
              <a:rPr lang="tr-TR" dirty="0"/>
              <a:t>) Nakit Çıkışları: </a:t>
            </a:r>
            <a:endParaRPr lang="tr-TR" dirty="0" smtClean="0"/>
          </a:p>
          <a:p>
            <a:pPr>
              <a:buFontTx/>
              <a:buChar char="-"/>
            </a:pPr>
            <a:r>
              <a:rPr lang="tr-TR" dirty="0" smtClean="0"/>
              <a:t>Mülk</a:t>
            </a:r>
            <a:r>
              <a:rPr lang="tr-TR" dirty="0"/>
              <a:t>, tesis ve ekipman satın alımı. </a:t>
            </a:r>
            <a:endParaRPr lang="tr-TR" dirty="0" smtClean="0"/>
          </a:p>
          <a:p>
            <a:pPr>
              <a:buFontTx/>
              <a:buChar char="-"/>
            </a:pPr>
            <a:r>
              <a:rPr lang="tr-TR" dirty="0" smtClean="0"/>
              <a:t>Diğer </a:t>
            </a:r>
            <a:r>
              <a:rPr lang="tr-TR" dirty="0"/>
              <a:t>şirketlerin borç veya hisse senetlerinin satın alınması. </a:t>
            </a:r>
            <a:endParaRPr lang="tr-TR" dirty="0" smtClean="0"/>
          </a:p>
          <a:p>
            <a:pPr>
              <a:buFontTx/>
              <a:buChar char="-"/>
            </a:pPr>
            <a:r>
              <a:rPr lang="tr-TR" dirty="0" smtClean="0"/>
              <a:t>Diğer </a:t>
            </a:r>
            <a:r>
              <a:rPr lang="tr-TR" dirty="0"/>
              <a:t>kuruluşlara kredi sağlamak.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52958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655179"/>
            <a:ext cx="7994382" cy="3715473"/>
          </a:xfrm>
        </p:spPr>
        <p:txBody>
          <a:bodyPr/>
          <a:lstStyle/>
          <a:p>
            <a:pPr marL="0" indent="0">
              <a:buNone/>
            </a:pPr>
            <a:r>
              <a:rPr lang="tr-TR" dirty="0"/>
              <a:t>(3) Finansman Faaliyetleri - Uzun Vadeli Borçlardaki </a:t>
            </a:r>
            <a:r>
              <a:rPr lang="tr-TR" dirty="0" smtClean="0"/>
              <a:t>ve </a:t>
            </a:r>
            <a:r>
              <a:rPr lang="tr-TR" dirty="0" err="1" smtClean="0"/>
              <a:t>Özkaynaklardaki</a:t>
            </a:r>
            <a:r>
              <a:rPr lang="tr-TR" dirty="0" smtClean="0"/>
              <a:t> </a:t>
            </a:r>
            <a:r>
              <a:rPr lang="tr-TR" dirty="0"/>
              <a:t>Değişimler Nedeniyle </a:t>
            </a:r>
            <a:endParaRPr lang="tr-TR" dirty="0" smtClean="0"/>
          </a:p>
          <a:p>
            <a:pPr marL="457200" indent="-457200">
              <a:buAutoNum type="alphaLcParenR"/>
            </a:pPr>
            <a:r>
              <a:rPr lang="tr-TR" dirty="0" smtClean="0"/>
              <a:t>Nakit </a:t>
            </a:r>
            <a:r>
              <a:rPr lang="tr-TR" dirty="0"/>
              <a:t>Girişleri: </a:t>
            </a:r>
            <a:endParaRPr lang="tr-TR" dirty="0" smtClean="0"/>
          </a:p>
          <a:p>
            <a:pPr>
              <a:buFontTx/>
              <a:buChar char="-"/>
            </a:pPr>
            <a:r>
              <a:rPr lang="tr-TR" dirty="0" smtClean="0"/>
              <a:t>Sermaye </a:t>
            </a:r>
            <a:r>
              <a:rPr lang="tr-TR" dirty="0"/>
              <a:t>artışından sağlanan nakit girişleri. </a:t>
            </a:r>
            <a:endParaRPr lang="tr-TR" dirty="0" smtClean="0"/>
          </a:p>
          <a:p>
            <a:pPr>
              <a:buFontTx/>
              <a:buChar char="-"/>
            </a:pPr>
            <a:r>
              <a:rPr lang="tr-TR" dirty="0" smtClean="0"/>
              <a:t>Kısa </a:t>
            </a:r>
            <a:r>
              <a:rPr lang="tr-TR" dirty="0"/>
              <a:t>ve uzun vadeli borçlardaki artışlar. </a:t>
            </a:r>
            <a:endParaRPr lang="tr-TR" dirty="0" smtClean="0"/>
          </a:p>
          <a:p>
            <a:pPr marL="0" indent="0">
              <a:buNone/>
            </a:pPr>
            <a:r>
              <a:rPr lang="tr-TR" dirty="0" smtClean="0"/>
              <a:t>b</a:t>
            </a:r>
            <a:r>
              <a:rPr lang="tr-TR" dirty="0"/>
              <a:t>) Nakit Çıkışları: </a:t>
            </a:r>
            <a:endParaRPr lang="tr-TR" dirty="0" smtClean="0"/>
          </a:p>
          <a:p>
            <a:pPr marL="0" indent="0">
              <a:buNone/>
            </a:pPr>
            <a:r>
              <a:rPr lang="tr-TR" dirty="0" smtClean="0"/>
              <a:t>- Temettü </a:t>
            </a:r>
            <a:r>
              <a:rPr lang="tr-TR" dirty="0"/>
              <a:t>ödemeleri. </a:t>
            </a:r>
            <a:endParaRPr lang="tr-TR" dirty="0" smtClean="0"/>
          </a:p>
          <a:p>
            <a:pPr>
              <a:buFontTx/>
              <a:buChar char="-"/>
            </a:pPr>
            <a:r>
              <a:rPr lang="tr-TR" dirty="0" smtClean="0"/>
              <a:t>Kısa </a:t>
            </a:r>
            <a:r>
              <a:rPr lang="tr-TR" dirty="0"/>
              <a:t>ve uzun vadeli borç ödemeleri. </a:t>
            </a:r>
            <a:endParaRPr lang="tr-TR" dirty="0" smtClean="0"/>
          </a:p>
          <a:p>
            <a:pPr>
              <a:buFontTx/>
              <a:buChar char="-"/>
            </a:pPr>
            <a:r>
              <a:rPr lang="tr-TR" dirty="0" smtClean="0"/>
              <a:t>İşletmenin </a:t>
            </a:r>
            <a:r>
              <a:rPr lang="tr-TR" dirty="0"/>
              <a:t>kendisine ait hisse senetlerinin nakit karşılığı satın alınması.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051183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9320" y="51739"/>
            <a:ext cx="8230177" cy="1013132"/>
          </a:xfrm>
        </p:spPr>
        <p:txBody>
          <a:bodyPr/>
          <a:lstStyle/>
          <a:p>
            <a:pPr algn="ctr"/>
            <a:r>
              <a:rPr lang="tr-TR" dirty="0" smtClean="0"/>
              <a:t/>
            </a:r>
            <a:br>
              <a:rPr lang="tr-TR" dirty="0" smtClean="0"/>
            </a:br>
            <a:r>
              <a:rPr lang="tr-TR" dirty="0" smtClean="0"/>
              <a:t>Türkiye’deki Gelişmeler </a:t>
            </a:r>
            <a:endParaRPr lang="tr-TR" dirty="0"/>
          </a:p>
        </p:txBody>
      </p:sp>
      <p:sp>
        <p:nvSpPr>
          <p:cNvPr id="3" name="Metin Yer Tutucusu 2"/>
          <p:cNvSpPr>
            <a:spLocks noGrp="1"/>
          </p:cNvSpPr>
          <p:nvPr>
            <p:ph type="body" idx="1"/>
          </p:nvPr>
        </p:nvSpPr>
        <p:spPr>
          <a:xfrm>
            <a:off x="358814" y="1759352"/>
            <a:ext cx="7882359" cy="3281429"/>
          </a:xfrm>
        </p:spPr>
        <p:txBody>
          <a:bodyPr/>
          <a:lstStyle/>
          <a:p>
            <a:r>
              <a:rPr lang="tr-TR" dirty="0"/>
              <a:t>Muhasebenin gelişme seviyesi ile uygulandığı ülkenin ekonomik, sosyal ve kültürel seviyesi arasında doğrusal bir ilişki vardır. Türkiye’deki muhasebe düzenlemeleri incelendiğinde ekonomik ve siyasi ilişkiler doğrultusunda çalışmaların yapıldığı görülmektedir. Başlangıçta muhasebenin gelişimi ağırlıklı olarak kamu sektöründe </a:t>
            </a:r>
            <a:r>
              <a:rPr lang="tr-TR" dirty="0" smtClean="0"/>
              <a:t>gerçekleşmiştir.</a:t>
            </a:r>
          </a:p>
          <a:p>
            <a:endParaRPr lang="tr-TR" dirty="0"/>
          </a:p>
          <a:p>
            <a:r>
              <a:rPr lang="tr-TR" dirty="0" smtClean="0"/>
              <a:t>Muhasebe </a:t>
            </a:r>
            <a:r>
              <a:rPr lang="tr-TR" dirty="0"/>
              <a:t>düzenlemeleri, başlangıçta Fransız, sonra Alman daha sonra da Amerikan muhasebe sisteminden </a:t>
            </a:r>
            <a:r>
              <a:rPr lang="tr-TR" dirty="0" smtClean="0"/>
              <a:t>etkilenmiştir. Genel </a:t>
            </a:r>
            <a:r>
              <a:rPr lang="tr-TR" dirty="0"/>
              <a:t>olarak Türkiye’de muhasebenin vergi ve diğer yasalar tarafından şekillendirildiği </a:t>
            </a:r>
            <a:r>
              <a:rPr lang="tr-TR" dirty="0" smtClean="0"/>
              <a:t>görülmektedir.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696173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16689" y="2071868"/>
            <a:ext cx="7982807" cy="2968913"/>
          </a:xfrm>
        </p:spPr>
        <p:txBody>
          <a:bodyPr/>
          <a:lstStyle/>
          <a:p>
            <a:r>
              <a:rPr lang="tr-TR" sz="2200" dirty="0"/>
              <a:t>1994 yılından itibaren yürürlükte olan Muhasebe Sistemi Uygulama Genel Tebliğine (MSUGT) göre, nakit akış tablosu ek finansal tablolar kapsamında değerlendirilmekte ve belirli büyüklüğü aşan işletmeler tarafından hazırlanması zorunlu tutulmaktaydı. </a:t>
            </a:r>
            <a:endParaRPr lang="tr-TR" sz="2200" dirty="0" smtClean="0"/>
          </a:p>
          <a:p>
            <a:endParaRPr lang="tr-TR" sz="2200" dirty="0"/>
          </a:p>
          <a:p>
            <a:r>
              <a:rPr lang="tr-TR" sz="2200" dirty="0" smtClean="0"/>
              <a:t>Bu </a:t>
            </a:r>
            <a:r>
              <a:rPr lang="tr-TR" sz="2200" dirty="0"/>
              <a:t>nedenle, nakit akış tablosuna ilgililer tarafından yeterli önemin verilmediği </a:t>
            </a:r>
            <a:r>
              <a:rPr lang="tr-TR" sz="2200" dirty="0" smtClean="0"/>
              <a:t>söylenebilir.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043517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35666" y="1689904"/>
            <a:ext cx="8345346" cy="3350878"/>
          </a:xfrm>
        </p:spPr>
        <p:txBody>
          <a:bodyPr/>
          <a:lstStyle/>
          <a:p>
            <a:endParaRPr lang="tr-TR" dirty="0"/>
          </a:p>
          <a:p>
            <a:r>
              <a:rPr lang="tr-TR" dirty="0" err="1"/>
              <a:t>MSUGT’ye</a:t>
            </a:r>
            <a:r>
              <a:rPr lang="tr-TR" dirty="0"/>
              <a:t> göre hazırlanan nakit akış tablosunda, nakit akışları hangi faaliyetlerle ilişkili olduğuna bakılmadan, dönem içi nakit girişleri ve dönem içi nakit çıkışları şeklinde düzenlenmektedir. Buna göre nakit akış tablosunun yapısı aşağıdaki gibidir: </a:t>
            </a:r>
            <a:endParaRPr lang="tr-TR" dirty="0" smtClean="0"/>
          </a:p>
          <a:p>
            <a:endParaRPr lang="tr-TR" dirty="0"/>
          </a:p>
          <a:p>
            <a:pPr marL="0" indent="0">
              <a:buNone/>
            </a:pPr>
            <a:r>
              <a:rPr lang="tr-TR" dirty="0"/>
              <a:t>(+) Dönem başı nakit mevcudu XXX </a:t>
            </a:r>
          </a:p>
          <a:p>
            <a:pPr marL="0" indent="0">
              <a:buNone/>
            </a:pPr>
            <a:r>
              <a:rPr lang="tr-TR" dirty="0"/>
              <a:t>(+) Dönem içi nakit girişleri XXX </a:t>
            </a:r>
          </a:p>
          <a:p>
            <a:pPr marL="0" indent="0">
              <a:buNone/>
            </a:pPr>
            <a:r>
              <a:rPr lang="tr-TR" dirty="0"/>
              <a:t>(-) Dönem içi nakit çıkışları (XXX) </a:t>
            </a:r>
          </a:p>
          <a:p>
            <a:pPr marL="0" indent="0">
              <a:buNone/>
            </a:pPr>
            <a:r>
              <a:rPr lang="tr-TR" dirty="0"/>
              <a:t>Dönem sonu nakit mevcudu XXX </a:t>
            </a:r>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602715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89366" y="2060294"/>
            <a:ext cx="8252749" cy="2980488"/>
          </a:xfrm>
        </p:spPr>
        <p:txBody>
          <a:bodyPr/>
          <a:lstStyle/>
          <a:p>
            <a:r>
              <a:rPr lang="tr-TR" dirty="0" err="1"/>
              <a:t>MSUGT’ye</a:t>
            </a:r>
            <a:r>
              <a:rPr lang="tr-TR" dirty="0"/>
              <a:t> göre düzenlenen nakit akış tablosunda nakit kaynakları ve kullanımları ayrı bölümler halinde sunulmaktadır. Buna göre nakit akış tablosunda, dönem içi nakit girişleri ve dönem içi nakit çıkışları ayrı olarak gösterilmektedir. </a:t>
            </a:r>
            <a:endParaRPr lang="tr-TR" dirty="0" smtClean="0"/>
          </a:p>
          <a:p>
            <a:endParaRPr lang="tr-TR" dirty="0"/>
          </a:p>
          <a:p>
            <a:r>
              <a:rPr lang="tr-TR" dirty="0" smtClean="0"/>
              <a:t>Buradan </a:t>
            </a:r>
            <a:r>
              <a:rPr lang="tr-TR" dirty="0"/>
              <a:t>dönem sonu nakit mevcuduna ulaşılarak, dönem içinde ne kadar artış veya azalış olduğu </a:t>
            </a:r>
            <a:r>
              <a:rPr lang="tr-TR" dirty="0" smtClean="0"/>
              <a:t>anlaşılmaktadır. </a:t>
            </a:r>
            <a:r>
              <a:rPr lang="tr-TR" dirty="0" err="1" smtClean="0"/>
              <a:t>MSUGT’ye</a:t>
            </a:r>
            <a:r>
              <a:rPr lang="tr-TR" dirty="0" smtClean="0"/>
              <a:t> </a:t>
            </a:r>
            <a:r>
              <a:rPr lang="tr-TR" dirty="0"/>
              <a:t>göre düzenlenen nakit akış tablosunun formatı </a:t>
            </a:r>
            <a:r>
              <a:rPr lang="tr-TR" dirty="0" smtClean="0"/>
              <a:t>aşağıdaki şekilde ele alınmıştır</a:t>
            </a:r>
            <a:r>
              <a:rPr lang="tr-TR" dirty="0"/>
              <a:t>:</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0393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7225" y="51739"/>
            <a:ext cx="5544274" cy="851086"/>
          </a:xfrm>
        </p:spPr>
        <p:txBody>
          <a:bodyPr/>
          <a:lstStyle/>
          <a:p>
            <a:r>
              <a:rPr lang="tr-TR" dirty="0"/>
              <a:t> </a:t>
            </a:r>
            <a:r>
              <a:rPr lang="tr-TR" dirty="0" smtClean="0"/>
              <a:t/>
            </a:r>
            <a:br>
              <a:rPr lang="tr-TR" dirty="0" smtClean="0"/>
            </a:br>
            <a:r>
              <a:rPr lang="tr-TR" dirty="0" smtClean="0"/>
              <a:t>Nakit </a:t>
            </a:r>
            <a:r>
              <a:rPr lang="tr-TR" dirty="0"/>
              <a:t>Akış Tablosu (MSUGT) </a:t>
            </a:r>
          </a:p>
        </p:txBody>
      </p:sp>
      <p:sp>
        <p:nvSpPr>
          <p:cNvPr id="3" name="Metin Yer Tutucusu 2"/>
          <p:cNvSpPr>
            <a:spLocks noGrp="1"/>
          </p:cNvSpPr>
          <p:nvPr>
            <p:ph type="body" idx="1"/>
          </p:nvPr>
        </p:nvSpPr>
        <p:spPr>
          <a:xfrm>
            <a:off x="405113" y="1539433"/>
            <a:ext cx="8310623" cy="4398380"/>
          </a:xfrm>
        </p:spPr>
        <p:txBody>
          <a:bodyPr/>
          <a:lstStyle/>
          <a:p>
            <a:pPr marL="0" indent="0">
              <a:buNone/>
            </a:pPr>
            <a:r>
              <a:rPr lang="tr-TR" b="1" dirty="0"/>
              <a:t>A. DÖNEM BAŞI NAKİT </a:t>
            </a:r>
            <a:r>
              <a:rPr lang="tr-TR" b="1" dirty="0" smtClean="0"/>
              <a:t>MEVCUDU</a:t>
            </a:r>
          </a:p>
          <a:p>
            <a:pPr marL="0" indent="0">
              <a:buNone/>
            </a:pPr>
            <a:r>
              <a:rPr lang="tr-TR" b="1" dirty="0" smtClean="0"/>
              <a:t>B</a:t>
            </a:r>
            <a:r>
              <a:rPr lang="tr-TR" b="1" dirty="0"/>
              <a:t>. DÖNEM İÇİ NAKİT GİRİŞLERİ </a:t>
            </a:r>
            <a:endParaRPr lang="tr-TR" b="1" dirty="0" smtClean="0"/>
          </a:p>
          <a:p>
            <a:pPr marL="457200" indent="-457200">
              <a:buAutoNum type="arabicPeriod"/>
            </a:pPr>
            <a:r>
              <a:rPr lang="tr-TR" sz="1700" dirty="0" smtClean="0"/>
              <a:t>Satışlardan </a:t>
            </a:r>
            <a:r>
              <a:rPr lang="tr-TR" sz="1700" dirty="0"/>
              <a:t>Elde Edilen Nakit </a:t>
            </a:r>
            <a:endParaRPr lang="tr-TR" sz="1700" dirty="0" smtClean="0"/>
          </a:p>
          <a:p>
            <a:pPr marL="0" indent="0">
              <a:buNone/>
            </a:pPr>
            <a:r>
              <a:rPr lang="tr-TR" sz="1700" dirty="0" smtClean="0"/>
              <a:t>	a</a:t>
            </a:r>
            <a:r>
              <a:rPr lang="tr-TR" sz="1700" dirty="0"/>
              <a:t>. Net Satışlar </a:t>
            </a:r>
            <a:endParaRPr lang="tr-TR" sz="1700" dirty="0" smtClean="0"/>
          </a:p>
          <a:p>
            <a:pPr marL="0" indent="0">
              <a:buNone/>
            </a:pPr>
            <a:r>
              <a:rPr lang="tr-TR" sz="1700" dirty="0" smtClean="0"/>
              <a:t>	b</a:t>
            </a:r>
            <a:r>
              <a:rPr lang="tr-TR" sz="1700" dirty="0"/>
              <a:t>. Ticari Alacaklardaki Azalışlar (+) </a:t>
            </a:r>
            <a:endParaRPr lang="tr-TR" sz="1700" dirty="0" smtClean="0"/>
          </a:p>
          <a:p>
            <a:pPr marL="0" indent="0">
              <a:buNone/>
            </a:pPr>
            <a:r>
              <a:rPr lang="tr-TR" sz="1700" dirty="0" smtClean="0"/>
              <a:t>	c</a:t>
            </a:r>
            <a:r>
              <a:rPr lang="tr-TR" sz="1700" dirty="0"/>
              <a:t>. Ticari Alacaklardaki Artışlar (-) </a:t>
            </a:r>
            <a:endParaRPr lang="tr-TR" sz="1700" dirty="0" smtClean="0"/>
          </a:p>
          <a:p>
            <a:pPr marL="0" indent="0">
              <a:buNone/>
            </a:pPr>
            <a:r>
              <a:rPr lang="tr-TR" sz="1700" dirty="0" smtClean="0"/>
              <a:t>2</a:t>
            </a:r>
            <a:r>
              <a:rPr lang="tr-TR" sz="1700" dirty="0"/>
              <a:t>. Diğer Faaliyetlerden Olağan Gelir ve Kârlardan Dolayı Sağlanan Nakit </a:t>
            </a:r>
            <a:endParaRPr lang="tr-TR" sz="1700" dirty="0" smtClean="0"/>
          </a:p>
          <a:p>
            <a:pPr marL="0" indent="0">
              <a:buNone/>
            </a:pPr>
            <a:r>
              <a:rPr lang="tr-TR" sz="1700" dirty="0" smtClean="0"/>
              <a:t>3</a:t>
            </a:r>
            <a:r>
              <a:rPr lang="tr-TR" sz="1700" dirty="0"/>
              <a:t>. Olağandışı Gelir ve Kârlardan Sağlanan Nakit </a:t>
            </a:r>
            <a:endParaRPr lang="tr-TR" sz="1700" dirty="0" smtClean="0"/>
          </a:p>
          <a:p>
            <a:pPr marL="0" indent="0">
              <a:buNone/>
            </a:pPr>
            <a:r>
              <a:rPr lang="tr-TR" sz="1700" dirty="0" smtClean="0"/>
              <a:t>4</a:t>
            </a:r>
            <a:r>
              <a:rPr lang="tr-TR" sz="1700" dirty="0"/>
              <a:t>. Kısa Vadeli Yabancı Kaynaklardaki Artışlardan Sağlanan Nakit (Alımlarla İlgili Olmayan) </a:t>
            </a:r>
            <a:endParaRPr lang="tr-TR" sz="1700" dirty="0" smtClean="0"/>
          </a:p>
          <a:p>
            <a:pPr marL="914400" lvl="1" indent="-457200">
              <a:buAutoNum type="alphaLcPeriod"/>
            </a:pPr>
            <a:r>
              <a:rPr lang="tr-TR" sz="1700" dirty="0" smtClean="0"/>
              <a:t>Menkul </a:t>
            </a:r>
            <a:r>
              <a:rPr lang="tr-TR" sz="1700" dirty="0"/>
              <a:t>Kıymet İhraçlarından </a:t>
            </a:r>
            <a:endParaRPr lang="tr-TR" sz="1700" dirty="0" smtClean="0"/>
          </a:p>
          <a:p>
            <a:pPr marL="914400" lvl="1" indent="-457200">
              <a:buAutoNum type="alphaLcPeriod"/>
            </a:pPr>
            <a:r>
              <a:rPr lang="tr-TR" sz="1700" dirty="0" smtClean="0"/>
              <a:t>Alınan </a:t>
            </a:r>
            <a:r>
              <a:rPr lang="tr-TR" sz="1700" dirty="0"/>
              <a:t>Krediler </a:t>
            </a:r>
            <a:endParaRPr lang="tr-TR" sz="1700" dirty="0" smtClean="0"/>
          </a:p>
          <a:p>
            <a:pPr marL="914400" lvl="1" indent="-457200">
              <a:buAutoNum type="alphaLcPeriod"/>
            </a:pPr>
            <a:r>
              <a:rPr lang="tr-TR" sz="1700" dirty="0" smtClean="0"/>
              <a:t>Diğer </a:t>
            </a:r>
            <a:r>
              <a:rPr lang="tr-TR" sz="1700" dirty="0"/>
              <a:t>Artışlar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257167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717630" y="1747777"/>
            <a:ext cx="7257327" cy="3293004"/>
          </a:xfrm>
        </p:spPr>
        <p:txBody>
          <a:bodyPr/>
          <a:lstStyle/>
          <a:p>
            <a:pPr marL="0" indent="0">
              <a:buNone/>
            </a:pPr>
            <a:r>
              <a:rPr lang="tr-TR" dirty="0"/>
              <a:t>5. Uzun Vadeli Yabancı Kaynaklardaki Artışlardan Sağlanan Nakit (Alımlarla İlgili Olmayan) </a:t>
            </a:r>
            <a:endParaRPr lang="tr-TR" dirty="0" smtClean="0"/>
          </a:p>
          <a:p>
            <a:pPr marL="0" indent="0">
              <a:buNone/>
            </a:pPr>
            <a:r>
              <a:rPr lang="tr-TR" dirty="0" smtClean="0"/>
              <a:t>	a. Menkul </a:t>
            </a:r>
            <a:r>
              <a:rPr lang="tr-TR" dirty="0"/>
              <a:t>Kıymet İhraçlarından </a:t>
            </a:r>
            <a:endParaRPr lang="tr-TR" dirty="0" smtClean="0"/>
          </a:p>
          <a:p>
            <a:pPr marL="0" indent="0">
              <a:buNone/>
            </a:pPr>
            <a:r>
              <a:rPr lang="tr-TR" dirty="0" smtClean="0"/>
              <a:t>	b</a:t>
            </a:r>
            <a:r>
              <a:rPr lang="tr-TR" dirty="0"/>
              <a:t>. Alınan Krediler </a:t>
            </a:r>
            <a:endParaRPr lang="tr-TR" dirty="0" smtClean="0"/>
          </a:p>
          <a:p>
            <a:pPr marL="0" indent="0">
              <a:buNone/>
            </a:pPr>
            <a:r>
              <a:rPr lang="tr-TR" dirty="0" smtClean="0"/>
              <a:t>	c</a:t>
            </a:r>
            <a:r>
              <a:rPr lang="tr-TR" dirty="0"/>
              <a:t>. Diğer Artışlar </a:t>
            </a:r>
            <a:endParaRPr lang="tr-TR" dirty="0" smtClean="0"/>
          </a:p>
          <a:p>
            <a:pPr marL="0" indent="0">
              <a:buNone/>
            </a:pPr>
            <a:r>
              <a:rPr lang="tr-TR" dirty="0" smtClean="0"/>
              <a:t>6</a:t>
            </a:r>
            <a:r>
              <a:rPr lang="tr-TR" dirty="0"/>
              <a:t>. Sermaye Artışından Sağlanan Nakit </a:t>
            </a:r>
            <a:endParaRPr lang="tr-TR" dirty="0" smtClean="0"/>
          </a:p>
          <a:p>
            <a:pPr marL="0" indent="0">
              <a:buNone/>
            </a:pPr>
            <a:r>
              <a:rPr lang="tr-TR" dirty="0" smtClean="0"/>
              <a:t>7</a:t>
            </a:r>
            <a:r>
              <a:rPr lang="tr-TR" dirty="0"/>
              <a:t>. Hisse Senedi İhraç Primlerinden Sağlanan Nakit </a:t>
            </a:r>
            <a:endParaRPr lang="tr-TR" dirty="0" smtClean="0"/>
          </a:p>
          <a:p>
            <a:pPr marL="0" indent="0">
              <a:buNone/>
            </a:pPr>
            <a:r>
              <a:rPr lang="tr-TR" dirty="0" smtClean="0"/>
              <a:t>8</a:t>
            </a:r>
            <a:r>
              <a:rPr lang="tr-TR" dirty="0"/>
              <a:t>. Diğer Nakit Girişleri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82438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481559"/>
            <a:ext cx="7859209" cy="3559223"/>
          </a:xfrm>
        </p:spPr>
        <p:txBody>
          <a:bodyPr/>
          <a:lstStyle/>
          <a:p>
            <a:pPr marL="0" indent="0">
              <a:buNone/>
            </a:pPr>
            <a:r>
              <a:rPr lang="tr-TR" b="1" dirty="0"/>
              <a:t>C. DÖNEM İÇİ NAKİT ÇIKIŞLARI </a:t>
            </a:r>
            <a:endParaRPr lang="tr-TR" b="1" dirty="0" smtClean="0"/>
          </a:p>
          <a:p>
            <a:pPr marL="457200" indent="-457200">
              <a:buAutoNum type="arabicPeriod"/>
            </a:pPr>
            <a:r>
              <a:rPr lang="tr-TR" dirty="0" smtClean="0"/>
              <a:t>Maliyetlerden </a:t>
            </a:r>
            <a:r>
              <a:rPr lang="tr-TR" dirty="0"/>
              <a:t>Kaynaklanan Nakit </a:t>
            </a:r>
            <a:r>
              <a:rPr lang="tr-TR" dirty="0" smtClean="0"/>
              <a:t>Çıkışları</a:t>
            </a:r>
          </a:p>
          <a:p>
            <a:pPr marL="0" indent="0">
              <a:buNone/>
            </a:pPr>
            <a:r>
              <a:rPr lang="tr-TR" dirty="0" smtClean="0"/>
              <a:t>	a</a:t>
            </a:r>
            <a:r>
              <a:rPr lang="tr-TR" dirty="0"/>
              <a:t>. Satışların Maliyeti </a:t>
            </a:r>
            <a:endParaRPr lang="tr-TR" dirty="0" smtClean="0"/>
          </a:p>
          <a:p>
            <a:pPr marL="0" indent="0">
              <a:buNone/>
            </a:pPr>
            <a:r>
              <a:rPr lang="tr-TR" dirty="0" smtClean="0"/>
              <a:t>	b</a:t>
            </a:r>
            <a:r>
              <a:rPr lang="tr-TR" dirty="0"/>
              <a:t>. Stoklardaki Artışlar </a:t>
            </a:r>
            <a:endParaRPr lang="tr-TR" dirty="0" smtClean="0"/>
          </a:p>
          <a:p>
            <a:pPr marL="0" indent="0">
              <a:buNone/>
            </a:pPr>
            <a:r>
              <a:rPr lang="tr-TR" dirty="0" smtClean="0"/>
              <a:t>	c</a:t>
            </a:r>
            <a:r>
              <a:rPr lang="tr-TR" dirty="0"/>
              <a:t>. Ticari Borçlardaki Azalışlar </a:t>
            </a:r>
            <a:endParaRPr lang="tr-TR" dirty="0" smtClean="0"/>
          </a:p>
          <a:p>
            <a:pPr marL="0" indent="0">
              <a:buNone/>
            </a:pPr>
            <a:r>
              <a:rPr lang="tr-TR" dirty="0" smtClean="0"/>
              <a:t>	d</a:t>
            </a:r>
            <a:r>
              <a:rPr lang="tr-TR" dirty="0"/>
              <a:t>. Ticari Borçlardaki Artışlar(-) </a:t>
            </a:r>
            <a:endParaRPr lang="tr-TR" dirty="0" smtClean="0"/>
          </a:p>
          <a:p>
            <a:pPr marL="0" indent="0">
              <a:buNone/>
            </a:pPr>
            <a:r>
              <a:rPr lang="tr-TR" dirty="0" smtClean="0"/>
              <a:t>	e</a:t>
            </a:r>
            <a:r>
              <a:rPr lang="tr-TR" dirty="0"/>
              <a:t>. Amortisman ve Nakit Çıkışı Gerektirmeyen Giderler(-) </a:t>
            </a:r>
            <a:endParaRPr lang="tr-TR" dirty="0" smtClean="0"/>
          </a:p>
          <a:p>
            <a:pPr marL="0" indent="0">
              <a:buNone/>
            </a:pPr>
            <a:r>
              <a:rPr lang="tr-TR" dirty="0" smtClean="0"/>
              <a:t>	f</a:t>
            </a:r>
            <a:r>
              <a:rPr lang="tr-TR" dirty="0"/>
              <a:t>. Stoklardaki Azalışlar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366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00941" y="1585732"/>
            <a:ext cx="8692588" cy="3738622"/>
          </a:xfrm>
        </p:spPr>
        <p:txBody>
          <a:bodyPr/>
          <a:lstStyle/>
          <a:p>
            <a:pPr marL="0" indent="0">
              <a:buNone/>
            </a:pPr>
            <a:r>
              <a:rPr lang="tr-TR" dirty="0"/>
              <a:t>2. Faaliyet Giderlerine İlişkin Nakit Çıkışları </a:t>
            </a:r>
            <a:endParaRPr lang="tr-TR" dirty="0" smtClean="0"/>
          </a:p>
          <a:p>
            <a:pPr marL="0" indent="0">
              <a:buNone/>
            </a:pPr>
            <a:r>
              <a:rPr lang="tr-TR" dirty="0"/>
              <a:t>	</a:t>
            </a:r>
            <a:r>
              <a:rPr lang="tr-TR" dirty="0" smtClean="0"/>
              <a:t>a</a:t>
            </a:r>
            <a:r>
              <a:rPr lang="tr-TR" dirty="0"/>
              <a:t>. Araştırma ve Geliştirme Giderleri </a:t>
            </a:r>
            <a:endParaRPr lang="tr-TR" dirty="0" smtClean="0"/>
          </a:p>
          <a:p>
            <a:pPr marL="0" indent="0">
              <a:buNone/>
            </a:pPr>
            <a:r>
              <a:rPr lang="tr-TR" dirty="0"/>
              <a:t>	</a:t>
            </a:r>
            <a:r>
              <a:rPr lang="tr-TR" dirty="0" smtClean="0"/>
              <a:t>b. </a:t>
            </a:r>
            <a:r>
              <a:rPr lang="tr-TR" dirty="0"/>
              <a:t>Pazarlama, Satış ve Dağıtım Giderleri </a:t>
            </a:r>
            <a:endParaRPr lang="tr-TR" dirty="0" smtClean="0"/>
          </a:p>
          <a:p>
            <a:pPr marL="0" indent="0">
              <a:buNone/>
            </a:pPr>
            <a:r>
              <a:rPr lang="tr-TR" dirty="0" smtClean="0"/>
              <a:t>	c</a:t>
            </a:r>
            <a:r>
              <a:rPr lang="tr-TR" dirty="0"/>
              <a:t>. Genel Yönetim Giderleri </a:t>
            </a:r>
            <a:endParaRPr lang="tr-TR" dirty="0" smtClean="0"/>
          </a:p>
          <a:p>
            <a:pPr marL="0" indent="0">
              <a:buNone/>
            </a:pPr>
            <a:r>
              <a:rPr lang="tr-TR" dirty="0" smtClean="0"/>
              <a:t>	d</a:t>
            </a:r>
            <a:r>
              <a:rPr lang="tr-TR" dirty="0"/>
              <a:t>. Amortisman ve Nakit Çıkışı Gerektirmeyen Giderler(-) </a:t>
            </a:r>
            <a:endParaRPr lang="tr-TR" dirty="0" smtClean="0"/>
          </a:p>
          <a:p>
            <a:endParaRPr lang="tr-TR" dirty="0"/>
          </a:p>
          <a:p>
            <a:pPr marL="0" indent="0">
              <a:buNone/>
            </a:pPr>
            <a:r>
              <a:rPr lang="tr-TR" dirty="0" smtClean="0"/>
              <a:t>3</a:t>
            </a:r>
            <a:r>
              <a:rPr lang="tr-TR" dirty="0"/>
              <a:t>. Diğer Faaliyetlerden Olağan Gider ve Zarlara İlişkin Nakit Çıkışları </a:t>
            </a:r>
            <a:r>
              <a:rPr lang="tr-TR" dirty="0" smtClean="0"/>
              <a:t>	</a:t>
            </a:r>
          </a:p>
          <a:p>
            <a:pPr marL="0" indent="0">
              <a:buNone/>
            </a:pPr>
            <a:r>
              <a:rPr lang="tr-TR" dirty="0" smtClean="0"/>
              <a:t>	a. Diğer </a:t>
            </a:r>
            <a:r>
              <a:rPr lang="tr-TR" dirty="0"/>
              <a:t>Faaliyetlerle İlgili Gider ve Zararlar </a:t>
            </a:r>
            <a:endParaRPr lang="tr-TR" dirty="0" smtClean="0"/>
          </a:p>
          <a:p>
            <a:pPr marL="0" indent="0">
              <a:buNone/>
            </a:pPr>
            <a:r>
              <a:rPr lang="tr-TR" dirty="0" smtClean="0"/>
              <a:t>	b. Amortisman </a:t>
            </a:r>
            <a:r>
              <a:rPr lang="tr-TR" dirty="0"/>
              <a:t>ve Nakit Çıkışı Gerektirmeyen Diğer Gider ve Zarlar(-)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3272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7002684" cy="504625"/>
          </a:xfrm>
          <a:prstGeom prst="rect">
            <a:avLst/>
          </a:prstGeom>
        </p:spPr>
        <p:txBody>
          <a:bodyPr vert="horz" wrap="square" lIns="0" tIns="12065" rIns="0" bIns="0" rtlCol="0">
            <a:spAutoFit/>
          </a:bodyPr>
          <a:lstStyle/>
          <a:p>
            <a:pPr marL="12700" algn="ctr">
              <a:lnSpc>
                <a:spcPct val="100000"/>
              </a:lnSpc>
              <a:spcBef>
                <a:spcPts val="95"/>
              </a:spcBef>
            </a:pPr>
            <a:r>
              <a:rPr lang="tr-TR" spc="-335" dirty="0" smtClean="0"/>
              <a:t>NAKİT AKIŞLARININ RAPORLANMASI</a:t>
            </a:r>
            <a:endParaRPr lang="tr-TR" spc="-335" dirty="0"/>
          </a:p>
        </p:txBody>
      </p:sp>
      <p:sp>
        <p:nvSpPr>
          <p:cNvPr id="3" name="Dikdörtgen 2"/>
          <p:cNvSpPr/>
          <p:nvPr/>
        </p:nvSpPr>
        <p:spPr>
          <a:xfrm>
            <a:off x="405114" y="1782502"/>
            <a:ext cx="7847635" cy="3463512"/>
          </a:xfrm>
          <a:prstGeom prst="rect">
            <a:avLst/>
          </a:prstGeom>
        </p:spPr>
        <p:txBody>
          <a:bodyPr wrap="square">
            <a:spAutoFit/>
          </a:bodyPr>
          <a:lstStyle/>
          <a:p>
            <a:pPr marL="342900" lvl="0" indent="-342900">
              <a:lnSpc>
                <a:spcPct val="115000"/>
              </a:lnSpc>
              <a:spcAft>
                <a:spcPts val="1000"/>
              </a:spcAft>
              <a:buFont typeface="Arial" panose="020B0604020202020204" pitchFamily="34" charset="0"/>
              <a:buChar char="•"/>
            </a:pPr>
            <a:r>
              <a:rPr lang="tr-TR" sz="2200" dirty="0">
                <a:latin typeface="Calibri" panose="020F0502020204030204" pitchFamily="34" charset="0"/>
                <a:ea typeface="Calibri" panose="020F0502020204030204" pitchFamily="34" charset="0"/>
                <a:cs typeface="Times New Roman" panose="02020603050405020304" pitchFamily="18" charset="0"/>
              </a:rPr>
              <a:t>Nakit akışlarının muhasebesi ortaçağa kadar uzanan en eski kayıt tutma biçimlerinden biridir. Bu süre boyunca tüm işlemlere ait kayıtlar, bu işlemlerin zamanlaması dikkate alınmadan fiili nakit girişleri ve ödemeler ile ilgili </a:t>
            </a:r>
            <a:r>
              <a:rPr lang="tr-TR" sz="2200" dirty="0" smtClean="0">
                <a:latin typeface="Calibri" panose="020F0502020204030204" pitchFamily="34" charset="0"/>
                <a:ea typeface="Calibri" panose="020F0502020204030204" pitchFamily="34" charset="0"/>
                <a:cs typeface="Times New Roman" panose="02020603050405020304" pitchFamily="18" charset="0"/>
              </a:rPr>
              <a:t>olmuştur.</a:t>
            </a:r>
          </a:p>
          <a:p>
            <a:pPr marL="342900" lvl="0" indent="-342900">
              <a:lnSpc>
                <a:spcPct val="115000"/>
              </a:lnSpc>
              <a:spcAft>
                <a:spcPts val="1000"/>
              </a:spcAft>
              <a:buFont typeface="Arial" panose="020B0604020202020204" pitchFamily="34" charset="0"/>
              <a:buChar char="•"/>
            </a:pPr>
            <a:endParaRPr lang="tr-TR" sz="22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Arial" panose="020B0604020202020204" pitchFamily="34" charset="0"/>
              <a:buChar char="•"/>
            </a:pPr>
            <a:r>
              <a:rPr lang="tr-TR" sz="2200" dirty="0" smtClean="0">
                <a:latin typeface="Calibri" panose="020F0502020204030204" pitchFamily="34" charset="0"/>
                <a:ea typeface="Calibri" panose="020F0502020204030204" pitchFamily="34" charset="0"/>
                <a:cs typeface="Times New Roman" panose="02020603050405020304" pitchFamily="18" charset="0"/>
              </a:rPr>
              <a:t>Tarih </a:t>
            </a:r>
            <a:r>
              <a:rPr lang="tr-TR" sz="2200" dirty="0">
                <a:latin typeface="Calibri" panose="020F0502020204030204" pitchFamily="34" charset="0"/>
                <a:ea typeface="Calibri" panose="020F0502020204030204" pitchFamily="34" charset="0"/>
                <a:cs typeface="Times New Roman" panose="02020603050405020304" pitchFamily="18" charset="0"/>
              </a:rPr>
              <a:t>bilincine sahip olan herkes mutlaka, nakit akış tablosunun başlangıcının; büyük, yeni analitik görüşler aracılığıyla öngörülmüş olması gerektiğini </a:t>
            </a:r>
            <a:r>
              <a:rPr lang="tr-TR" sz="2200" dirty="0" smtClean="0">
                <a:latin typeface="Calibri" panose="020F0502020204030204" pitchFamily="34" charset="0"/>
                <a:ea typeface="Calibri" panose="020F0502020204030204" pitchFamily="34" charset="0"/>
                <a:cs typeface="Times New Roman" panose="02020603050405020304" pitchFamily="18" charset="0"/>
              </a:rPr>
              <a:t>söyler.</a:t>
            </a:r>
          </a:p>
        </p:txBody>
      </p:sp>
    </p:spTree>
    <p:extLst>
      <p:ext uri="{BB962C8B-B14F-4D97-AF65-F5344CB8AC3E}">
        <p14:creationId xmlns:p14="http://schemas.microsoft.com/office/powerpoint/2010/main" val="236101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12515" y="1357782"/>
            <a:ext cx="8530543" cy="4290664"/>
          </a:xfrm>
        </p:spPr>
        <p:txBody>
          <a:bodyPr/>
          <a:lstStyle/>
          <a:p>
            <a:pPr marL="0" indent="0">
              <a:buNone/>
            </a:pPr>
            <a:r>
              <a:rPr lang="tr-TR" sz="1700" dirty="0"/>
              <a:t>4. Finansman Giderlerinden Dolayı Nakit Çıkışları </a:t>
            </a:r>
            <a:endParaRPr lang="tr-TR" sz="1700" dirty="0" smtClean="0"/>
          </a:p>
          <a:p>
            <a:pPr marL="0" indent="0">
              <a:buNone/>
            </a:pPr>
            <a:endParaRPr lang="tr-TR" sz="1700" dirty="0" smtClean="0"/>
          </a:p>
          <a:p>
            <a:pPr marL="0" indent="0">
              <a:buNone/>
            </a:pPr>
            <a:r>
              <a:rPr lang="tr-TR" sz="1700" dirty="0" smtClean="0"/>
              <a:t>5</a:t>
            </a:r>
            <a:r>
              <a:rPr lang="tr-TR" sz="1700" dirty="0"/>
              <a:t>. Olağandışı Gider ve Zararlardan Dolayı Nakit Çıkışları </a:t>
            </a:r>
          </a:p>
          <a:p>
            <a:pPr marL="0" indent="0">
              <a:buNone/>
            </a:pPr>
            <a:r>
              <a:rPr lang="tr-TR" sz="1700" dirty="0" smtClean="0"/>
              <a:t>	a. Olağandışı </a:t>
            </a:r>
            <a:r>
              <a:rPr lang="tr-TR" sz="1700" dirty="0"/>
              <a:t>Gider ve Zararlar </a:t>
            </a:r>
            <a:endParaRPr lang="tr-TR" sz="1700" dirty="0" smtClean="0"/>
          </a:p>
          <a:p>
            <a:pPr marL="0" indent="0">
              <a:buNone/>
            </a:pPr>
            <a:r>
              <a:rPr lang="tr-TR" sz="1700" dirty="0" smtClean="0"/>
              <a:t>	b. Amortisman </a:t>
            </a:r>
            <a:r>
              <a:rPr lang="tr-TR" sz="1700" dirty="0"/>
              <a:t>ve Nakit Çıkışı Gerektirmeyen Diğer Gider ve Zarlar</a:t>
            </a:r>
            <a:r>
              <a:rPr lang="tr-TR" sz="1700" dirty="0" smtClean="0"/>
              <a:t>(-)</a:t>
            </a:r>
          </a:p>
          <a:p>
            <a:pPr marL="0" indent="0">
              <a:buNone/>
            </a:pPr>
            <a:r>
              <a:rPr lang="tr-TR" sz="1700" dirty="0" smtClean="0"/>
              <a:t> </a:t>
            </a:r>
          </a:p>
          <a:p>
            <a:pPr marL="0" indent="0">
              <a:buNone/>
            </a:pPr>
            <a:r>
              <a:rPr lang="tr-TR" sz="1700" dirty="0" smtClean="0"/>
              <a:t>6</a:t>
            </a:r>
            <a:r>
              <a:rPr lang="tr-TR" sz="1700" dirty="0"/>
              <a:t>. Duran Varlık Yatırımlarına İlişkin Nakit Çıkışları </a:t>
            </a:r>
            <a:endParaRPr lang="tr-TR" sz="1700" dirty="0" smtClean="0"/>
          </a:p>
          <a:p>
            <a:pPr marL="0" indent="0">
              <a:buNone/>
            </a:pPr>
            <a:endParaRPr lang="tr-TR" sz="1700" dirty="0" smtClean="0"/>
          </a:p>
          <a:p>
            <a:pPr marL="0" indent="0">
              <a:buNone/>
            </a:pPr>
            <a:r>
              <a:rPr lang="tr-TR" sz="1700" dirty="0" smtClean="0"/>
              <a:t>7</a:t>
            </a:r>
            <a:r>
              <a:rPr lang="tr-TR" sz="1700" dirty="0"/>
              <a:t>. Kısa Vadeli Yabancı Kaynak Ödemeleri (Alımlarla İlgili Olmayan) </a:t>
            </a:r>
            <a:endParaRPr lang="tr-TR" sz="1700" dirty="0" smtClean="0"/>
          </a:p>
          <a:p>
            <a:pPr marL="0" indent="0">
              <a:buNone/>
            </a:pPr>
            <a:r>
              <a:rPr lang="tr-TR" sz="1700" dirty="0" smtClean="0"/>
              <a:t>	a. Menkul </a:t>
            </a:r>
            <a:r>
              <a:rPr lang="tr-TR" sz="1700" dirty="0"/>
              <a:t>Kıymet Anapara Ödemeleri </a:t>
            </a:r>
            <a:endParaRPr lang="tr-TR" sz="1700" dirty="0" smtClean="0"/>
          </a:p>
          <a:p>
            <a:pPr marL="0" indent="0">
              <a:buNone/>
            </a:pPr>
            <a:r>
              <a:rPr lang="tr-TR" sz="1700" dirty="0" smtClean="0"/>
              <a:t>	b</a:t>
            </a:r>
            <a:r>
              <a:rPr lang="tr-TR" sz="1700" dirty="0"/>
              <a:t>. Alınan Krediler Anapara Ödemeleri </a:t>
            </a:r>
            <a:endParaRPr lang="tr-TR" sz="1700" dirty="0" smtClean="0"/>
          </a:p>
          <a:p>
            <a:pPr marL="0" indent="0">
              <a:buNone/>
            </a:pPr>
            <a:r>
              <a:rPr lang="tr-TR" sz="1700" dirty="0" smtClean="0"/>
              <a:t>	c</a:t>
            </a:r>
            <a:r>
              <a:rPr lang="tr-TR" sz="1700" dirty="0"/>
              <a:t>. Diğer Ödemeler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394293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86137" y="1597306"/>
            <a:ext cx="7913359" cy="3854370"/>
          </a:xfrm>
        </p:spPr>
        <p:txBody>
          <a:bodyPr/>
          <a:lstStyle/>
          <a:p>
            <a:pPr marL="0" indent="0">
              <a:buNone/>
            </a:pPr>
            <a:r>
              <a:rPr lang="tr-TR" sz="1800" dirty="0"/>
              <a:t>8. Uzun Vadeli Yabancı Kaynak Ödemeleri (Alımlarla İlgili Olmayan) </a:t>
            </a:r>
            <a:endParaRPr lang="tr-TR" sz="1800" dirty="0" smtClean="0"/>
          </a:p>
          <a:p>
            <a:pPr marL="457200" indent="-457200">
              <a:buAutoNum type="alphaLcPeriod"/>
            </a:pPr>
            <a:r>
              <a:rPr lang="tr-TR" sz="1800" dirty="0" smtClean="0"/>
              <a:t>Menkul </a:t>
            </a:r>
            <a:r>
              <a:rPr lang="tr-TR" sz="1800" dirty="0"/>
              <a:t>Kıymet Anapara Ödemeleri </a:t>
            </a:r>
            <a:endParaRPr lang="tr-TR" sz="1800" dirty="0" smtClean="0"/>
          </a:p>
          <a:p>
            <a:pPr marL="0" indent="0">
              <a:buNone/>
            </a:pPr>
            <a:r>
              <a:rPr lang="tr-TR" sz="1800" dirty="0" smtClean="0"/>
              <a:t>b</a:t>
            </a:r>
            <a:r>
              <a:rPr lang="tr-TR" sz="1800" dirty="0"/>
              <a:t>. Alınan Krediler Anapara Ödemeleri </a:t>
            </a:r>
            <a:endParaRPr lang="tr-TR" sz="1800" dirty="0" smtClean="0"/>
          </a:p>
          <a:p>
            <a:pPr marL="0" indent="0">
              <a:buNone/>
            </a:pPr>
            <a:r>
              <a:rPr lang="tr-TR" sz="1800" dirty="0" smtClean="0"/>
              <a:t>c</a:t>
            </a:r>
            <a:r>
              <a:rPr lang="tr-TR" sz="1800" dirty="0"/>
              <a:t>. Diğer Ödemeler </a:t>
            </a:r>
            <a:endParaRPr lang="tr-TR" sz="1800" dirty="0" smtClean="0"/>
          </a:p>
          <a:p>
            <a:pPr marL="0" indent="0">
              <a:buNone/>
            </a:pPr>
            <a:endParaRPr lang="tr-TR" sz="1800" dirty="0"/>
          </a:p>
          <a:p>
            <a:pPr marL="0" indent="0">
              <a:buNone/>
            </a:pPr>
            <a:r>
              <a:rPr lang="tr-TR" sz="1800" dirty="0" smtClean="0"/>
              <a:t>9</a:t>
            </a:r>
            <a:r>
              <a:rPr lang="tr-TR" sz="1800" dirty="0"/>
              <a:t>. Ödenen Vergi ve Benzerleri </a:t>
            </a:r>
          </a:p>
          <a:p>
            <a:pPr marL="0" indent="0">
              <a:buNone/>
            </a:pPr>
            <a:r>
              <a:rPr lang="tr-TR" sz="1800" dirty="0" smtClean="0"/>
              <a:t>10</a:t>
            </a:r>
            <a:r>
              <a:rPr lang="tr-TR" sz="1800" dirty="0"/>
              <a:t>. Ödenen Temettüler </a:t>
            </a:r>
            <a:endParaRPr lang="tr-TR" sz="1800" dirty="0" smtClean="0"/>
          </a:p>
          <a:p>
            <a:pPr marL="0" indent="0">
              <a:buNone/>
            </a:pPr>
            <a:r>
              <a:rPr lang="tr-TR" sz="1800" dirty="0" smtClean="0"/>
              <a:t>11</a:t>
            </a:r>
            <a:r>
              <a:rPr lang="tr-TR" sz="1800" dirty="0"/>
              <a:t>. Diğer Nakit Çıkışları </a:t>
            </a:r>
            <a:endParaRPr lang="tr-TR" sz="1800" dirty="0" smtClean="0"/>
          </a:p>
          <a:p>
            <a:pPr marL="0" indent="0">
              <a:buNone/>
            </a:pPr>
            <a:endParaRPr lang="tr-TR" sz="1800" dirty="0" smtClean="0"/>
          </a:p>
          <a:p>
            <a:pPr marL="0" indent="0">
              <a:buNone/>
            </a:pPr>
            <a:r>
              <a:rPr lang="tr-TR" sz="1800" b="1" dirty="0" smtClean="0"/>
              <a:t>D</a:t>
            </a:r>
            <a:r>
              <a:rPr lang="tr-TR" sz="1800" b="1" dirty="0"/>
              <a:t>. DÖNEM SONU NAKİT MEVCUDU (A+B-C) </a:t>
            </a:r>
            <a:endParaRPr lang="tr-TR" sz="1800" b="1" dirty="0" smtClean="0"/>
          </a:p>
          <a:p>
            <a:pPr marL="0" indent="0">
              <a:buNone/>
            </a:pPr>
            <a:r>
              <a:rPr lang="tr-TR" sz="1800" b="1" dirty="0" smtClean="0"/>
              <a:t>E</a:t>
            </a:r>
            <a:r>
              <a:rPr lang="tr-TR" sz="1800" b="1" dirty="0"/>
              <a:t>. NAKİT ARTIŞ VEYA AZALIŞI (B-C)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183748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00942" y="1400536"/>
            <a:ext cx="7940232" cy="4224760"/>
          </a:xfrm>
        </p:spPr>
        <p:txBody>
          <a:bodyPr/>
          <a:lstStyle/>
          <a:p>
            <a:r>
              <a:rPr lang="tr-TR" sz="1900" dirty="0"/>
              <a:t>Nakit girişleri ve nakit çıkışlarının herhangi bir sınıflandırma yapılmadan raporlanması, nakit akış tablosunda işletmenin hangi faaliyetinden ne kadar net nakit kaynağı sağladığının yanıtını </a:t>
            </a:r>
            <a:r>
              <a:rPr lang="tr-TR" sz="1900" dirty="0" smtClean="0"/>
              <a:t>verememekteydi.</a:t>
            </a:r>
          </a:p>
          <a:p>
            <a:endParaRPr lang="tr-TR" sz="1900" dirty="0"/>
          </a:p>
          <a:p>
            <a:r>
              <a:rPr lang="tr-TR" sz="1900" dirty="0" smtClean="0"/>
              <a:t>Ekim </a:t>
            </a:r>
            <a:r>
              <a:rPr lang="tr-TR" sz="1900" dirty="0"/>
              <a:t>1996 yılında Türkiye Serbest Muhasebeci Mali Müşavirler ve Yeminli Mali Müşavirler Odaları Birliği’ne (TÜRMOB) bağlı olarak faaliyetlerini sürdüren Türkiye Muhasebe ve Denetim Standartları Kurulu (TMUDESK) tarafından “3 </a:t>
            </a:r>
            <a:r>
              <a:rPr lang="tr-TR" sz="1900" dirty="0" err="1"/>
              <a:t>No’lu</a:t>
            </a:r>
            <a:r>
              <a:rPr lang="tr-TR" sz="1900" dirty="0"/>
              <a:t> Nakit Akış Tablosu” standardı </a:t>
            </a:r>
            <a:r>
              <a:rPr lang="tr-TR" sz="1900" dirty="0" smtClean="0"/>
              <a:t>yayımlanmıştır.</a:t>
            </a:r>
          </a:p>
          <a:p>
            <a:endParaRPr lang="tr-TR" sz="1900" dirty="0"/>
          </a:p>
          <a:p>
            <a:r>
              <a:rPr lang="tr-TR" sz="1900" dirty="0" smtClean="0"/>
              <a:t>Bu </a:t>
            </a:r>
            <a:r>
              <a:rPr lang="tr-TR" sz="1900" dirty="0"/>
              <a:t>standart, Uluslararası Muhasebe Standartları formatına uygun olarak belli bir dönemde işletmelerin nakit ve nakit benzeri varlıklarında meydana gelen değişiklikleri işletme, yatırım ve finansman faaliyetleri olarak </a:t>
            </a:r>
            <a:r>
              <a:rPr lang="tr-TR" sz="1900" dirty="0" smtClean="0"/>
              <a:t>sunmaktadır.</a:t>
            </a:r>
            <a:endParaRPr lang="tr-TR" sz="19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8156205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2385" y="294627"/>
            <a:ext cx="7439891" cy="628086"/>
          </a:xfrm>
        </p:spPr>
        <p:txBody>
          <a:bodyPr/>
          <a:lstStyle/>
          <a:p>
            <a:r>
              <a:rPr lang="tr-TR" sz="2400" dirty="0" smtClean="0"/>
              <a:t>Toplu </a:t>
            </a:r>
            <a:r>
              <a:rPr lang="tr-TR" sz="2400" dirty="0"/>
              <a:t>Yapı Ve Site Yönetimi </a:t>
            </a:r>
            <a:r>
              <a:rPr lang="tr-TR" sz="2400" dirty="0" smtClean="0"/>
              <a:t>Bütçe Ve </a:t>
            </a:r>
            <a:r>
              <a:rPr lang="tr-TR" sz="2400" dirty="0"/>
              <a:t>Raporlama</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75794"/>
            <a:ext cx="8064273" cy="4018327"/>
          </a:xfrm>
        </p:spPr>
        <p:txBody>
          <a:bodyPr/>
          <a:lstStyle/>
          <a:p>
            <a:pPr marL="0" indent="0">
              <a:buNone/>
            </a:pPr>
            <a:endParaRPr lang="tr-TR" sz="1800" dirty="0" smtClean="0"/>
          </a:p>
          <a:p>
            <a:pPr marL="0" indent="0">
              <a:buNone/>
            </a:pPr>
            <a:r>
              <a:rPr lang="tr-TR" sz="1800" dirty="0"/>
              <a:t>Yönetim planları, binalar, siteler, toplu yapılar, bina grupları, karma kullanımlar, tek amaçlı kullanımlar gibi gayrimenkul yatırımlarının nasıl yönetileceğine dair kurallar bütünü ve anayasasıdır.</a:t>
            </a:r>
          </a:p>
          <a:p>
            <a:pPr marL="0" indent="0">
              <a:buNone/>
            </a:pPr>
            <a:r>
              <a:rPr lang="tr-TR" sz="1800" dirty="0" smtClean="0"/>
              <a:t>Kat </a:t>
            </a:r>
            <a:r>
              <a:rPr lang="tr-TR" sz="1800" dirty="0"/>
              <a:t>mülkiyeti rejiminin uygulandığı yapılarda işletme projesi uyarınca sitenin / binanın bir yıllık gelir ve giderleri hesaplanarak bir bütçe </a:t>
            </a:r>
            <a:r>
              <a:rPr lang="tr-TR" sz="1800" dirty="0" smtClean="0"/>
              <a:t>oluşturulacaktır. </a:t>
            </a:r>
          </a:p>
          <a:p>
            <a:pPr marL="0" indent="0">
              <a:buNone/>
            </a:pPr>
            <a:r>
              <a:rPr lang="tr-TR" sz="1800" dirty="0" smtClean="0"/>
              <a:t>Aidat;kat malikleri kurulu veya site / bina yönetimi tarafından </a:t>
            </a:r>
            <a:r>
              <a:rPr lang="tr-TR" sz="1800" dirty="0"/>
              <a:t>hazırlanan işletme projesi kapsamında belirlenir. </a:t>
            </a:r>
          </a:p>
          <a:p>
            <a:pPr marL="0" indent="0" algn="just">
              <a:buNone/>
            </a:pPr>
            <a:endParaRPr lang="tr-TR" sz="1800" dirty="0" smtClean="0"/>
          </a:p>
        </p:txBody>
      </p:sp>
    </p:spTree>
    <p:extLst>
      <p:ext uri="{BB962C8B-B14F-4D97-AF65-F5344CB8AC3E}">
        <p14:creationId xmlns:p14="http://schemas.microsoft.com/office/powerpoint/2010/main" val="8262757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75794"/>
            <a:ext cx="8064273" cy="4018327"/>
          </a:xfrm>
        </p:spPr>
        <p:txBody>
          <a:bodyPr/>
          <a:lstStyle/>
          <a:p>
            <a:pPr marL="0" indent="0">
              <a:buNone/>
            </a:pPr>
            <a:endParaRPr lang="tr-TR" sz="1800" dirty="0" smtClean="0"/>
          </a:p>
          <a:p>
            <a:pPr marL="0" indent="0" algn="just">
              <a:buNone/>
            </a:pPr>
            <a:r>
              <a:rPr lang="tr-TR" dirty="0" smtClean="0"/>
              <a:t>İşletme </a:t>
            </a:r>
            <a:r>
              <a:rPr lang="tr-TR" dirty="0"/>
              <a:t>projesi;</a:t>
            </a:r>
          </a:p>
          <a:p>
            <a:pPr marL="0" lvl="0" indent="0" algn="just">
              <a:buNone/>
            </a:pPr>
            <a:r>
              <a:rPr lang="tr-TR" dirty="0" smtClean="0"/>
              <a:t>- Binanın </a:t>
            </a:r>
            <a:r>
              <a:rPr lang="tr-TR" dirty="0"/>
              <a:t>/ sitenin bir yıllık yönetiminde gerçekleşecek tahmini gelir ve </a:t>
            </a:r>
            <a:r>
              <a:rPr lang="tr-TR" dirty="0" smtClean="0"/>
              <a:t>giderlerin,</a:t>
            </a:r>
            <a:endParaRPr lang="tr-TR" dirty="0"/>
          </a:p>
          <a:p>
            <a:pPr marL="0" lvl="0" indent="0" algn="just">
              <a:buNone/>
            </a:pPr>
            <a:r>
              <a:rPr lang="tr-TR" dirty="0" smtClean="0"/>
              <a:t>- Daire</a:t>
            </a:r>
            <a:r>
              <a:rPr lang="tr-TR" dirty="0"/>
              <a:t>, ofis ve dükkân sahiplerine düşecek tahmini </a:t>
            </a:r>
            <a:r>
              <a:rPr lang="tr-TR" dirty="0" smtClean="0"/>
              <a:t>miktarlarının,</a:t>
            </a:r>
            <a:endParaRPr lang="tr-TR" dirty="0"/>
          </a:p>
          <a:p>
            <a:pPr lvl="0" algn="just">
              <a:buFontTx/>
              <a:buChar char="-"/>
            </a:pPr>
            <a:r>
              <a:rPr lang="tr-TR" dirty="0" smtClean="0"/>
              <a:t>Aidattan ayrı </a:t>
            </a:r>
            <a:r>
              <a:rPr lang="tr-TR" dirty="0"/>
              <a:t>olarak (genellikle demirbaş giderleri için) daire / ofis / dükkân sahiplerinin yatırımlar için vermesi gereken avans </a:t>
            </a:r>
            <a:r>
              <a:rPr lang="tr-TR" dirty="0" smtClean="0"/>
              <a:t>tutarlarının </a:t>
            </a:r>
          </a:p>
          <a:p>
            <a:pPr marL="0" lvl="0" indent="0" algn="just">
              <a:buNone/>
            </a:pPr>
            <a:r>
              <a:rPr lang="tr-TR" dirty="0" smtClean="0"/>
              <a:t>gösterildiği </a:t>
            </a:r>
            <a:r>
              <a:rPr lang="tr-TR" dirty="0"/>
              <a:t>bütçe planını ifade etmektedir. </a:t>
            </a:r>
            <a:endParaRPr lang="tr-TR" dirty="0" smtClean="0"/>
          </a:p>
        </p:txBody>
      </p:sp>
    </p:spTree>
    <p:extLst>
      <p:ext uri="{BB962C8B-B14F-4D97-AF65-F5344CB8AC3E}">
        <p14:creationId xmlns:p14="http://schemas.microsoft.com/office/powerpoint/2010/main" val="4674913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75794"/>
            <a:ext cx="8064273" cy="4018327"/>
          </a:xfrm>
        </p:spPr>
        <p:txBody>
          <a:bodyPr/>
          <a:lstStyle/>
          <a:p>
            <a:pPr marL="0" indent="0">
              <a:buNone/>
            </a:pPr>
            <a:endParaRPr lang="tr-TR" sz="1800" dirty="0" smtClean="0"/>
          </a:p>
          <a:p>
            <a:pPr marL="0" indent="0" algn="just">
              <a:buNone/>
            </a:pPr>
            <a:r>
              <a:rPr lang="tr-TR" dirty="0"/>
              <a:t>Bu projeyi yapmak kat malikleri kurulunun görevi olsa dahi eğer yapılmamışsa yöneticinin yapması zorunludur.</a:t>
            </a:r>
          </a:p>
          <a:p>
            <a:pPr marL="0" indent="0" algn="just">
              <a:buNone/>
            </a:pPr>
            <a:endParaRPr lang="tr-TR" dirty="0"/>
          </a:p>
          <a:p>
            <a:pPr marL="0" indent="0" algn="just">
              <a:buNone/>
            </a:pPr>
            <a:r>
              <a:rPr lang="tr-TR" dirty="0" smtClean="0"/>
              <a:t>İşletme </a:t>
            </a:r>
            <a:r>
              <a:rPr lang="tr-TR" dirty="0"/>
              <a:t>projesi bir bütçe niteliğinde olmakla birlikte, geçmiş yıla ait aidat gelirleri ve giderler raporu kat maliklerinin onayına sunularak yönetimin ibrası talep edilir. Bu sebeple dönem başında bütçe niteliğinde olan tablodaki rakamlar dönem sonunda fiili rakamlar olacaktır ve kat maliklerinin tekrar onayı gerekecektir.</a:t>
            </a:r>
          </a:p>
        </p:txBody>
      </p:sp>
    </p:spTree>
    <p:extLst>
      <p:ext uri="{BB962C8B-B14F-4D97-AF65-F5344CB8AC3E}">
        <p14:creationId xmlns:p14="http://schemas.microsoft.com/office/powerpoint/2010/main" val="27199237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75794"/>
            <a:ext cx="8064273" cy="4018327"/>
          </a:xfrm>
        </p:spPr>
        <p:txBody>
          <a:bodyPr/>
          <a:lstStyle/>
          <a:p>
            <a:pPr marL="0" indent="0">
              <a:buNone/>
            </a:pPr>
            <a:endParaRPr lang="tr-TR" sz="1800" dirty="0" smtClean="0"/>
          </a:p>
          <a:p>
            <a:pPr marL="0" indent="0" algn="just">
              <a:buNone/>
            </a:pPr>
            <a:r>
              <a:rPr lang="tr-TR" sz="1800" dirty="0" smtClean="0"/>
              <a:t>Dönemsel </a:t>
            </a:r>
            <a:r>
              <a:rPr lang="tr-TR" sz="1800" dirty="0"/>
              <a:t>olarak (genellikle ocak  ayı içinde ve gelecek yıla ilişkin olarak) hazırlanan işletme projeleri sadece gelecek dönem giderlerini kapsamaz. Genel kurullarda gelecek dönem içerisinde yapılacak yatırım harcamalarına veya büyük onarım harcamalarına ilişkin kararlar da alınır. Onaylanmış olan yatırım harcamalarınında bütçesinin hazırlanması gerekecektir. </a:t>
            </a:r>
            <a:endParaRPr lang="tr-TR" sz="1800" dirty="0" smtClean="0"/>
          </a:p>
          <a:p>
            <a:pPr marL="0" indent="0" algn="just">
              <a:buNone/>
            </a:pPr>
            <a:r>
              <a:rPr lang="tr-TR" sz="1800" dirty="0" smtClean="0"/>
              <a:t>Bu </a:t>
            </a:r>
            <a:r>
              <a:rPr lang="tr-TR" sz="1800" dirty="0"/>
              <a:t>onaylanan harcamaların yatırım yapılacak zaman ve tutarlarla uyumlu şekilde takip eden dönem içerisinde tahsili gerekecektir. Bu durumda; yapılacak harcama tutarları ve genel kurul kararları ile uyumlu tahsilat yapılacak tutarların aylar itibariyle belirtilmesi faydalı olacaktır.</a:t>
            </a:r>
          </a:p>
          <a:p>
            <a:pPr marL="0" indent="0" algn="just">
              <a:buNone/>
            </a:pPr>
            <a:endParaRPr lang="tr-TR" sz="1800" dirty="0" smtClean="0"/>
          </a:p>
        </p:txBody>
      </p:sp>
    </p:spTree>
    <p:extLst>
      <p:ext uri="{BB962C8B-B14F-4D97-AF65-F5344CB8AC3E}">
        <p14:creationId xmlns:p14="http://schemas.microsoft.com/office/powerpoint/2010/main" val="5694389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75794"/>
            <a:ext cx="8064273" cy="4018327"/>
          </a:xfrm>
        </p:spPr>
        <p:txBody>
          <a:bodyPr/>
          <a:lstStyle/>
          <a:p>
            <a:pPr marL="0" indent="0">
              <a:buNone/>
            </a:pPr>
            <a:r>
              <a:rPr lang="tr-TR" sz="1800" dirty="0"/>
              <a:t>İşletme projesindeki dönem giderleri Kat Mülkiyeti Kanunu çerçevesinde bağımsız bölümü kullanan mal sahibi ve ya kiracıların yükümlülüğüdür. Halbuki yatırım harcamaları ise mal sahibi tarafından ödenmelidir. Bu durumda ilgili rakamların genel kurul kararları ile uyumlu şekilde ve açıkça gösterilmesi mal sahibi-kiracı, komşuluk ve sosyal ilişkiler ve toplumsal barış açısından önemlidir.</a:t>
            </a:r>
          </a:p>
          <a:p>
            <a:pPr marL="0" indent="0">
              <a:buNone/>
            </a:pPr>
            <a:r>
              <a:rPr lang="tr-TR" sz="1800" dirty="0"/>
              <a:t>Bağımsız bölümler bazında dağıtımlar ise Kat Mülkiyeti Kanunu ve yönetim planı çerçevesinde belirlenen dağıtım prensipleri ile yapılacaktır. Bu dağıtımlar hepsi bina ve sitenin özelliklerine göre değişebilmektedir. Bu dağıtımların detayı da yönetim tarafından  açıkça ortaya konabilmelidir. Bağımsız bölüm bazında aidatların ve tüketim harcalarının aylar itibariyle izlenebilir ve bu şekilde sunulabilmesi önemlidir.</a:t>
            </a:r>
          </a:p>
          <a:p>
            <a:pPr marL="0" indent="0">
              <a:buNone/>
            </a:pPr>
            <a:endParaRPr lang="tr-TR" sz="1800" dirty="0" smtClean="0"/>
          </a:p>
        </p:txBody>
      </p:sp>
    </p:spTree>
    <p:extLst>
      <p:ext uri="{BB962C8B-B14F-4D97-AF65-F5344CB8AC3E}">
        <p14:creationId xmlns:p14="http://schemas.microsoft.com/office/powerpoint/2010/main" val="39689745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7541" y="294627"/>
            <a:ext cx="6340547" cy="513080"/>
          </a:xfrm>
        </p:spPr>
        <p:txBody>
          <a:bodyPr/>
          <a:lstStyle/>
          <a:p>
            <a:r>
              <a:rPr lang="tr-TR" sz="2400" dirty="0" smtClean="0">
                <a:solidFill>
                  <a:srgbClr val="5B9BD5">
                    <a:lumMod val="75000"/>
                  </a:srgbClr>
                </a:solidFill>
                <a:latin typeface="Times New Roman" panose="02020603050405020304" pitchFamily="18" charset="0"/>
                <a:cs typeface="Times New Roman" panose="02020603050405020304" pitchFamily="18" charset="0"/>
              </a:rPr>
              <a:t> ..</a:t>
            </a:r>
            <a:endParaRPr lang="tr-TR" sz="2400" dirty="0">
              <a:solidFill>
                <a:srgbClr val="5B9BD5">
                  <a:lumMod val="75000"/>
                </a:srgbClr>
              </a:solidFill>
              <a:latin typeface="Times New Roman" panose="02020603050405020304" pitchFamily="18" charset="0"/>
              <a:cs typeface="Times New Roman" panose="02020603050405020304" pitchFamily="18" charset="0"/>
            </a:endParaRPr>
          </a:p>
        </p:txBody>
      </p:sp>
      <p:sp>
        <p:nvSpPr>
          <p:cNvPr id="3" name="Metin Yer Tutucusu 2"/>
          <p:cNvSpPr>
            <a:spLocks noGrp="1"/>
          </p:cNvSpPr>
          <p:nvPr>
            <p:ph type="body" idx="1"/>
          </p:nvPr>
        </p:nvSpPr>
        <p:spPr>
          <a:xfrm>
            <a:off x="522514" y="1375794"/>
            <a:ext cx="8064273" cy="4018327"/>
          </a:xfrm>
        </p:spPr>
        <p:txBody>
          <a:bodyPr/>
          <a:lstStyle/>
          <a:p>
            <a:pPr marL="0" indent="0">
              <a:buNone/>
            </a:pPr>
            <a:endParaRPr lang="tr-TR" sz="1800" dirty="0" smtClean="0"/>
          </a:p>
          <a:p>
            <a:pPr marL="0" indent="0" algn="just">
              <a:buNone/>
            </a:pPr>
            <a:r>
              <a:rPr lang="tr-TR" sz="1800" dirty="0" smtClean="0"/>
              <a:t>Bina </a:t>
            </a:r>
            <a:r>
              <a:rPr lang="tr-TR" sz="1800" dirty="0"/>
              <a:t>/ site ve toplu yapılarda işletmenin hertürlü tüketimlerinin olması gereken ( bütçelenen, teorik, bir önceki ay, ortalamalar vb.) ile fiili olarak karşılaştırılması ve bu farkların miktar ve tutar olarak yorumlanması gerekecektir. </a:t>
            </a:r>
            <a:r>
              <a:rPr lang="tr-TR" sz="1800" dirty="0" smtClean="0"/>
              <a:t>Özellikle </a:t>
            </a:r>
            <a:r>
              <a:rPr lang="tr-TR" sz="1800" dirty="0"/>
              <a:t>tüketim miktarlarının tespitine ilişkin oldukça gelişmiş otomasyon uygulamaları vardır. </a:t>
            </a:r>
            <a:endParaRPr lang="tr-TR" sz="1800" dirty="0" smtClean="0"/>
          </a:p>
          <a:p>
            <a:pPr marL="0" indent="0" algn="just">
              <a:buNone/>
            </a:pPr>
            <a:r>
              <a:rPr lang="tr-TR" sz="1800" dirty="0" smtClean="0"/>
              <a:t>Bu </a:t>
            </a:r>
            <a:r>
              <a:rPr lang="tr-TR" sz="1800" dirty="0"/>
              <a:t>bilgisayar programları marifetiyle sağlanacak verilerin aylık olarak incelenmesi veya kiracı veya mal sahiplerinin bilgisine sunulması gerekmektedir. Bu şekilde yapılacak incelemeler ile varsa farkların yorumlanması ve gerekli önlemlerin alınması sağlanmış olacaktır. </a:t>
            </a:r>
          </a:p>
          <a:p>
            <a:pPr marL="0" indent="0" algn="just">
              <a:buNone/>
            </a:pPr>
            <a:endParaRPr lang="tr-TR" sz="1800" dirty="0" smtClean="0"/>
          </a:p>
        </p:txBody>
      </p:sp>
    </p:spTree>
    <p:extLst>
      <p:ext uri="{BB962C8B-B14F-4D97-AF65-F5344CB8AC3E}">
        <p14:creationId xmlns:p14="http://schemas.microsoft.com/office/powerpoint/2010/main" val="36245346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691640" y="1246909"/>
            <a:ext cx="4916978" cy="4596939"/>
          </a:xfrm>
          <a:prstGeom prst="rect">
            <a:avLst/>
          </a:prstGeom>
          <a:noFill/>
          <a:ln>
            <a:noFill/>
          </a:ln>
        </p:spPr>
      </p:pic>
    </p:spTree>
    <p:extLst>
      <p:ext uri="{BB962C8B-B14F-4D97-AF65-F5344CB8AC3E}">
        <p14:creationId xmlns:p14="http://schemas.microsoft.com/office/powerpoint/2010/main" val="3234072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9" y="2118167"/>
            <a:ext cx="8005957" cy="2922614"/>
          </a:xfrm>
        </p:spPr>
        <p:txBody>
          <a:bodyPr/>
          <a:lstStyle/>
          <a:p>
            <a:r>
              <a:rPr lang="tr-TR" dirty="0"/>
              <a:t>Nakit akış tablosunun gelişmesinde nakit esasından tahakkuk esasına geçilmesi ve amortisman etkili olmuştur. Nakit esasına göre yapılan finansal raporlamada nakit akışlarına ilişkin olarak ayrı bir raporlamaya gereksinim duyulmamaktaydı. </a:t>
            </a:r>
            <a:endParaRPr lang="tr-TR" dirty="0" smtClean="0"/>
          </a:p>
          <a:p>
            <a:endParaRPr lang="tr-TR" dirty="0"/>
          </a:p>
          <a:p>
            <a:r>
              <a:rPr lang="tr-TR" dirty="0" smtClean="0"/>
              <a:t>Amortisman </a:t>
            </a:r>
            <a:r>
              <a:rPr lang="tr-TR" dirty="0"/>
              <a:t>özü itibarıyla nakit çıkışı gerektirmeyen bir gider olması nedeniyle tahakkuk esasına göre hazırlanan gelir tablosunda ve özellikle kâr veya zararın hesaplanmasında nakit girişi ve çıkışı gerektirmeyen işlemlere dair birtakım düzeltmelerin yapılmasını gerekli kılmıştır. </a:t>
            </a:r>
          </a:p>
        </p:txBody>
      </p:sp>
      <p:sp>
        <p:nvSpPr>
          <p:cNvPr id="4" name="Altbilgi Yer Tutucusu 3"/>
          <p:cNvSpPr>
            <a:spLocks noGrp="1"/>
          </p:cNvSpPr>
          <p:nvPr>
            <p:ph type="ftr" sz="quarter" idx="5"/>
          </p:nvPr>
        </p:nvSpPr>
        <p:spPr/>
        <p:txBody>
          <a:bodyPr/>
          <a:lstStyle/>
          <a:p>
            <a:endParaRPr lang="tr-TR"/>
          </a:p>
        </p:txBody>
      </p:sp>
      <p:sp>
        <p:nvSpPr>
          <p:cNvPr id="5" name="Dikdörtgen 4"/>
          <p:cNvSpPr/>
          <p:nvPr/>
        </p:nvSpPr>
        <p:spPr>
          <a:xfrm>
            <a:off x="393539" y="486137"/>
            <a:ext cx="6528121" cy="1384995"/>
          </a:xfrm>
          <a:prstGeom prst="rect">
            <a:avLst/>
          </a:prstGeom>
        </p:spPr>
        <p:txBody>
          <a:bodyPr wrap="square">
            <a:spAutoFit/>
          </a:bodyPr>
          <a:lstStyle/>
          <a:p>
            <a:endParaRPr lang="tr-TR" sz="2800" b="1" dirty="0" smtClean="0"/>
          </a:p>
          <a:p>
            <a:endParaRPr lang="tr-TR" sz="2800" b="1" dirty="0" smtClean="0"/>
          </a:p>
          <a:p>
            <a:r>
              <a:rPr lang="tr-TR" sz="2800" b="1" dirty="0" smtClean="0"/>
              <a:t>Giriş</a:t>
            </a:r>
            <a:endParaRPr lang="tr-TR" sz="2800" b="1" dirty="0"/>
          </a:p>
        </p:txBody>
      </p:sp>
    </p:spTree>
    <p:extLst>
      <p:ext uri="{BB962C8B-B14F-4D97-AF65-F5344CB8AC3E}">
        <p14:creationId xmlns:p14="http://schemas.microsoft.com/office/powerpoint/2010/main" val="533281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2" y="1851949"/>
            <a:ext cx="7948085" cy="3188832"/>
          </a:xfrm>
        </p:spPr>
        <p:txBody>
          <a:bodyPr/>
          <a:lstStyle/>
          <a:p>
            <a:r>
              <a:rPr lang="tr-TR" dirty="0"/>
              <a:t>Tarihsel olarak, amortisman, işadamlarını rahatsız eden bir unsur değildi. Sermaye harcamalarını ve cari işletme masraflarını aynı şekilde nakit esasına göre raporlama hususunda gayret göstermekteydiler. Fakat iki gelişme bu tarihi uygulamayı değiştirmiştir. </a:t>
            </a:r>
            <a:endParaRPr lang="tr-TR" dirty="0" smtClean="0"/>
          </a:p>
          <a:p>
            <a:endParaRPr lang="tr-TR" dirty="0"/>
          </a:p>
          <a:p>
            <a:r>
              <a:rPr lang="tr-TR" dirty="0" smtClean="0"/>
              <a:t>Bunlardan </a:t>
            </a:r>
            <a:r>
              <a:rPr lang="tr-TR" dirty="0"/>
              <a:t>ilki 1800’lü yılların başlarında modern şirketlerin yükselişi ile birlikte muhasebe uygulamalarında ihtiyaç duyulan iyileştirme gereksinimleri ve ikinci olarak tarihte o zamana kadar yapılmış olanlardan daha fazla özel sermayeye ihtiyaç duyan </a:t>
            </a:r>
            <a:r>
              <a:rPr lang="tr-TR" dirty="0" smtClean="0"/>
              <a:t>demiryollarıdır. </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624622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794076"/>
            <a:ext cx="8230177" cy="3246706"/>
          </a:xfrm>
        </p:spPr>
        <p:txBody>
          <a:bodyPr/>
          <a:lstStyle/>
          <a:p>
            <a:r>
              <a:rPr lang="tr-TR" dirty="0"/>
              <a:t>Sanayileşme ile birlikte muhasebeye giren en önemli kavramlardan biri amortismandır. Özellikle İngiltere’de demir çelik fabrikaları, Amerika Birleşik Devletleri’nde demir yolları işletmelerinin tesislerinde oluşan yıpranmanın gider olarak hesaplanması yönündeki ihtiyaçlar doğrultusunda ortaya </a:t>
            </a:r>
            <a:r>
              <a:rPr lang="tr-TR" dirty="0" smtClean="0"/>
              <a:t>çıkmıştır.</a:t>
            </a:r>
          </a:p>
          <a:p>
            <a:endParaRPr lang="tr-TR" dirty="0"/>
          </a:p>
          <a:p>
            <a:r>
              <a:rPr lang="tr-TR" dirty="0" smtClean="0"/>
              <a:t>Eğer </a:t>
            </a:r>
            <a:r>
              <a:rPr lang="tr-TR" dirty="0"/>
              <a:t>demir yolu şirketleri yapmış oldukları yatırımlara ilişkin olan sermaye harcamalarını işletme giderlerinin kaydedildiği şekilde ilgili dönemle ilişkilendirselerdi yatırımcıların cesaretini kırabilecek olan uzun süreli zararlara maruz kalacaklardı. Bunun sonucunda ideal olarak amortismanın bir varlığın yararlı ömrüne karşılık gelecek şekilde hesaplanması olgusu </a:t>
            </a:r>
            <a:r>
              <a:rPr lang="tr-TR" dirty="0" smtClean="0"/>
              <a:t>doğmuştur.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90079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32434" y="2002420"/>
            <a:ext cx="7523545" cy="3038362"/>
          </a:xfrm>
        </p:spPr>
        <p:txBody>
          <a:bodyPr/>
          <a:lstStyle/>
          <a:p>
            <a:r>
              <a:rPr lang="tr-TR" dirty="0"/>
              <a:t>Eğer demir yolu şirketleri yapmış oldukları yatırımlara ilişkin olan sermaye harcamalarını işletme giderlerinin kaydedildiği şekilde ilgili dönemle ilişkilendirselerdi yatırımcıların cesaretini kırabilecek olan uzun süreli zararlara maruz kalacaklardı. </a:t>
            </a:r>
            <a:endParaRPr lang="tr-TR" dirty="0" smtClean="0"/>
          </a:p>
          <a:p>
            <a:endParaRPr lang="tr-TR" dirty="0"/>
          </a:p>
          <a:p>
            <a:r>
              <a:rPr lang="tr-TR" dirty="0" smtClean="0"/>
              <a:t>Bunun </a:t>
            </a:r>
            <a:r>
              <a:rPr lang="tr-TR" dirty="0"/>
              <a:t>sonucunda ideal olarak amortismanın bir varlığın yararlı ömrüne karşılık gelecek şekilde hesaplanması olgusu doğmuştur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99497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9367" y="51739"/>
            <a:ext cx="8110130" cy="513080"/>
          </a:xfrm>
        </p:spPr>
        <p:txBody>
          <a:bodyPr/>
          <a:lstStyle/>
          <a:p>
            <a:pPr algn="ctr"/>
            <a:r>
              <a:rPr lang="tr-TR" dirty="0" smtClean="0"/>
              <a:t/>
            </a:r>
            <a:br>
              <a:rPr lang="tr-TR" dirty="0" smtClean="0"/>
            </a:br>
            <a:r>
              <a:rPr lang="tr-TR" dirty="0" smtClean="0"/>
              <a:t>Dünyadaki Gelişmeler</a:t>
            </a:r>
            <a:endParaRPr lang="tr-TR" dirty="0"/>
          </a:p>
        </p:txBody>
      </p:sp>
      <p:sp>
        <p:nvSpPr>
          <p:cNvPr id="3" name="Metin Yer Tutucusu 2"/>
          <p:cNvSpPr>
            <a:spLocks noGrp="1"/>
          </p:cNvSpPr>
          <p:nvPr>
            <p:ph type="body" idx="1"/>
          </p:nvPr>
        </p:nvSpPr>
        <p:spPr>
          <a:xfrm>
            <a:off x="289367" y="2005964"/>
            <a:ext cx="8230177" cy="3683000"/>
          </a:xfrm>
        </p:spPr>
        <p:txBody>
          <a:bodyPr/>
          <a:lstStyle/>
          <a:p>
            <a:r>
              <a:rPr lang="tr-TR" dirty="0"/>
              <a:t>Ekonomideki küreselleşme muhasebe sistemlerinin standartlaşmasını beraberinde getirmiştir. Ülkeler arasındaki muhasebe uygulamalarındaki farklılıkları ortadan kaldırarak ortak bir muhasebe dili oluşturmak amacıyla Uluslararası Muhasebe/Finansal Raporlama Standartları (UMS/UFRS) </a:t>
            </a:r>
            <a:r>
              <a:rPr lang="tr-TR" dirty="0" smtClean="0"/>
              <a:t>oluşturulmuştur.</a:t>
            </a:r>
          </a:p>
          <a:p>
            <a:endParaRPr lang="tr-TR" dirty="0"/>
          </a:p>
          <a:p>
            <a:r>
              <a:rPr lang="tr-TR" dirty="0" smtClean="0"/>
              <a:t>Muhasebe </a:t>
            </a:r>
            <a:r>
              <a:rPr lang="tr-TR" dirty="0"/>
              <a:t>sistemlerinin standardizasyonu için kurulan Uluslararası Muhasebe Standartları Kurulu (IASB) tarafından 1992 yılında Nakit Akış Tablosu (IAS 7) standardı yayımlanmıştır. Standardın kullanımı 1994 yılından itibaren zorunlu hale </a:t>
            </a:r>
            <a:r>
              <a:rPr lang="tr-TR" dirty="0" smtClean="0"/>
              <a:t>gelmiştir.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90721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25032" y="1851949"/>
            <a:ext cx="7072133" cy="3188832"/>
          </a:xfrm>
        </p:spPr>
        <p:txBody>
          <a:bodyPr/>
          <a:lstStyle/>
          <a:p>
            <a:r>
              <a:rPr lang="tr-TR" dirty="0" smtClean="0"/>
              <a:t>Muhasebe </a:t>
            </a:r>
            <a:r>
              <a:rPr lang="tr-TR" dirty="0"/>
              <a:t>standartlarındaki çift başlılığı ortadan kaldırmak için FASB ve IASB arasında yürütülen yakınsama çalışmaları 2007 yılında mutabakatla sonuçlanmıştır. Bunun bir sonucu olarak SFAS No. 95 standardı IAS 7 standardında bileştirilerek, tek bir nakit akış tablosu standardı </a:t>
            </a:r>
            <a:r>
              <a:rPr lang="tr-TR" dirty="0" smtClean="0"/>
              <a:t>oluşturulmuştur.</a:t>
            </a:r>
          </a:p>
          <a:p>
            <a:endParaRPr lang="tr-TR" dirty="0"/>
          </a:p>
          <a:p>
            <a:r>
              <a:rPr lang="tr-TR" dirty="0"/>
              <a:t>Nakit akış tablosunun yapısını oluşturan nakit akışlarının türleri aşağıdaki tabloda verilmiştir.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88141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9320" y="509285"/>
            <a:ext cx="8230177" cy="289368"/>
          </a:xfrm>
        </p:spPr>
        <p:txBody>
          <a:bodyPr/>
          <a:lstStyle/>
          <a:p>
            <a:pPr algn="ctr"/>
            <a:r>
              <a:rPr lang="tr-TR" sz="2400" dirty="0"/>
              <a:t> Nakit Akışlarının Türleri </a:t>
            </a:r>
          </a:p>
        </p:txBody>
      </p:sp>
      <p:sp>
        <p:nvSpPr>
          <p:cNvPr id="3" name="Metin Yer Tutucusu 2"/>
          <p:cNvSpPr>
            <a:spLocks noGrp="1"/>
          </p:cNvSpPr>
          <p:nvPr>
            <p:ph type="body" idx="1"/>
          </p:nvPr>
        </p:nvSpPr>
        <p:spPr>
          <a:xfrm>
            <a:off x="458686" y="1461953"/>
            <a:ext cx="8230177" cy="4082319"/>
          </a:xfrm>
        </p:spPr>
        <p:txBody>
          <a:bodyPr/>
          <a:lstStyle/>
          <a:p>
            <a:pPr marL="0" indent="0">
              <a:buNone/>
            </a:pPr>
            <a:r>
              <a:rPr lang="tr-TR" dirty="0"/>
              <a:t>(1) İşletme Faaliyetleri - Gelir Tablosu Kalemleri </a:t>
            </a:r>
            <a:endParaRPr lang="tr-TR" dirty="0" smtClean="0"/>
          </a:p>
          <a:p>
            <a:pPr marL="457200" indent="-457200">
              <a:buAutoNum type="alphaLcParenR"/>
            </a:pPr>
            <a:r>
              <a:rPr lang="tr-TR" dirty="0" smtClean="0"/>
              <a:t>Nakit </a:t>
            </a:r>
            <a:r>
              <a:rPr lang="tr-TR" dirty="0"/>
              <a:t>Girişleri:  </a:t>
            </a:r>
            <a:endParaRPr lang="tr-TR" dirty="0" smtClean="0"/>
          </a:p>
          <a:p>
            <a:pPr>
              <a:buFontTx/>
              <a:buChar char="-"/>
            </a:pPr>
            <a:r>
              <a:rPr lang="tr-TR" dirty="0" smtClean="0"/>
              <a:t>Malların </a:t>
            </a:r>
            <a:r>
              <a:rPr lang="tr-TR" dirty="0"/>
              <a:t>veya hizmetlerin satışından. </a:t>
            </a:r>
            <a:endParaRPr lang="tr-TR" dirty="0" smtClean="0"/>
          </a:p>
          <a:p>
            <a:pPr>
              <a:buFontTx/>
              <a:buChar char="-"/>
            </a:pPr>
            <a:r>
              <a:rPr lang="tr-TR" dirty="0" smtClean="0"/>
              <a:t>Alınan </a:t>
            </a:r>
            <a:r>
              <a:rPr lang="tr-TR" dirty="0"/>
              <a:t>faiz ve alınan temettülerden. </a:t>
            </a:r>
            <a:endParaRPr lang="tr-TR" dirty="0" smtClean="0"/>
          </a:p>
          <a:p>
            <a:pPr marL="0" indent="0">
              <a:buNone/>
            </a:pPr>
            <a:r>
              <a:rPr lang="tr-TR" dirty="0" smtClean="0"/>
              <a:t>b</a:t>
            </a:r>
            <a:r>
              <a:rPr lang="tr-TR" dirty="0"/>
              <a:t>) Nakit Çıkışları: </a:t>
            </a:r>
            <a:endParaRPr lang="tr-TR" dirty="0" smtClean="0"/>
          </a:p>
          <a:p>
            <a:pPr>
              <a:buFontTx/>
              <a:buChar char="-"/>
            </a:pPr>
            <a:r>
              <a:rPr lang="tr-TR" dirty="0" smtClean="0"/>
              <a:t>Alınan </a:t>
            </a:r>
            <a:r>
              <a:rPr lang="tr-TR" dirty="0"/>
              <a:t>stoklar için tedarikçilere yapılan ödemeler. </a:t>
            </a:r>
            <a:endParaRPr lang="tr-TR" dirty="0" smtClean="0"/>
          </a:p>
          <a:p>
            <a:pPr>
              <a:buFontTx/>
              <a:buChar char="-"/>
            </a:pPr>
            <a:r>
              <a:rPr lang="tr-TR" dirty="0" smtClean="0"/>
              <a:t>Maaş </a:t>
            </a:r>
            <a:r>
              <a:rPr lang="tr-TR" dirty="0"/>
              <a:t>ve ücret ödemeleri. </a:t>
            </a:r>
            <a:endParaRPr lang="tr-TR" dirty="0" smtClean="0"/>
          </a:p>
          <a:p>
            <a:pPr>
              <a:buFontTx/>
              <a:buChar char="-"/>
            </a:pPr>
            <a:r>
              <a:rPr lang="tr-TR" dirty="0" smtClean="0"/>
              <a:t>Vergi </a:t>
            </a:r>
            <a:r>
              <a:rPr lang="tr-TR" dirty="0"/>
              <a:t>ödemeleri </a:t>
            </a:r>
            <a:endParaRPr lang="tr-TR" dirty="0" smtClean="0"/>
          </a:p>
          <a:p>
            <a:pPr>
              <a:buFontTx/>
              <a:buChar char="-"/>
            </a:pPr>
            <a:r>
              <a:rPr lang="tr-TR" dirty="0" smtClean="0"/>
              <a:t>Borç </a:t>
            </a:r>
            <a:r>
              <a:rPr lang="tr-TR" dirty="0"/>
              <a:t>ve faiz ödemeleri </a:t>
            </a:r>
            <a:endParaRPr lang="tr-TR" dirty="0" smtClean="0"/>
          </a:p>
          <a:p>
            <a:pPr>
              <a:buFontTx/>
              <a:buChar char="-"/>
            </a:pPr>
            <a:r>
              <a:rPr lang="tr-TR" dirty="0" smtClean="0"/>
              <a:t>Harcamalar </a:t>
            </a:r>
            <a:r>
              <a:rPr lang="tr-TR" dirty="0"/>
              <a:t>için yapılan diğer ödemeler. </a:t>
            </a:r>
            <a:endParaRPr lang="tr-TR" dirty="0" smtClean="0"/>
          </a:p>
          <a:p>
            <a:pPr marL="0" indent="0">
              <a:buNone/>
            </a:pP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715457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12547</TotalTime>
  <Words>1500</Words>
  <Application>Microsoft Office PowerPoint</Application>
  <PresentationFormat>On-screen Show (4:3)</PresentationFormat>
  <Paragraphs>168</Paragraphs>
  <Slides>29</Slides>
  <Notes>0</Notes>
  <HiddenSlides>0</HiddenSlides>
  <MMClips>0</MMClips>
  <ScaleCrop>false</ScaleCrop>
  <HeadingPairs>
    <vt:vector size="4" baseType="variant">
      <vt:variant>
        <vt:lpstr>Theme</vt:lpstr>
      </vt:variant>
      <vt:variant>
        <vt:i4>3</vt:i4>
      </vt:variant>
      <vt:variant>
        <vt:lpstr>Slide Titles</vt:lpstr>
      </vt:variant>
      <vt:variant>
        <vt:i4>29</vt:i4>
      </vt:variant>
    </vt:vector>
  </HeadingPairs>
  <TitlesOfParts>
    <vt:vector size="32" baseType="lpstr">
      <vt:lpstr>ekonomi</vt:lpstr>
      <vt:lpstr>1_Rics</vt:lpstr>
      <vt:lpstr>h.t.</vt:lpstr>
      <vt:lpstr>PowerPoint Presentation</vt:lpstr>
      <vt:lpstr>NAKİT AKIŞLARININ RAPORLANMASI</vt:lpstr>
      <vt:lpstr>PowerPoint Presentation</vt:lpstr>
      <vt:lpstr>PowerPoint Presentation</vt:lpstr>
      <vt:lpstr>PowerPoint Presentation</vt:lpstr>
      <vt:lpstr>PowerPoint Presentation</vt:lpstr>
      <vt:lpstr> Dünyadaki Gelişmeler</vt:lpstr>
      <vt:lpstr>PowerPoint Presentation</vt:lpstr>
      <vt:lpstr> Nakit Akışlarının Türleri </vt:lpstr>
      <vt:lpstr>PowerPoint Presentation</vt:lpstr>
      <vt:lpstr>PowerPoint Presentation</vt:lpstr>
      <vt:lpstr> Türkiye’deki Gelişmeler </vt:lpstr>
      <vt:lpstr>PowerPoint Presentation</vt:lpstr>
      <vt:lpstr>PowerPoint Presentation</vt:lpstr>
      <vt:lpstr>PowerPoint Presentation</vt:lpstr>
      <vt:lpstr>  Nakit Akış Tablosu (MSUGT) </vt:lpstr>
      <vt:lpstr>PowerPoint Presentation</vt:lpstr>
      <vt:lpstr>PowerPoint Presentation</vt:lpstr>
      <vt:lpstr>PowerPoint Presentation</vt:lpstr>
      <vt:lpstr>PowerPoint Presentation</vt:lpstr>
      <vt:lpstr>PowerPoint Presentation</vt:lpstr>
      <vt:lpstr>PowerPoint Presentation</vt:lpstr>
      <vt:lpstr>Toplu Yapı Ve Site Yönetimi Bütçe Ve Raporlama</vt:lpstr>
      <vt:lpstr> ..</vt:lpstr>
      <vt:lpstr> ..</vt:lpstr>
      <vt:lpstr> ..</vt:lpstr>
      <vt:lpstr> ..</vt:lpstr>
      <vt:lpstr>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825</cp:revision>
  <cp:lastPrinted>2016-10-24T07:53:35Z</cp:lastPrinted>
  <dcterms:created xsi:type="dcterms:W3CDTF">2016-09-18T09:35:24Z</dcterms:created>
  <dcterms:modified xsi:type="dcterms:W3CDTF">2020-04-11T19:46:07Z</dcterms:modified>
</cp:coreProperties>
</file>