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919BE-C87A-41B9-A968-8CAB5C675B9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B9479-8BC9-44D5-B576-0A04389D25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5608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919BE-C87A-41B9-A968-8CAB5C675B9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B9479-8BC9-44D5-B576-0A04389D25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5469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919BE-C87A-41B9-A968-8CAB5C675B9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B9479-8BC9-44D5-B576-0A04389D25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083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919BE-C87A-41B9-A968-8CAB5C675B9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B9479-8BC9-44D5-B576-0A04389D25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4940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919BE-C87A-41B9-A968-8CAB5C675B9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B9479-8BC9-44D5-B576-0A04389D25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887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919BE-C87A-41B9-A968-8CAB5C675B9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B9479-8BC9-44D5-B576-0A04389D25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3375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919BE-C87A-41B9-A968-8CAB5C675B9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B9479-8BC9-44D5-B576-0A04389D25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1020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919BE-C87A-41B9-A968-8CAB5C675B9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B9479-8BC9-44D5-B576-0A04389D25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770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919BE-C87A-41B9-A968-8CAB5C675B9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B9479-8BC9-44D5-B576-0A04389D25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3253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919BE-C87A-41B9-A968-8CAB5C675B9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B9479-8BC9-44D5-B576-0A04389D25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7442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919BE-C87A-41B9-A968-8CAB5C675B9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B9479-8BC9-44D5-B576-0A04389D25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6416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919BE-C87A-41B9-A968-8CAB5C675B9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5B9479-8BC9-44D5-B576-0A04389D25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3374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images.google.com.tr/imgres?imgurl=http://www2.warwick.ac.uk/fac/arts/arthistory/postgraduate/methods/marx.jpg&amp;imgrefurl=http://www2.warwick.ac.uk/fac/arts/arthistory/postgraduate/methods/&amp;h=1353&amp;w=1012&amp;sz=23&amp;hl=tr&amp;start=6&amp;sig2=hG6xrgVyvs623kaO27TveQ&amp;um=1&amp;tbnid=0xfLk3_EVlgyGM:&amp;tbnh=150&amp;tbnw=112&amp;ei=53AbR5CFKKC4wgHq89XFBw&amp;prev=/images?q=marx&amp;ndsp=18&amp;svnum=100&amp;um=1&amp;hl=tr&amp;rlz=1T4GZHZ_trTR225TR225&amp;sa=N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google.com.tr/imgres?imgurl=http://cspaf.uchicago.edu/images/images_page/2_fellowshipsb.jpg&amp;imgrefurl=http://cspaf.uchicago.edu/images.shtml&amp;h=600&amp;w=402&amp;sz=92&amp;hl=tr&amp;start=20&amp;sig2=Ozp7Twpd_ND9bdU7DB8hDw&amp;um=1&amp;tbnid=ZNqjG6uAR6wo7M:&amp;tbnh=135&amp;tbnw=90&amp;ei=UW8bR-6HAoSqxAGY35jVBw&amp;prev=/images?q=adam+smith&amp;start=18&amp;ndsp=18&amp;svnum=100&amp;um=1&amp;hl=tr&amp;rlz=1T4GZHZ_trTR225TR225&amp;sa=N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mages.google.com.tr/imgres?imgurl=http://nancyfenn.files.wordpress.com/2007/03/econ_david_ricardo.jpg&amp;imgrefurl=http://nancyfenn.wordpress.com/2007/03/page/2/&amp;h=450&amp;w=337&amp;sz=50&amp;hl=tr&amp;start=14&amp;sig2=gZbpXpVm8F4Si5NRFmIuNw&amp;um=1&amp;tbnid=yCLguZfM5EBYFM:&amp;tbnh=127&amp;tbnw=95&amp;ei=328bR6j5DYGgwAH39LjXBw&amp;prev=/images?q=david+ricardo&amp;svnum=100&amp;um=1&amp;hl=tr&amp;rlz=1T4GZHZ_trTR225TR225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algn="ctr"/>
            <a:r>
              <a:rPr lang="en-US" dirty="0">
                <a:solidFill>
                  <a:srgbClr val="FF0000"/>
                </a:solidFill>
              </a:rPr>
              <a:t>EKONOMİ BİLİMİNİN DOĞUŞU </a:t>
            </a:r>
            <a:r>
              <a:rPr lang="en-US" dirty="0" err="1">
                <a:solidFill>
                  <a:srgbClr val="FF0000"/>
                </a:solidFill>
              </a:rPr>
              <a:t>ve</a:t>
            </a:r>
            <a:r>
              <a:rPr lang="en-US" dirty="0">
                <a:solidFill>
                  <a:srgbClr val="FF0000"/>
                </a:solidFill>
              </a:rPr>
              <a:t> GELİŞİMİ</a:t>
            </a:r>
          </a:p>
        </p:txBody>
      </p:sp>
    </p:spTree>
    <p:extLst>
      <p:ext uri="{BB962C8B-B14F-4D97-AF65-F5344CB8AC3E}">
        <p14:creationId xmlns:p14="http://schemas.microsoft.com/office/powerpoint/2010/main" val="25944518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/>
              <a:t>DAVID RICARDO</a:t>
            </a:r>
            <a:br>
              <a:rPr lang="tr-TR" sz="4000"/>
            </a:br>
            <a:r>
              <a:rPr lang="tr-TR" sz="4000"/>
              <a:t>(1772-1823)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Yaratılan değer nasıl bölüşülecek?</a:t>
            </a:r>
          </a:p>
          <a:p>
            <a:pPr eaLnBrk="1" hangingPunct="1"/>
            <a:r>
              <a:rPr lang="tr-TR"/>
              <a:t>Sermaye sınıfı daha karlı olsun.</a:t>
            </a:r>
          </a:p>
          <a:p>
            <a:pPr eaLnBrk="1" hangingPunct="1"/>
            <a:r>
              <a:rPr lang="tr-TR"/>
              <a:t>Toprak sahipleri…vergi</a:t>
            </a:r>
          </a:p>
          <a:p>
            <a:pPr eaLnBrk="1" hangingPunct="1"/>
            <a:r>
              <a:rPr lang="tr-TR"/>
              <a:t>Emek-değer teorisi</a:t>
            </a:r>
          </a:p>
          <a:p>
            <a:pPr eaLnBrk="1" hangingPunct="1"/>
            <a:r>
              <a:rPr lang="tr-TR"/>
              <a:t>Karşılaştırmalı Üstünlükler Teorisi</a:t>
            </a:r>
          </a:p>
        </p:txBody>
      </p:sp>
    </p:spTree>
    <p:extLst>
      <p:ext uri="{BB962C8B-B14F-4D97-AF65-F5344CB8AC3E}">
        <p14:creationId xmlns:p14="http://schemas.microsoft.com/office/powerpoint/2010/main" val="37077528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KLASİK EKONOMİ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dirty="0"/>
              <a:t>Adam Smith, David </a:t>
            </a:r>
            <a:r>
              <a:rPr lang="tr-TR" dirty="0" err="1"/>
              <a:t>Ricardo</a:t>
            </a:r>
            <a:endParaRPr lang="tr-TR" dirty="0"/>
          </a:p>
          <a:p>
            <a:pPr eaLnBrk="1" hangingPunct="1"/>
            <a:r>
              <a:rPr lang="tr-TR" dirty="0"/>
              <a:t>Piyasa</a:t>
            </a:r>
          </a:p>
          <a:p>
            <a:pPr eaLnBrk="1" hangingPunct="1"/>
            <a:r>
              <a:rPr lang="tr-TR" dirty="0"/>
              <a:t>Serbest Ticaret</a:t>
            </a:r>
          </a:p>
          <a:p>
            <a:pPr eaLnBrk="1" hangingPunct="1"/>
            <a:r>
              <a:rPr lang="tr-TR" dirty="0"/>
              <a:t>Liberalizm</a:t>
            </a:r>
          </a:p>
        </p:txBody>
      </p:sp>
    </p:spTree>
    <p:extLst>
      <p:ext uri="{BB962C8B-B14F-4D97-AF65-F5344CB8AC3E}">
        <p14:creationId xmlns:p14="http://schemas.microsoft.com/office/powerpoint/2010/main" val="24272318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tr-TR" sz="3200"/>
              <a:t>LİBERALİZM</a:t>
            </a:r>
            <a:br>
              <a:rPr lang="tr-TR" sz="3200"/>
            </a:br>
            <a:r>
              <a:rPr lang="tr-TR" sz="3200"/>
              <a:t>LİBERAL EKONOMİ-</a:t>
            </a:r>
            <a:br>
              <a:rPr lang="tr-TR" sz="3200"/>
            </a:br>
            <a:r>
              <a:rPr lang="tr-TR" sz="3200"/>
              <a:t>LİBERAL POLİTİKA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PİYASA</a:t>
            </a:r>
          </a:p>
          <a:p>
            <a:pPr eaLnBrk="1" hangingPunct="1"/>
            <a:r>
              <a:rPr lang="tr-TR"/>
              <a:t>ÖZGÜRLÜK</a:t>
            </a:r>
          </a:p>
          <a:p>
            <a:pPr eaLnBrk="1" hangingPunct="1"/>
            <a:r>
              <a:rPr lang="tr-TR"/>
              <a:t>BİREY</a:t>
            </a:r>
          </a:p>
        </p:txBody>
      </p:sp>
    </p:spTree>
    <p:extLst>
      <p:ext uri="{BB962C8B-B14F-4D97-AF65-F5344CB8AC3E}">
        <p14:creationId xmlns:p14="http://schemas.microsoft.com/office/powerpoint/2010/main" val="8307848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/>
              <a:t>KARL MARX</a:t>
            </a:r>
            <a:br>
              <a:rPr lang="tr-TR" sz="4000"/>
            </a:br>
            <a:r>
              <a:rPr lang="tr-TR" sz="4000"/>
              <a:t>1818-1883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tr-TR"/>
          </a:p>
        </p:txBody>
      </p:sp>
      <p:pic>
        <p:nvPicPr>
          <p:cNvPr id="52228" name="Picture 5" descr="marx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08439" y="2420939"/>
            <a:ext cx="3311525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547503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/>
              <a:t>KARL MARX</a:t>
            </a:r>
            <a:br>
              <a:rPr lang="tr-TR" sz="4000"/>
            </a:br>
            <a:r>
              <a:rPr lang="tr-TR" sz="4000"/>
              <a:t>1818-1883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sz="2400" dirty="0" err="1"/>
              <a:t>Marx’a</a:t>
            </a:r>
            <a:r>
              <a:rPr lang="tr-TR" sz="2400" dirty="0"/>
              <a:t> göre, klasik ekonomistler, sermaye sınıfının (burjuvazi) sözcüleridir.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sz="2400" dirty="0"/>
          </a:p>
          <a:p>
            <a:pPr eaLnBrk="1" hangingPunct="1">
              <a:lnSpc>
                <a:spcPct val="80000"/>
              </a:lnSpc>
            </a:pPr>
            <a:r>
              <a:rPr lang="tr-TR" sz="2400" dirty="0"/>
              <a:t>Neden zenginlik bir tarafta ve yoksulluk diğer tarafta birikiyor?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sz="2400" dirty="0"/>
          </a:p>
          <a:p>
            <a:pPr eaLnBrk="1" hangingPunct="1">
              <a:lnSpc>
                <a:spcPct val="80000"/>
              </a:lnSpc>
            </a:pPr>
            <a:r>
              <a:rPr lang="tr-TR" sz="2400" dirty="0"/>
              <a:t>Bölüşüm sorununu çok önemsedi.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sz="2400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sz="2400" dirty="0"/>
          </a:p>
          <a:p>
            <a:pPr eaLnBrk="1" hangingPunct="1">
              <a:lnSpc>
                <a:spcPct val="80000"/>
              </a:lnSpc>
            </a:pPr>
            <a:r>
              <a:rPr lang="tr-TR" sz="2400" dirty="0"/>
              <a:t>11.TEZ (ALMAN İDEOLOJİSİ):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2400" dirty="0"/>
              <a:t>    “Felsefeciler, bugüne kadar dünyayı    yorumlamakla </a:t>
            </a:r>
            <a:r>
              <a:rPr lang="tr-TR" sz="2400" dirty="0" err="1"/>
              <a:t>yetindiler.Asıl</a:t>
            </a:r>
            <a:r>
              <a:rPr lang="tr-TR" sz="2400" dirty="0"/>
              <a:t> olan onu değiştirmektir.”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5920528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Marx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Üç Ciltlik Dev Eser “KAPİTAL”</a:t>
            </a:r>
          </a:p>
          <a:p>
            <a:pPr eaLnBrk="1" hangingPunct="1"/>
            <a:r>
              <a:rPr lang="tr-TR"/>
              <a:t>Artı-Değer Teorisi</a:t>
            </a:r>
          </a:p>
          <a:p>
            <a:pPr eaLnBrk="1" hangingPunct="1">
              <a:buFontTx/>
              <a:buNone/>
            </a:pPr>
            <a:r>
              <a:rPr lang="tr-TR"/>
              <a:t> </a:t>
            </a:r>
          </a:p>
          <a:p>
            <a:pPr eaLnBrk="1" hangingPunct="1">
              <a:buFontTx/>
              <a:buNone/>
            </a:pPr>
            <a:endParaRPr lang="tr-TR"/>
          </a:p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62632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ARTI-DEĞER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Artı-değeri Arttırma Biçimleri</a:t>
            </a:r>
          </a:p>
          <a:p>
            <a:pPr eaLnBrk="1" hangingPunct="1">
              <a:buFontTx/>
              <a:buNone/>
            </a:pPr>
            <a:r>
              <a:rPr lang="tr-TR"/>
              <a:t>	Mutlak artı-değeri arttırma </a:t>
            </a:r>
          </a:p>
          <a:p>
            <a:pPr eaLnBrk="1" hangingPunct="1">
              <a:buFontTx/>
              <a:buNone/>
            </a:pPr>
            <a:r>
              <a:rPr lang="tr-TR"/>
              <a:t>	Göreli artı-değeri arttırma</a:t>
            </a:r>
          </a:p>
        </p:txBody>
      </p:sp>
    </p:spTree>
    <p:extLst>
      <p:ext uri="{BB962C8B-B14F-4D97-AF65-F5344CB8AC3E}">
        <p14:creationId xmlns:p14="http://schemas.microsoft.com/office/powerpoint/2010/main" val="16193187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/>
              <a:t>Marx</a:t>
            </a:r>
            <a:br>
              <a:rPr lang="tr-TR" sz="4000"/>
            </a:br>
            <a:endParaRPr lang="tr-TR" sz="4000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tr-TR"/>
              <a:t>Kapitalizmin Eşitsiz Gelişmesi:</a:t>
            </a:r>
          </a:p>
          <a:p>
            <a:pPr marL="609600" indent="-609600">
              <a:buNone/>
            </a:pPr>
            <a:r>
              <a:rPr lang="tr-TR"/>
              <a:t>		1. 	Zenginlik sermaye sınıfında, 			yoksulluk 	işçi sınıfında 				birikecektir.</a:t>
            </a:r>
          </a:p>
          <a:p>
            <a:pPr marL="609600" indent="-609600">
              <a:buNone/>
            </a:pPr>
            <a:endParaRPr lang="tr-TR"/>
          </a:p>
          <a:p>
            <a:pPr marL="609600" indent="-609600">
              <a:buNone/>
            </a:pPr>
            <a:r>
              <a:rPr lang="tr-TR"/>
              <a:t>		2. 	Zenginliğin biriktiği sınıf daralacak, 		yoksulluğun biriktiği sınıf 				genişleyecektir. </a:t>
            </a:r>
          </a:p>
        </p:txBody>
      </p:sp>
    </p:spTree>
    <p:extLst>
      <p:ext uri="{BB962C8B-B14F-4D97-AF65-F5344CB8AC3E}">
        <p14:creationId xmlns:p14="http://schemas.microsoft.com/office/powerpoint/2010/main" val="41437558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/>
              <a:t>Marksist Düşünce</a:t>
            </a:r>
            <a:br>
              <a:rPr lang="tr-TR" sz="4000"/>
            </a:br>
            <a:r>
              <a:rPr lang="tr-TR" sz="4000"/>
              <a:t>(Ekonomi, Siyaset)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Bölüşüm sorunu</a:t>
            </a:r>
          </a:p>
          <a:p>
            <a:pPr eaLnBrk="1" hangingPunct="1"/>
            <a:r>
              <a:rPr lang="tr-TR"/>
              <a:t>Kapitalizm eşitsizlik yaratan bir sistemdir.</a:t>
            </a:r>
          </a:p>
          <a:p>
            <a:pPr eaLnBrk="1" hangingPunct="1"/>
            <a:r>
              <a:rPr lang="tr-TR"/>
              <a:t>Kapitalizm içinde kalarak yoksulluk, adaletsizlik ve eşitsizlik çözülemez. </a:t>
            </a:r>
          </a:p>
        </p:txBody>
      </p:sp>
    </p:spTree>
    <p:extLst>
      <p:ext uri="{BB962C8B-B14F-4D97-AF65-F5344CB8AC3E}">
        <p14:creationId xmlns:p14="http://schemas.microsoft.com/office/powerpoint/2010/main" val="38463857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/>
              <a:t>Neoklasik Ekonomi</a:t>
            </a:r>
            <a:br>
              <a:rPr lang="tr-TR" sz="4000"/>
            </a:br>
            <a:r>
              <a:rPr lang="tr-TR" sz="4000"/>
              <a:t>(1800’lerin Ortalarından Bugüne)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Bölüşüm sorunu üzerine odaklanmayan </a:t>
            </a:r>
          </a:p>
          <a:p>
            <a:pPr eaLnBrk="1" hangingPunct="1">
              <a:buFontTx/>
              <a:buNone/>
            </a:pPr>
            <a:r>
              <a:rPr lang="tr-TR"/>
              <a:t>  bir ekonomi</a:t>
            </a:r>
          </a:p>
          <a:p>
            <a:pPr eaLnBrk="1" hangingPunct="1">
              <a:buFontTx/>
              <a:buNone/>
            </a:pPr>
            <a:endParaRPr lang="tr-TR"/>
          </a:p>
          <a:p>
            <a:pPr eaLnBrk="1" hangingPunct="1"/>
            <a:r>
              <a:rPr lang="tr-TR"/>
              <a:t>Toplumsal kesimleri analizinden dışlıyor</a:t>
            </a:r>
          </a:p>
          <a:p>
            <a:pPr lvl="1" eaLnBrk="1" hangingPunct="1">
              <a:buFontTx/>
              <a:buNone/>
            </a:pPr>
            <a:r>
              <a:rPr lang="tr-TR"/>
              <a:t>(sermaye, emek, toprak sahipleri analizden dışlanıyor)</a:t>
            </a:r>
          </a:p>
        </p:txBody>
      </p:sp>
    </p:spTree>
    <p:extLst>
      <p:ext uri="{BB962C8B-B14F-4D97-AF65-F5344CB8AC3E}">
        <p14:creationId xmlns:p14="http://schemas.microsoft.com/office/powerpoint/2010/main" val="970483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EKONOMİ BİLİMİNİN DOĞUŞU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Ekonomi bilimi’nin doğuşu, bilimsel düşüncenin ardından ticaretin artması ile ortaya çıkmıştır.</a:t>
            </a:r>
          </a:p>
        </p:txBody>
      </p:sp>
    </p:spTree>
    <p:extLst>
      <p:ext uri="{BB962C8B-B14F-4D97-AF65-F5344CB8AC3E}">
        <p14:creationId xmlns:p14="http://schemas.microsoft.com/office/powerpoint/2010/main" val="13883231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 dirty="0" err="1"/>
              <a:t>Neoklasik</a:t>
            </a:r>
            <a:r>
              <a:rPr lang="tr-TR" sz="4000" dirty="0"/>
              <a:t> Ekonomi</a:t>
            </a:r>
            <a:br>
              <a:rPr lang="tr-TR" sz="4000" dirty="0"/>
            </a:br>
            <a:r>
              <a:rPr lang="tr-TR" sz="4000" dirty="0"/>
              <a:t>(1800’lerin Ortalarından Bugüne)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JEVONS, MENGER, WALRAS</a:t>
            </a:r>
          </a:p>
          <a:p>
            <a:pPr eaLnBrk="1" hangingPunct="1"/>
            <a:endParaRPr lang="tr-TR"/>
          </a:p>
          <a:p>
            <a:pPr eaLnBrk="1" hangingPunct="1"/>
            <a:r>
              <a:rPr lang="tr-TR"/>
              <a:t>Birey (Üreticiler, tüketiciler)</a:t>
            </a:r>
          </a:p>
          <a:p>
            <a:pPr eaLnBrk="1" hangingPunct="1"/>
            <a:r>
              <a:rPr lang="tr-TR"/>
              <a:t>Kar Maksimizasyonu(Ençoklaştırma)</a:t>
            </a:r>
          </a:p>
          <a:p>
            <a:pPr eaLnBrk="1" hangingPunct="1"/>
            <a:r>
              <a:rPr lang="tr-TR"/>
              <a:t>Fayda</a:t>
            </a:r>
          </a:p>
          <a:p>
            <a:pPr eaLnBrk="1" hangingPunct="1"/>
            <a:r>
              <a:rPr lang="tr-TR"/>
              <a:t>Yoğun matematik/istatistik kullanımı</a:t>
            </a:r>
          </a:p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60228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Ekonomi Politik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tr-TR" sz="1300"/>
          </a:p>
          <a:p>
            <a:pPr eaLnBrk="1" hangingPunct="1">
              <a:buFont typeface="Wingdings" pitchFamily="2" charset="2"/>
              <a:buNone/>
            </a:pPr>
            <a:endParaRPr lang="tr-TR" sz="1300"/>
          </a:p>
          <a:p>
            <a:pPr eaLnBrk="1" hangingPunct="1">
              <a:buFont typeface="Wingdings" pitchFamily="2" charset="2"/>
              <a:buNone/>
            </a:pPr>
            <a:endParaRPr lang="tr-TR" sz="1300"/>
          </a:p>
          <a:p>
            <a:pPr eaLnBrk="1" hangingPunct="1">
              <a:buFont typeface="Wingdings" pitchFamily="2" charset="2"/>
              <a:buNone/>
            </a:pPr>
            <a:endParaRPr lang="tr-TR" sz="1300"/>
          </a:p>
          <a:p>
            <a:pPr eaLnBrk="1" hangingPunct="1">
              <a:buFont typeface="Wingdings" pitchFamily="2" charset="2"/>
              <a:buNone/>
            </a:pPr>
            <a:endParaRPr lang="tr-TR" sz="1300"/>
          </a:p>
          <a:p>
            <a:pPr eaLnBrk="1" hangingPunct="1">
              <a:buFont typeface="Wingdings" pitchFamily="2" charset="2"/>
              <a:buNone/>
            </a:pPr>
            <a:r>
              <a:rPr lang="tr-TR" sz="1300"/>
              <a:t>1770’ler  </a:t>
            </a:r>
          </a:p>
          <a:p>
            <a:pPr eaLnBrk="1" hangingPunct="1">
              <a:buFont typeface="Wingdings" pitchFamily="2" charset="2"/>
              <a:buNone/>
            </a:pPr>
            <a:endParaRPr lang="tr-TR" sz="1300"/>
          </a:p>
          <a:p>
            <a:pPr eaLnBrk="1" hangingPunct="1">
              <a:buFont typeface="Wingdings" pitchFamily="2" charset="2"/>
              <a:buNone/>
            </a:pPr>
            <a:r>
              <a:rPr lang="tr-TR" sz="1300"/>
              <a:t>Klasik Ekonomi Politik</a:t>
            </a:r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>
            <a:off x="3071814" y="3213100"/>
            <a:ext cx="20161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8197" name="Text Box 6"/>
          <p:cNvSpPr txBox="1">
            <a:spLocks noChangeArrowheads="1"/>
          </p:cNvSpPr>
          <p:nvPr/>
        </p:nvSpPr>
        <p:spPr bwMode="auto">
          <a:xfrm>
            <a:off x="5087939" y="3141664"/>
            <a:ext cx="1368425" cy="1800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400">
                <a:latin typeface="Verdana" pitchFamily="34" charset="0"/>
              </a:rPr>
              <a:t>1860’ler</a:t>
            </a:r>
          </a:p>
          <a:p>
            <a:pPr>
              <a:spcBef>
                <a:spcPct val="50000"/>
              </a:spcBef>
            </a:pPr>
            <a:r>
              <a:rPr lang="tr-TR" sz="1400">
                <a:latin typeface="Verdana" pitchFamily="34" charset="0"/>
              </a:rPr>
              <a:t>Marksist Ekonomi Politik</a:t>
            </a:r>
          </a:p>
          <a:p>
            <a:pPr>
              <a:spcBef>
                <a:spcPct val="50000"/>
              </a:spcBef>
            </a:pPr>
            <a:endParaRPr lang="tr-TR" sz="1400">
              <a:latin typeface="Verdana" pitchFamily="34" charset="0"/>
            </a:endParaRPr>
          </a:p>
          <a:p>
            <a:pPr>
              <a:spcBef>
                <a:spcPct val="50000"/>
              </a:spcBef>
            </a:pPr>
            <a:endParaRPr lang="tr-TR">
              <a:latin typeface="Verdana" pitchFamily="34" charset="0"/>
            </a:endParaRPr>
          </a:p>
        </p:txBody>
      </p:sp>
      <p:sp>
        <p:nvSpPr>
          <p:cNvPr id="8198" name="Text Box 8"/>
          <p:cNvSpPr txBox="1">
            <a:spLocks noChangeArrowheads="1"/>
          </p:cNvSpPr>
          <p:nvPr/>
        </p:nvSpPr>
        <p:spPr bwMode="auto">
          <a:xfrm>
            <a:off x="7751763" y="3068638"/>
            <a:ext cx="10080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400">
                <a:latin typeface="Verdana" pitchFamily="34" charset="0"/>
              </a:rPr>
              <a:t> </a:t>
            </a:r>
          </a:p>
        </p:txBody>
      </p:sp>
      <p:sp>
        <p:nvSpPr>
          <p:cNvPr id="8199" name="Text Box 15"/>
          <p:cNvSpPr txBox="1">
            <a:spLocks noChangeArrowheads="1"/>
          </p:cNvSpPr>
          <p:nvPr/>
        </p:nvSpPr>
        <p:spPr bwMode="auto">
          <a:xfrm>
            <a:off x="6311901" y="1700214"/>
            <a:ext cx="1439863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1400">
                <a:latin typeface="Verdana" pitchFamily="34" charset="0"/>
              </a:rPr>
              <a:t>1890’lar</a:t>
            </a:r>
          </a:p>
          <a:p>
            <a:r>
              <a:rPr lang="tr-TR" sz="1400">
                <a:latin typeface="Verdana" pitchFamily="34" charset="0"/>
              </a:rPr>
              <a:t>Neoklasik </a:t>
            </a:r>
          </a:p>
          <a:p>
            <a:r>
              <a:rPr lang="tr-TR" sz="1400">
                <a:latin typeface="Verdana" pitchFamily="34" charset="0"/>
              </a:rPr>
              <a:t>Ekonomi</a:t>
            </a:r>
          </a:p>
          <a:p>
            <a:endParaRPr lang="tr-TR" sz="1400">
              <a:latin typeface="Verdana" pitchFamily="34" charset="0"/>
            </a:endParaRPr>
          </a:p>
          <a:p>
            <a:r>
              <a:rPr lang="tr-TR" sz="1400">
                <a:latin typeface="Verdana" pitchFamily="34" charset="0"/>
              </a:rPr>
              <a:t>Siyaset Bilimi</a:t>
            </a:r>
            <a:endParaRPr lang="tr-TR">
              <a:latin typeface="Verdana" pitchFamily="34" charset="0"/>
            </a:endParaRPr>
          </a:p>
        </p:txBody>
      </p:sp>
      <p:sp>
        <p:nvSpPr>
          <p:cNvPr id="8200" name="Text Box 17"/>
          <p:cNvSpPr txBox="1">
            <a:spLocks noChangeArrowheads="1"/>
          </p:cNvSpPr>
          <p:nvPr/>
        </p:nvSpPr>
        <p:spPr bwMode="auto">
          <a:xfrm>
            <a:off x="9409114" y="3429000"/>
            <a:ext cx="12588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400">
                <a:latin typeface="Verdana" pitchFamily="34" charset="0"/>
              </a:rPr>
              <a:t>Bugüne</a:t>
            </a:r>
          </a:p>
        </p:txBody>
      </p:sp>
      <p:sp>
        <p:nvSpPr>
          <p:cNvPr id="8201" name="Line 18"/>
          <p:cNvSpPr>
            <a:spLocks noChangeShapeType="1"/>
          </p:cNvSpPr>
          <p:nvPr/>
        </p:nvSpPr>
        <p:spPr bwMode="auto">
          <a:xfrm flipV="1">
            <a:off x="5159376" y="2060576"/>
            <a:ext cx="1152525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8202" name="Line 19"/>
          <p:cNvSpPr>
            <a:spLocks noChangeShapeType="1"/>
          </p:cNvSpPr>
          <p:nvPr/>
        </p:nvSpPr>
        <p:spPr bwMode="auto">
          <a:xfrm>
            <a:off x="6240464" y="3357563"/>
            <a:ext cx="32400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8203" name="Line 20"/>
          <p:cNvSpPr>
            <a:spLocks noChangeShapeType="1"/>
          </p:cNvSpPr>
          <p:nvPr/>
        </p:nvSpPr>
        <p:spPr bwMode="auto">
          <a:xfrm>
            <a:off x="8040688" y="2205038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8204" name="Text Box 21"/>
          <p:cNvSpPr txBox="1">
            <a:spLocks noChangeArrowheads="1"/>
          </p:cNvSpPr>
          <p:nvPr/>
        </p:nvSpPr>
        <p:spPr bwMode="auto">
          <a:xfrm>
            <a:off x="9459913" y="2054225"/>
            <a:ext cx="8620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400">
                <a:latin typeface="Verdana" pitchFamily="34" charset="0"/>
              </a:rPr>
              <a:t>Bugüne</a:t>
            </a:r>
          </a:p>
        </p:txBody>
      </p:sp>
    </p:spTree>
    <p:extLst>
      <p:ext uri="{BB962C8B-B14F-4D97-AF65-F5344CB8AC3E}">
        <p14:creationId xmlns:p14="http://schemas.microsoft.com/office/powerpoint/2010/main" val="75351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Kapitalist Üretim Biçimi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Ekonomi, yaşamın diğer yanlarından ayrılmaktadır. </a:t>
            </a:r>
          </a:p>
          <a:p>
            <a:pPr eaLnBrk="1" hangingPunct="1"/>
            <a:r>
              <a:rPr lang="tr-TR"/>
              <a:t>Bu hayatın farklılaşması ve kendine özgü bir bütünlük haline gelmesi ekonomi biliminin doğmasına neden olmuştur.</a:t>
            </a:r>
          </a:p>
        </p:txBody>
      </p:sp>
    </p:spTree>
    <p:extLst>
      <p:ext uri="{BB962C8B-B14F-4D97-AF65-F5344CB8AC3E}">
        <p14:creationId xmlns:p14="http://schemas.microsoft.com/office/powerpoint/2010/main" val="1286747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/>
              <a:t>MERKANTİLİZM</a:t>
            </a:r>
            <a:br>
              <a:rPr lang="tr-TR" sz="4000"/>
            </a:br>
            <a:r>
              <a:rPr lang="tr-TR" sz="4000"/>
              <a:t>(15.yy,16.yy,17.yy)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Merkantilizm</a:t>
            </a:r>
          </a:p>
          <a:p>
            <a:pPr lvl="1" eaLnBrk="1" hangingPunct="1"/>
            <a:r>
              <a:rPr lang="tr-TR"/>
              <a:t>Merkantilizm; ticaretle uğraşmak, bir mal satmak anlamına gelmektedir. </a:t>
            </a:r>
          </a:p>
          <a:p>
            <a:pPr lvl="1" eaLnBrk="1" hangingPunct="1">
              <a:buFontTx/>
              <a:buNone/>
            </a:pPr>
            <a:endParaRPr lang="tr-TR"/>
          </a:p>
          <a:p>
            <a:pPr lvl="1" eaLnBrk="1" hangingPunct="1"/>
            <a:r>
              <a:rPr lang="tr-TR"/>
              <a:t>İthalatı kısıtlayıp, ihracatı teşvik ederek güçlü ve zengin bir devlet inşa etmeyi amaçlıyor.</a:t>
            </a:r>
          </a:p>
          <a:p>
            <a:pPr lvl="1" eaLnBrk="1" hangingPunct="1">
              <a:buFontTx/>
              <a:buNone/>
            </a:pPr>
            <a:endParaRPr lang="tr-TR"/>
          </a:p>
          <a:p>
            <a:pPr lvl="1" eaLnBrk="1" hangingPunct="1"/>
            <a:r>
              <a:rPr lang="tr-TR"/>
              <a:t>Ulusçuluk/Devletçilik</a:t>
            </a:r>
          </a:p>
          <a:p>
            <a:pPr lvl="1" eaLnBrk="1" hangingPunct="1">
              <a:buFontTx/>
              <a:buNone/>
            </a:pPr>
            <a:endParaRPr lang="tr-TR"/>
          </a:p>
          <a:p>
            <a:pPr lvl="1" eaLnBrk="1" hangingPunct="1"/>
            <a:r>
              <a:rPr lang="tr-TR"/>
              <a:t>“Ulusun gücü, zenginliğiyle ölçülür.”</a:t>
            </a:r>
          </a:p>
          <a:p>
            <a:pPr lvl="1" eaLnBrk="1" hangingPunct="1">
              <a:buFontTx/>
              <a:buNone/>
            </a:pPr>
            <a:endParaRPr lang="tr-TR"/>
          </a:p>
          <a:p>
            <a:pPr lvl="1" eaLnBrk="1" hangingPunct="1">
              <a:buFontTx/>
              <a:buNone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1896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/>
              <a:t>MERKANTİLİZM</a:t>
            </a:r>
            <a:br>
              <a:rPr lang="tr-TR" sz="4000"/>
            </a:br>
            <a:r>
              <a:rPr lang="tr-TR" sz="4000"/>
              <a:t>(15.yy,16.yy,17.yy)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90000"/>
              </a:lnSpc>
            </a:pPr>
            <a:r>
              <a:rPr lang="tr-TR"/>
              <a:t>İhtiyaç yerine değişim amaçlı üretim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tr-TR"/>
          </a:p>
          <a:p>
            <a:pPr lvl="1" eaLnBrk="1" hangingPunct="1">
              <a:lnSpc>
                <a:spcPct val="90000"/>
              </a:lnSpc>
            </a:pPr>
            <a:r>
              <a:rPr lang="tr-TR"/>
              <a:t>Piyasa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tr-TR"/>
          </a:p>
          <a:p>
            <a:pPr lvl="1" eaLnBrk="1" hangingPunct="1">
              <a:lnSpc>
                <a:spcPct val="90000"/>
              </a:lnSpc>
            </a:pPr>
            <a:r>
              <a:rPr lang="tr-TR"/>
              <a:t>Üretim Artışı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tr-TR"/>
          </a:p>
          <a:p>
            <a:pPr lvl="1" eaLnBrk="1" hangingPunct="1">
              <a:lnSpc>
                <a:spcPct val="90000"/>
              </a:lnSpc>
            </a:pPr>
            <a:r>
              <a:rPr lang="tr-TR"/>
              <a:t>Zenginlik Artışı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tr-TR"/>
          </a:p>
          <a:p>
            <a:pPr lvl="1" eaLnBrk="1" hangingPunct="1">
              <a:lnSpc>
                <a:spcPct val="90000"/>
              </a:lnSpc>
            </a:pPr>
            <a:r>
              <a:rPr lang="tr-TR"/>
              <a:t>Ticareti öven ekonomi kitapları yazılıyor.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2941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/>
              <a:t>Adam Smith</a:t>
            </a:r>
            <a:br>
              <a:rPr lang="tr-TR" sz="4000"/>
            </a:br>
            <a:r>
              <a:rPr lang="tr-TR" sz="4000"/>
              <a:t> (1723-1790)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tr-TR"/>
          </a:p>
        </p:txBody>
      </p:sp>
      <p:pic>
        <p:nvPicPr>
          <p:cNvPr id="45060" name="Picture 7" descr="2_fellowshipsb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63975" y="2205038"/>
            <a:ext cx="3816350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42859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ADAM SMITH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1776 YILINDA YAYINLANAN </a:t>
            </a:r>
          </a:p>
          <a:p>
            <a:pPr eaLnBrk="1" hangingPunct="1">
              <a:buFontTx/>
              <a:buNone/>
            </a:pPr>
            <a:r>
              <a:rPr lang="tr-TR"/>
              <a:t>	“ULUSLARIN ZENGİNLİĞİ” ADLI KİTABI</a:t>
            </a:r>
          </a:p>
          <a:p>
            <a:pPr lvl="1" eaLnBrk="1" hangingPunct="1"/>
            <a:r>
              <a:rPr lang="tr-TR"/>
              <a:t>Devlet ekonomiyi olumsuz etkiliyor</a:t>
            </a:r>
          </a:p>
          <a:p>
            <a:pPr lvl="1" eaLnBrk="1" hangingPunct="1"/>
            <a:r>
              <a:rPr lang="tr-TR"/>
              <a:t>Piyasa </a:t>
            </a:r>
          </a:p>
          <a:p>
            <a:pPr lvl="1" eaLnBrk="1" hangingPunct="1"/>
            <a:r>
              <a:rPr lang="tr-TR"/>
              <a:t>Piyasayı büyütmek için serbest ticaret</a:t>
            </a:r>
          </a:p>
          <a:p>
            <a:pPr lvl="1" eaLnBrk="1" hangingPunct="1"/>
            <a:r>
              <a:rPr lang="tr-TR"/>
              <a:t>İşbölümü</a:t>
            </a:r>
          </a:p>
        </p:txBody>
      </p:sp>
    </p:spTree>
    <p:extLst>
      <p:ext uri="{BB962C8B-B14F-4D97-AF65-F5344CB8AC3E}">
        <p14:creationId xmlns:p14="http://schemas.microsoft.com/office/powerpoint/2010/main" val="24089373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ADAM SMITH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Bölüşüm İlişkileri</a:t>
            </a:r>
          </a:p>
          <a:p>
            <a:pPr eaLnBrk="1" hangingPunct="1">
              <a:buFontTx/>
              <a:buNone/>
            </a:pPr>
            <a:r>
              <a:rPr lang="tr-TR"/>
              <a:t>	Sermaye……………Kar</a:t>
            </a:r>
          </a:p>
          <a:p>
            <a:pPr eaLnBrk="1" hangingPunct="1">
              <a:buFontTx/>
              <a:buNone/>
            </a:pPr>
            <a:r>
              <a:rPr lang="tr-TR"/>
              <a:t>	Toprak Sahibi……...Rant</a:t>
            </a:r>
          </a:p>
          <a:p>
            <a:pPr eaLnBrk="1" hangingPunct="1">
              <a:buFontTx/>
              <a:buNone/>
            </a:pPr>
            <a:r>
              <a:rPr lang="tr-TR"/>
              <a:t>	Emek………………. Ücret</a:t>
            </a:r>
          </a:p>
        </p:txBody>
      </p:sp>
    </p:spTree>
    <p:extLst>
      <p:ext uri="{BB962C8B-B14F-4D97-AF65-F5344CB8AC3E}">
        <p14:creationId xmlns:p14="http://schemas.microsoft.com/office/powerpoint/2010/main" val="42764009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/>
              <a:t>DAVID RICARDO</a:t>
            </a:r>
            <a:br>
              <a:rPr lang="tr-TR" sz="4000"/>
            </a:br>
            <a:r>
              <a:rPr lang="tr-TR" sz="4000"/>
              <a:t>(1772-1823)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tr-TR"/>
          </a:p>
        </p:txBody>
      </p:sp>
      <p:pic>
        <p:nvPicPr>
          <p:cNvPr id="48132" name="Picture 6" descr="econ_david_ricardo">
            <a:hlinkClick r:id="rId2"/>
          </p:cNvPr>
          <p:cNvPicPr preferRelativeResize="0"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56139" y="2492375"/>
            <a:ext cx="2663825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26896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431</Words>
  <Application>Microsoft Office PowerPoint</Application>
  <PresentationFormat>Geniş ekran</PresentationFormat>
  <Paragraphs>115</Paragraphs>
  <Slides>21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Verdana</vt:lpstr>
      <vt:lpstr>Wingdings</vt:lpstr>
      <vt:lpstr>Office Teması</vt:lpstr>
      <vt:lpstr>PowerPoint Sunusu</vt:lpstr>
      <vt:lpstr>EKONOMİ BİLİMİNİN DOĞUŞU</vt:lpstr>
      <vt:lpstr>Kapitalist Üretim Biçimi</vt:lpstr>
      <vt:lpstr>MERKANTİLİZM (15.yy,16.yy,17.yy)</vt:lpstr>
      <vt:lpstr>MERKANTİLİZM (15.yy,16.yy,17.yy)</vt:lpstr>
      <vt:lpstr>Adam Smith  (1723-1790)</vt:lpstr>
      <vt:lpstr>ADAM SMITH</vt:lpstr>
      <vt:lpstr>ADAM SMITH</vt:lpstr>
      <vt:lpstr>DAVID RICARDO (1772-1823)</vt:lpstr>
      <vt:lpstr>DAVID RICARDO (1772-1823)</vt:lpstr>
      <vt:lpstr>KLASİK EKONOMİ</vt:lpstr>
      <vt:lpstr>LİBERALİZM LİBERAL EKONOMİ- LİBERAL POLİTİKA</vt:lpstr>
      <vt:lpstr>KARL MARX 1818-1883</vt:lpstr>
      <vt:lpstr>KARL MARX 1818-1883</vt:lpstr>
      <vt:lpstr>Marx</vt:lpstr>
      <vt:lpstr>ARTI-DEĞER</vt:lpstr>
      <vt:lpstr>Marx </vt:lpstr>
      <vt:lpstr>Marksist Düşünce (Ekonomi, Siyaset)</vt:lpstr>
      <vt:lpstr>Neoklasik Ekonomi (1800’lerin Ortalarından Bugüne)</vt:lpstr>
      <vt:lpstr>Neoklasik Ekonomi (1800’lerin Ortalarından Bugüne)</vt:lpstr>
      <vt:lpstr>Ekonomi Politik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1</cp:revision>
  <dcterms:created xsi:type="dcterms:W3CDTF">2020-02-12T14:44:52Z</dcterms:created>
  <dcterms:modified xsi:type="dcterms:W3CDTF">2020-02-12T14:45:08Z</dcterms:modified>
</cp:coreProperties>
</file>