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2" r:id="rId5"/>
    <p:sldId id="273" r:id="rId6"/>
    <p:sldId id="274" r:id="rId7"/>
    <p:sldId id="275" r:id="rId8"/>
    <p:sldId id="276" r:id="rId9"/>
    <p:sldId id="277" r:id="rId10"/>
    <p:sldId id="283" r:id="rId11"/>
    <p:sldId id="278" r:id="rId12"/>
    <p:sldId id="280" r:id="rId13"/>
    <p:sldId id="279" r:id="rId14"/>
    <p:sldId id="281" r:id="rId15"/>
    <p:sldId id="282" r:id="rId16"/>
    <p:sldId id="284" r:id="rId17"/>
    <p:sldId id="285" r:id="rId18"/>
    <p:sldId id="286" r:id="rId19"/>
    <p:sldId id="287" r:id="rId20"/>
    <p:sldId id="288" r:id="rId21"/>
    <p:sldId id="289" r:id="rId22"/>
    <p:sldId id="290" r:id="rId23"/>
    <p:sldId id="291" r:id="rId24"/>
    <p:sldId id="292" r:id="rId25"/>
    <p:sldId id="294" r:id="rId26"/>
    <p:sldId id="295" r:id="rId27"/>
    <p:sldId id="296" r:id="rId28"/>
    <p:sldId id="297" r:id="rId29"/>
    <p:sldId id="298" r:id="rId30"/>
    <p:sldId id="299" r:id="rId31"/>
    <p:sldId id="314" r:id="rId32"/>
    <p:sldId id="301" r:id="rId33"/>
    <p:sldId id="302" r:id="rId34"/>
    <p:sldId id="303" r:id="rId35"/>
    <p:sldId id="304" r:id="rId36"/>
    <p:sldId id="305" r:id="rId37"/>
    <p:sldId id="306" r:id="rId38"/>
    <p:sldId id="307" r:id="rId39"/>
    <p:sldId id="308" r:id="rId40"/>
    <p:sldId id="309" r:id="rId41"/>
    <p:sldId id="310" r:id="rId4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1" d="100"/>
          <a:sy n="71" d="100"/>
        </p:scale>
        <p:origin x="-864" y="-4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7B20F4F-102D-437C-83D5-CFBA72435944}"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3438223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7B20F4F-102D-437C-83D5-CFBA72435944}"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1975757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7B20F4F-102D-437C-83D5-CFBA72435944}"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561658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7B20F4F-102D-437C-83D5-CFBA72435944}"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1062893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7B20F4F-102D-437C-83D5-CFBA72435944}"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2883209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7B20F4F-102D-437C-83D5-CFBA72435944}"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189652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7B20F4F-102D-437C-83D5-CFBA72435944}" type="datetimeFigureOut">
              <a:rPr lang="tr-TR" smtClean="0"/>
              <a:t>12.10.2019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195407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7B20F4F-102D-437C-83D5-CFBA72435944}" type="datetimeFigureOut">
              <a:rPr lang="tr-TR" smtClean="0"/>
              <a:t>12.10.2019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52891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7B20F4F-102D-437C-83D5-CFBA72435944}" type="datetimeFigureOut">
              <a:rPr lang="tr-TR" smtClean="0"/>
              <a:t>12.10.2019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327093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7B20F4F-102D-437C-83D5-CFBA72435944}"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2865847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7B20F4F-102D-437C-83D5-CFBA72435944}"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3DB456-AB5B-4904-A3DB-E7C09D4F055C}" type="slidenum">
              <a:rPr lang="tr-TR" smtClean="0"/>
              <a:t>‹#›</a:t>
            </a:fld>
            <a:endParaRPr lang="tr-TR"/>
          </a:p>
        </p:txBody>
      </p:sp>
    </p:spTree>
    <p:extLst>
      <p:ext uri="{BB962C8B-B14F-4D97-AF65-F5344CB8AC3E}">
        <p14:creationId xmlns:p14="http://schemas.microsoft.com/office/powerpoint/2010/main" val="2888932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B20F4F-102D-437C-83D5-CFBA72435944}" type="datetimeFigureOut">
              <a:rPr lang="tr-TR" smtClean="0"/>
              <a:t>12.10.2019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3DB456-AB5B-4904-A3DB-E7C09D4F055C}" type="slidenum">
              <a:rPr lang="tr-TR" smtClean="0"/>
              <a:t>‹#›</a:t>
            </a:fld>
            <a:endParaRPr lang="tr-TR"/>
          </a:p>
        </p:txBody>
      </p:sp>
    </p:spTree>
    <p:extLst>
      <p:ext uri="{BB962C8B-B14F-4D97-AF65-F5344CB8AC3E}">
        <p14:creationId xmlns:p14="http://schemas.microsoft.com/office/powerpoint/2010/main" val="729814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style>
          <a:lnRef idx="1">
            <a:schemeClr val="accent6"/>
          </a:lnRef>
          <a:fillRef idx="2">
            <a:schemeClr val="accent6"/>
          </a:fillRef>
          <a:effectRef idx="1">
            <a:schemeClr val="accent6"/>
          </a:effectRef>
          <a:fontRef idx="minor">
            <a:schemeClr val="dk1"/>
          </a:fontRef>
        </p:style>
        <p:txBody>
          <a:bodyPr/>
          <a:lstStyle/>
          <a:p>
            <a:r>
              <a:rPr lang="tr-TR" dirty="0" smtClean="0"/>
              <a:t>Toplumsal cinsiyet ve din</a:t>
            </a:r>
            <a:endParaRPr lang="tr-TR" dirty="0"/>
          </a:p>
        </p:txBody>
      </p:sp>
      <p:sp>
        <p:nvSpPr>
          <p:cNvPr id="3" name="Alt Başlık 2"/>
          <p:cNvSpPr>
            <a:spLocks noGrp="1"/>
          </p:cNvSpPr>
          <p:nvPr>
            <p:ph type="subTitle" idx="1"/>
          </p:nvPr>
        </p:nvSpPr>
        <p:spPr/>
        <p:style>
          <a:lnRef idx="2">
            <a:schemeClr val="accent6">
              <a:shade val="50000"/>
            </a:schemeClr>
          </a:lnRef>
          <a:fillRef idx="1">
            <a:schemeClr val="accent6"/>
          </a:fillRef>
          <a:effectRef idx="0">
            <a:schemeClr val="accent6"/>
          </a:effectRef>
          <a:fontRef idx="minor">
            <a:schemeClr val="lt1"/>
          </a:fontRef>
        </p:style>
        <p:txBody>
          <a:bodyPr/>
          <a:lstStyle/>
          <a:p>
            <a:endParaRPr lang="tr-TR" dirty="0"/>
          </a:p>
        </p:txBody>
      </p:sp>
    </p:spTree>
    <p:extLst>
      <p:ext uri="{BB962C8B-B14F-4D97-AF65-F5344CB8AC3E}">
        <p14:creationId xmlns:p14="http://schemas.microsoft.com/office/powerpoint/2010/main" val="2237644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dirty="0" smtClean="0"/>
              <a:t>Ataerkil din kavramı</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Ataerkillik tezi bakımından dinlerin kadınlara baskı uygulamakta, kadınları zayıflatabilmekte ve erkeklere boyun eğmelerini meşru hale getirebilmekte oldukları hususu ön plana çıkarılmaktadır. Bu paralelde dinler erkeklerin hâkimiyetini meşrulaştırma konumuna gelmektedirler. Onlar sosyal, siyasi ve ekonomik yaşamla bütünleştikleri özgül yolların baskıcı karakterlerinden sorumlu olabilmektedirler. Kadınların asli olarak düşük konumda olduklarını vaaz edebilmekte hatta devlet gücünü bile onlara karşı kullanabilmektedirler.  Özellikle feministler açısından negatif bir husus olarak dinler, kadınlar arasında ayrılıklara ve bölünmelere yol açabilmektedirler (</a:t>
            </a:r>
            <a:r>
              <a:rPr lang="tr-TR" dirty="0" err="1">
                <a:latin typeface="Times New Roman"/>
                <a:ea typeface="Times New Roman"/>
              </a:rPr>
              <a:t>McGuire</a:t>
            </a:r>
            <a:r>
              <a:rPr lang="tr-TR" dirty="0">
                <a:latin typeface="Times New Roman"/>
                <a:ea typeface="Times New Roman"/>
              </a:rPr>
              <a:t>, 1987: 96; Ramazanoğlu, 1989: 153–54). </a:t>
            </a:r>
            <a:endParaRPr lang="tr-TR" dirty="0"/>
          </a:p>
        </p:txBody>
      </p:sp>
    </p:spTree>
    <p:extLst>
      <p:ext uri="{BB962C8B-B14F-4D97-AF65-F5344CB8AC3E}">
        <p14:creationId xmlns:p14="http://schemas.microsoft.com/office/powerpoint/2010/main" val="42511555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dirty="0" smtClean="0"/>
              <a:t>Ataerkil din kavramı</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Dünyadaki büyük dinler hala kadınlardan tanrılara itaat ve ibadetin yanında erkeklere de itaat ve saygı talep etmektedirler. Sözgelimi İslam çerçevesinde bir kadının mümin olması durumunda Kur’an’a uymayı ve kocasına itaat etmeyi isteyeceği ileri sürülebilmektedir (</a:t>
            </a:r>
            <a:r>
              <a:rPr lang="tr-TR" dirty="0" err="1">
                <a:latin typeface="Times New Roman"/>
                <a:ea typeface="Times New Roman"/>
              </a:rPr>
              <a:t>Ramazanoglu</a:t>
            </a:r>
            <a:r>
              <a:rPr lang="tr-TR" dirty="0">
                <a:latin typeface="Times New Roman"/>
                <a:ea typeface="Times New Roman"/>
              </a:rPr>
              <a:t>, 1989: 150).</a:t>
            </a:r>
            <a:endParaRPr lang="tr-TR" dirty="0"/>
          </a:p>
        </p:txBody>
      </p:sp>
    </p:spTree>
    <p:extLst>
      <p:ext uri="{BB962C8B-B14F-4D97-AF65-F5344CB8AC3E}">
        <p14:creationId xmlns:p14="http://schemas.microsoft.com/office/powerpoint/2010/main" val="35536952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dirty="0" smtClean="0"/>
              <a:t>Ataerkil din kavramı</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Ç</a:t>
            </a:r>
            <a:r>
              <a:rPr lang="tr-TR" dirty="0" smtClean="0">
                <a:latin typeface="Times New Roman"/>
                <a:ea typeface="Times New Roman"/>
              </a:rPr>
              <a:t>ok </a:t>
            </a:r>
            <a:r>
              <a:rPr lang="tr-TR" dirty="0">
                <a:latin typeface="Times New Roman"/>
                <a:ea typeface="Times New Roman"/>
              </a:rPr>
              <a:t>sayıda ‘negatif’ örnek arasında her şeyden önce kadını </a:t>
            </a:r>
            <a:r>
              <a:rPr lang="tr-TR" dirty="0" err="1">
                <a:latin typeface="Times New Roman"/>
                <a:ea typeface="Times New Roman"/>
              </a:rPr>
              <a:t>olumsuzlayıcı</a:t>
            </a:r>
            <a:r>
              <a:rPr lang="tr-TR" dirty="0">
                <a:latin typeface="Times New Roman"/>
                <a:ea typeface="Times New Roman"/>
              </a:rPr>
              <a:t> tutumun genelliği söz konusudur. Buna göre ‘önce erkekler’ ya da ‘yalnızca erkekler’ türünden modeller bütün büyük dünya dinlerinin temel bir karakteristiği olmak durumundadırlar (</a:t>
            </a:r>
            <a:r>
              <a:rPr lang="tr-TR" dirty="0" err="1">
                <a:latin typeface="Times New Roman"/>
                <a:ea typeface="Times New Roman"/>
              </a:rPr>
              <a:t>Johnstone</a:t>
            </a:r>
            <a:r>
              <a:rPr lang="tr-TR" dirty="0">
                <a:latin typeface="Times New Roman"/>
                <a:ea typeface="Times New Roman"/>
              </a:rPr>
              <a:t>, 1997: 237). Özellikle feminist bakış açısından dünyadaki büyük dinler, kadınların erkeklere boyun eğdirilmesi bakımından benzer ilkeleri desteklemektedirler. Tanrı’ya eril karakteristikler atfetmek de bu ortak noktalar arasında yer almaktadır (El-</a:t>
            </a:r>
            <a:r>
              <a:rPr lang="tr-TR" dirty="0" err="1">
                <a:latin typeface="Times New Roman"/>
                <a:ea typeface="Times New Roman"/>
              </a:rPr>
              <a:t>Saadawi</a:t>
            </a:r>
            <a:r>
              <a:rPr lang="tr-TR" dirty="0">
                <a:latin typeface="Times New Roman"/>
                <a:ea typeface="Times New Roman"/>
              </a:rPr>
              <a:t>, 1997: 73). </a:t>
            </a:r>
          </a:p>
          <a:p>
            <a:endParaRPr lang="tr-TR" dirty="0"/>
          </a:p>
        </p:txBody>
      </p:sp>
    </p:spTree>
    <p:extLst>
      <p:ext uri="{BB962C8B-B14F-4D97-AF65-F5344CB8AC3E}">
        <p14:creationId xmlns:p14="http://schemas.microsoft.com/office/powerpoint/2010/main" val="15916695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dirty="0" smtClean="0"/>
              <a:t>Ataerkil din kavramı</a:t>
            </a:r>
            <a:endParaRPr lang="tr-TR" dirty="0"/>
          </a:p>
        </p:txBody>
      </p:sp>
      <p:sp>
        <p:nvSpPr>
          <p:cNvPr id="3" name="İçerik Yer Tutucusu 2"/>
          <p:cNvSpPr>
            <a:spLocks noGrp="1"/>
          </p:cNvSpPr>
          <p:nvPr>
            <p:ph idx="1"/>
          </p:nvPr>
        </p:nvSpPr>
        <p:spPr/>
        <p:txBody>
          <a:bodyPr>
            <a:normAutofit fontScale="92500" lnSpcReduction="10000"/>
          </a:bodyPr>
          <a:lstStyle/>
          <a:p>
            <a:r>
              <a:rPr lang="tr-TR" dirty="0">
                <a:latin typeface="Times New Roman"/>
                <a:ea typeface="Times New Roman"/>
              </a:rPr>
              <a:t>Ayrıca dinlerde kadınlara yönelik olumsuz bakış açılarını esas alan söylem, dinlerin, erkeklerin toplumda kontrolü kaybetme korkusundan dolayı kadınları günah keçileri haline getirdiklerini de vurgulamaktadır. Bu bakış açısına göre ulusların ekonomilerini kontrol ve karara bağlayanların anonim küresel güçlerin zorluyor olduğu bir dünyada kadınlar üzerinde kontrolün, makro düzeyde pek elde edilebilir olmayan bir dünyada karmaşaya karşı düzen, onurları ve güvenliklerini geri isteyeceklerini tahayyül edebilecekleri bir yer haline geldiği belirtilmektedir. Bu bakımdan birçok erkeğin hayatın kontrolden çıkması durumu karşısında hala sorumlu olduklarını düşünebildikleri yerler olarak evlerinde kadınlara karşı çok katı kontrol uyguladıkları ifade edilmektedir. Bu da gerçek din adına kadınlara karşı açılmış bir savaş olarak betimlenmektedir (</a:t>
            </a:r>
            <a:r>
              <a:rPr lang="tr-TR" dirty="0" err="1">
                <a:latin typeface="Times New Roman"/>
                <a:ea typeface="Times New Roman"/>
              </a:rPr>
              <a:t>Ruether</a:t>
            </a:r>
            <a:r>
              <a:rPr lang="tr-TR" dirty="0">
                <a:latin typeface="Times New Roman"/>
                <a:ea typeface="Times New Roman"/>
              </a:rPr>
              <a:t>, 2002: 4).</a:t>
            </a:r>
          </a:p>
          <a:p>
            <a:endParaRPr lang="tr-TR" dirty="0"/>
          </a:p>
        </p:txBody>
      </p:sp>
    </p:spTree>
    <p:extLst>
      <p:ext uri="{BB962C8B-B14F-4D97-AF65-F5344CB8AC3E}">
        <p14:creationId xmlns:p14="http://schemas.microsoft.com/office/powerpoint/2010/main" val="11382610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dirty="0" smtClean="0"/>
              <a:t>Ataerkil din kavramı-kadın maneviyatının sınırlılığı</a:t>
            </a:r>
            <a:endParaRPr lang="tr-TR" dirty="0"/>
          </a:p>
        </p:txBody>
      </p:sp>
      <p:sp>
        <p:nvSpPr>
          <p:cNvPr id="3" name="İçerik Yer Tutucusu 2"/>
          <p:cNvSpPr>
            <a:spLocks noGrp="1"/>
          </p:cNvSpPr>
          <p:nvPr>
            <p:ph idx="1"/>
          </p:nvPr>
        </p:nvSpPr>
        <p:spPr/>
        <p:txBody>
          <a:bodyPr>
            <a:normAutofit fontScale="92500" lnSpcReduction="20000"/>
          </a:bodyPr>
          <a:lstStyle/>
          <a:p>
            <a:r>
              <a:rPr lang="tr-TR" dirty="0">
                <a:latin typeface="Times New Roman"/>
                <a:ea typeface="Times New Roman"/>
              </a:rPr>
              <a:t>K</a:t>
            </a:r>
            <a:r>
              <a:rPr lang="tr-TR" dirty="0" smtClean="0">
                <a:latin typeface="Times New Roman"/>
                <a:ea typeface="Times New Roman"/>
              </a:rPr>
              <a:t>adın </a:t>
            </a:r>
            <a:r>
              <a:rPr lang="tr-TR" dirty="0">
                <a:latin typeface="Times New Roman"/>
                <a:ea typeface="Times New Roman"/>
              </a:rPr>
              <a:t>maneviyatının (</a:t>
            </a:r>
            <a:r>
              <a:rPr lang="tr-TR" i="1" dirty="0" err="1">
                <a:latin typeface="Times New Roman"/>
                <a:ea typeface="Times New Roman"/>
              </a:rPr>
              <a:t>spirituality</a:t>
            </a:r>
            <a:r>
              <a:rPr lang="tr-TR" dirty="0">
                <a:latin typeface="Times New Roman"/>
                <a:ea typeface="Times New Roman"/>
              </a:rPr>
              <a:t>) çok az rol modeli bulunduğu da dile getirilen bir husustur. Zaman zaman kadınlar manastırlarda rahibe olabilmelerine karşılık genelde keşişlerden daha alt düzeyde kabul edildikleri gibi, fazladan kurallarla yoğun bir kısıtlamaya tabi tutulmaktadırlar. Aslında dini unvanların bu açıdan gözden geçirilmesi bile bu konudaki durumu ortaya koymaya yetecektir. Bu unvanların ya dişil karşılıkları bulunmamakta ya da olsa bile bunlar düşük konumları işaret etmektedirler. Sözgelimi rahip (</a:t>
            </a:r>
            <a:r>
              <a:rPr lang="tr-TR" dirty="0" err="1">
                <a:latin typeface="Times New Roman"/>
                <a:ea typeface="Times New Roman"/>
              </a:rPr>
              <a:t>priest</a:t>
            </a:r>
            <a:r>
              <a:rPr lang="tr-TR" dirty="0">
                <a:latin typeface="Times New Roman"/>
                <a:ea typeface="Times New Roman"/>
              </a:rPr>
              <a:t>), </a:t>
            </a:r>
            <a:r>
              <a:rPr lang="tr-TR" dirty="0" err="1">
                <a:latin typeface="Times New Roman"/>
                <a:ea typeface="Times New Roman"/>
              </a:rPr>
              <a:t>master</a:t>
            </a:r>
            <a:r>
              <a:rPr lang="tr-TR" dirty="0">
                <a:latin typeface="Times New Roman"/>
                <a:ea typeface="Times New Roman"/>
              </a:rPr>
              <a:t>, guru, papa kelimeleri böyledir. Yalnızca </a:t>
            </a:r>
            <a:r>
              <a:rPr lang="tr-TR" i="1" dirty="0" err="1">
                <a:latin typeface="Times New Roman"/>
                <a:ea typeface="Times New Roman"/>
              </a:rPr>
              <a:t>priest</a:t>
            </a:r>
            <a:r>
              <a:rPr lang="tr-TR" dirty="0">
                <a:latin typeface="Times New Roman"/>
                <a:ea typeface="Times New Roman"/>
              </a:rPr>
              <a:t> kelimesinin pagan ahlakdışı çağrışımlarla yüklü olarak </a:t>
            </a:r>
            <a:r>
              <a:rPr lang="tr-TR" i="1" dirty="0" err="1">
                <a:latin typeface="Times New Roman"/>
                <a:ea typeface="Times New Roman"/>
              </a:rPr>
              <a:t>priestess</a:t>
            </a:r>
            <a:r>
              <a:rPr lang="tr-TR" dirty="0">
                <a:latin typeface="Times New Roman"/>
                <a:ea typeface="Times New Roman"/>
              </a:rPr>
              <a:t> şeklinde bir karşılığı bulunmaktadır. Kadın maneviyatı/inanç hareketi pagan rahibeliğe ilişkin bir mitoloji diriltip meydana getirmesine karşılık çoğu dinlerde kadının rahibelik rolü son derece kesin bir biçimde kısıtlanmış ya da yasaklanmış durumdadır (</a:t>
            </a:r>
            <a:r>
              <a:rPr lang="tr-TR" dirty="0" err="1">
                <a:latin typeface="Times New Roman"/>
                <a:ea typeface="Times New Roman"/>
              </a:rPr>
              <a:t>Puttick</a:t>
            </a:r>
            <a:r>
              <a:rPr lang="tr-TR" dirty="0">
                <a:latin typeface="Times New Roman"/>
                <a:ea typeface="Times New Roman"/>
              </a:rPr>
              <a:t>, 1999: 146).</a:t>
            </a:r>
          </a:p>
          <a:p>
            <a:endParaRPr lang="tr-TR" dirty="0"/>
          </a:p>
        </p:txBody>
      </p:sp>
    </p:spTree>
    <p:extLst>
      <p:ext uri="{BB962C8B-B14F-4D97-AF65-F5344CB8AC3E}">
        <p14:creationId xmlns:p14="http://schemas.microsoft.com/office/powerpoint/2010/main" val="3526815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a:ea typeface="Times New Roman"/>
              </a:rPr>
              <a:t>Dinlerdeki ataerkil dokunun kendisini devam ettiriyor oluşu dünyadaki büyük dinlerle ilgili araştırmalarda örneklerini bulmaktadır. Bugün Yahudilik, Hıristiyanlık ve İslam’da bu tür erkek egemen anlayışların devamlılığının sergilendiğine dair çok sayıda örnek bulunmaktadır.  </a:t>
            </a:r>
            <a:endParaRPr lang="tr-TR" dirty="0"/>
          </a:p>
        </p:txBody>
      </p:sp>
    </p:spTree>
    <p:extLst>
      <p:ext uri="{BB962C8B-B14F-4D97-AF65-F5344CB8AC3E}">
        <p14:creationId xmlns:p14="http://schemas.microsoft.com/office/powerpoint/2010/main" val="13844372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b="1" dirty="0"/>
              <a:t>Yahudilik</a:t>
            </a:r>
            <a:endParaRPr lang="tr-TR" dirty="0"/>
          </a:p>
        </p:txBody>
      </p:sp>
      <p:sp>
        <p:nvSpPr>
          <p:cNvPr id="3" name="İçerik Yer Tutucusu 2"/>
          <p:cNvSpPr>
            <a:spLocks noGrp="1"/>
          </p:cNvSpPr>
          <p:nvPr>
            <p:ph idx="1"/>
          </p:nvPr>
        </p:nvSpPr>
        <p:spPr>
          <a:xfrm>
            <a:off x="564776" y="1734670"/>
            <a:ext cx="6161861" cy="4558553"/>
          </a:xfrm>
        </p:spPr>
        <p:txBody>
          <a:bodyPr>
            <a:normAutofit fontScale="92500" lnSpcReduction="20000"/>
          </a:bodyPr>
          <a:lstStyle/>
          <a:p>
            <a:r>
              <a:rPr lang="tr-TR" dirty="0">
                <a:latin typeface="Times New Roman"/>
                <a:ea typeface="Times New Roman"/>
              </a:rPr>
              <a:t>Yahudilikte kadınlar ile erkeklerin rolleri arasında kesin sınırlar çizilmiştir. Yahudi kadınlar dinsel faaliyetlerin büyük bir kısmından dışlanmışlardır (</a:t>
            </a:r>
            <a:r>
              <a:rPr lang="tr-TR" dirty="0" err="1">
                <a:latin typeface="Times New Roman"/>
                <a:ea typeface="Times New Roman"/>
              </a:rPr>
              <a:t>Burn</a:t>
            </a:r>
            <a:r>
              <a:rPr lang="tr-TR" dirty="0">
                <a:latin typeface="Times New Roman"/>
                <a:ea typeface="Times New Roman"/>
              </a:rPr>
              <a:t>, 2005: 210). Geç dönemlere kadar Yahudilikte kadınların normaldeki faaliyet alanının neredeyse aile ile sınırlı olması, kadınların bu din çerçevesindeki evlilik gelenekleri etrafında kontrol altında tutulmalarına sebep olmuş görünmektedir. Bu bakımdan babalar ve kocaların kadınlar üzerindeki sınırsız yetkileri dikkat çekicidir. Ayrıca kadının adını ve mirasını koruyamaması ve evde güvenlik içinde olmaması söz konusudur (Berktay, 1996: 94 vd.). </a:t>
            </a:r>
            <a:endParaRPr lang="tr-TR" dirty="0"/>
          </a:p>
        </p:txBody>
      </p:sp>
      <p:pic>
        <p:nvPicPr>
          <p:cNvPr id="2050" name="Picture 2" descr="C:\çalışmalar\görseller\jewish patriarch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6636" y="1924891"/>
            <a:ext cx="5277106" cy="3813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99339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t>Yahudilik</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Geleneksel Yahudi kültüründe kadınlar dinsel konumlardan uzak </a:t>
            </a:r>
            <a:r>
              <a:rPr lang="tr-TR" dirty="0" err="1">
                <a:latin typeface="Times New Roman"/>
                <a:ea typeface="Times New Roman"/>
              </a:rPr>
              <a:t>tutulagelmişler</a:t>
            </a:r>
            <a:r>
              <a:rPr lang="tr-TR" dirty="0">
                <a:latin typeface="Times New Roman"/>
                <a:ea typeface="Times New Roman"/>
              </a:rPr>
              <a:t> ve onların </a:t>
            </a:r>
            <a:r>
              <a:rPr lang="tr-TR" dirty="0" err="1">
                <a:latin typeface="Times New Roman"/>
                <a:ea typeface="Times New Roman"/>
              </a:rPr>
              <a:t>litürjik</a:t>
            </a:r>
            <a:r>
              <a:rPr lang="tr-TR" dirty="0">
                <a:latin typeface="Times New Roman"/>
                <a:ea typeface="Times New Roman"/>
              </a:rPr>
              <a:t>, ritüel ve karar vericilik düzeylerindeki katılımları engellenmiştir. Sinagoglarda kadınlar genellikle erkeklerden ayrı tutulmaktadırlar. Özellikle </a:t>
            </a:r>
            <a:r>
              <a:rPr lang="tr-TR" dirty="0" err="1">
                <a:latin typeface="Times New Roman"/>
                <a:ea typeface="Times New Roman"/>
              </a:rPr>
              <a:t>ortodoks</a:t>
            </a:r>
            <a:r>
              <a:rPr lang="tr-TR" dirty="0">
                <a:latin typeface="Times New Roman"/>
                <a:ea typeface="Times New Roman"/>
              </a:rPr>
              <a:t> Yahudi kesimlerinde kadınların asıl mekânlarının evleri olduğu vurgulanmaktadır (</a:t>
            </a:r>
            <a:r>
              <a:rPr lang="tr-TR" dirty="0" err="1">
                <a:latin typeface="Times New Roman"/>
                <a:ea typeface="Times New Roman"/>
              </a:rPr>
              <a:t>Furseth</a:t>
            </a:r>
            <a:r>
              <a:rPr lang="tr-TR" dirty="0">
                <a:latin typeface="Times New Roman"/>
                <a:ea typeface="Times New Roman"/>
              </a:rPr>
              <a:t> ve </a:t>
            </a:r>
            <a:r>
              <a:rPr lang="tr-TR" dirty="0" err="1">
                <a:latin typeface="Times New Roman"/>
                <a:ea typeface="Times New Roman"/>
              </a:rPr>
              <a:t>Repstad</a:t>
            </a:r>
            <a:r>
              <a:rPr lang="tr-TR" dirty="0">
                <a:latin typeface="Times New Roman"/>
                <a:ea typeface="Times New Roman"/>
              </a:rPr>
              <a:t>, 2006: 188; </a:t>
            </a:r>
            <a:r>
              <a:rPr lang="tr-TR" dirty="0" err="1">
                <a:latin typeface="Times New Roman"/>
                <a:ea typeface="Times New Roman"/>
              </a:rPr>
              <a:t>Burn</a:t>
            </a:r>
            <a:r>
              <a:rPr lang="tr-TR" dirty="0">
                <a:latin typeface="Times New Roman"/>
                <a:ea typeface="Times New Roman"/>
              </a:rPr>
              <a:t>, 2005: 210). Zaten Yahudilikte erkeklerin, kendilerini kadın olarak yaratmadığı için Tanrı’ya şükretmeleri cinsiyet tutumları açısından en çarpıcı örneklerden biri olarak karşımıza çıkmaktadır. </a:t>
            </a:r>
          </a:p>
          <a:p>
            <a:endParaRPr lang="tr-TR" dirty="0"/>
          </a:p>
        </p:txBody>
      </p:sp>
    </p:spTree>
    <p:extLst>
      <p:ext uri="{BB962C8B-B14F-4D97-AF65-F5344CB8AC3E}">
        <p14:creationId xmlns:p14="http://schemas.microsoft.com/office/powerpoint/2010/main" val="28406417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Hıristiyanlık</a:t>
            </a:r>
            <a:endParaRPr lang="tr-TR" dirty="0"/>
          </a:p>
        </p:txBody>
      </p:sp>
      <p:sp>
        <p:nvSpPr>
          <p:cNvPr id="3" name="İçerik Yer Tutucusu 2"/>
          <p:cNvSpPr>
            <a:spLocks noGrp="1"/>
          </p:cNvSpPr>
          <p:nvPr>
            <p:ph idx="1"/>
          </p:nvPr>
        </p:nvSpPr>
        <p:spPr>
          <a:xfrm>
            <a:off x="838200" y="1825623"/>
            <a:ext cx="5495365" cy="4736541"/>
          </a:xfrm>
        </p:spPr>
        <p:txBody>
          <a:bodyPr>
            <a:normAutofit fontScale="92500"/>
          </a:bodyPr>
          <a:lstStyle/>
          <a:p>
            <a:r>
              <a:rPr lang="tr-TR" dirty="0">
                <a:latin typeface="Times New Roman"/>
                <a:ea typeface="Times New Roman"/>
              </a:rPr>
              <a:t>Hıristiyanlıkta erkek egemen duruma ilişkin göstergeler papalık ve rahipliğin eril karakterlerinde ortaya çıkmaktadır ve bunlar erkeklerin bu dindeki dışlayıcılıklarının ifadeleri olarak değerlendirilmektedirler (</a:t>
            </a:r>
            <a:r>
              <a:rPr lang="tr-TR" dirty="0" err="1">
                <a:latin typeface="Times New Roman"/>
                <a:ea typeface="Times New Roman"/>
              </a:rPr>
              <a:t>Young</a:t>
            </a:r>
            <a:r>
              <a:rPr lang="tr-TR" dirty="0">
                <a:latin typeface="Times New Roman"/>
                <a:ea typeface="Times New Roman"/>
              </a:rPr>
              <a:t>, 1987: 24). Bazı mezheplerde kadınlar dinsel organizasyonlarda yer alıyorlarsa da, onların bunu hala erkeklerin yüksek otorite ve kontrolü altında gerçekleştirebildikleri belirtilmektedir (</a:t>
            </a:r>
            <a:r>
              <a:rPr lang="tr-TR" dirty="0" err="1">
                <a:latin typeface="Times New Roman"/>
                <a:ea typeface="Times New Roman"/>
              </a:rPr>
              <a:t>Fisher</a:t>
            </a:r>
            <a:r>
              <a:rPr lang="tr-TR" dirty="0">
                <a:latin typeface="Times New Roman"/>
                <a:ea typeface="Times New Roman"/>
              </a:rPr>
              <a:t>, 2007: 13). </a:t>
            </a:r>
            <a:endParaRPr lang="tr-TR" dirty="0"/>
          </a:p>
        </p:txBody>
      </p:sp>
      <p:pic>
        <p:nvPicPr>
          <p:cNvPr id="1026" name="Picture 2" descr="C:\çalışmalar\görseller\magdelen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1412" y="1969434"/>
            <a:ext cx="3254188" cy="4027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51786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Hıristiyanlık</a:t>
            </a:r>
            <a:endParaRPr lang="tr-TR" dirty="0"/>
          </a:p>
        </p:txBody>
      </p:sp>
      <p:sp>
        <p:nvSpPr>
          <p:cNvPr id="3" name="İçerik Yer Tutucusu 2"/>
          <p:cNvSpPr>
            <a:spLocks noGrp="1"/>
          </p:cNvSpPr>
          <p:nvPr>
            <p:ph idx="1"/>
          </p:nvPr>
        </p:nvSpPr>
        <p:spPr/>
        <p:txBody>
          <a:bodyPr>
            <a:normAutofit fontScale="92500" lnSpcReduction="10000"/>
          </a:bodyPr>
          <a:lstStyle/>
          <a:p>
            <a:r>
              <a:rPr lang="tr-TR" dirty="0">
                <a:latin typeface="Times New Roman"/>
                <a:ea typeface="Times New Roman"/>
              </a:rPr>
              <a:t>Hristiyan gelenek içerisinde kadınların gerek yaratılış yönünden gerekse gündelik yaşam itibariyle erkeğe tâbî olarak görülmesi sıklıkla rastlanan bir durum olmuştur. Özellikle Kutsal Kitap’ta kadınların </a:t>
            </a:r>
            <a:r>
              <a:rPr lang="tr-TR" dirty="0" err="1">
                <a:latin typeface="Times New Roman"/>
                <a:ea typeface="Times New Roman"/>
              </a:rPr>
              <a:t>taliliğinden</a:t>
            </a:r>
            <a:r>
              <a:rPr lang="tr-TR" dirty="0">
                <a:latin typeface="Times New Roman"/>
                <a:ea typeface="Times New Roman"/>
              </a:rPr>
              <a:t> söz eden bir takım pasajlar, özellikle de St. </a:t>
            </a:r>
            <a:r>
              <a:rPr lang="tr-TR" dirty="0" err="1">
                <a:latin typeface="Times New Roman"/>
                <a:ea typeface="Times New Roman"/>
              </a:rPr>
              <a:t>Paul’e</a:t>
            </a:r>
            <a:r>
              <a:rPr lang="tr-TR" dirty="0">
                <a:latin typeface="Times New Roman"/>
                <a:ea typeface="Times New Roman"/>
              </a:rPr>
              <a:t> ait olanlar, kadınların toplumsal yaşamda sınırlandırılmaları noktasında çokça kullanılmış ve bu tutum bugüne kadar birçok kilisede geçerliliğini sürdürmüştür (</a:t>
            </a:r>
            <a:r>
              <a:rPr lang="tr-TR" dirty="0" err="1">
                <a:latin typeface="Times New Roman"/>
                <a:ea typeface="Times New Roman"/>
              </a:rPr>
              <a:t>King</a:t>
            </a:r>
            <a:r>
              <a:rPr lang="tr-TR" dirty="0">
                <a:latin typeface="Times New Roman"/>
                <a:ea typeface="Times New Roman"/>
              </a:rPr>
              <a:t>, 1990: 49; </a:t>
            </a:r>
            <a:r>
              <a:rPr lang="tr-TR" dirty="0" err="1">
                <a:latin typeface="Times New Roman"/>
                <a:ea typeface="Times New Roman"/>
              </a:rPr>
              <a:t>Furseth</a:t>
            </a:r>
            <a:r>
              <a:rPr lang="tr-TR" dirty="0">
                <a:latin typeface="Times New Roman"/>
                <a:ea typeface="Times New Roman"/>
              </a:rPr>
              <a:t> ve </a:t>
            </a:r>
            <a:r>
              <a:rPr lang="tr-TR" dirty="0" err="1">
                <a:latin typeface="Times New Roman"/>
                <a:ea typeface="Times New Roman"/>
              </a:rPr>
              <a:t>Repstad</a:t>
            </a:r>
            <a:r>
              <a:rPr lang="tr-TR" dirty="0">
                <a:latin typeface="Times New Roman"/>
                <a:ea typeface="Times New Roman"/>
              </a:rPr>
              <a:t>, 2006: 180). Hatta olumlu olarak düşünülen </a:t>
            </a:r>
            <a:r>
              <a:rPr lang="tr-TR" dirty="0" err="1">
                <a:latin typeface="Times New Roman"/>
                <a:ea typeface="Times New Roman"/>
              </a:rPr>
              <a:t>Reformasyon’un</a:t>
            </a:r>
            <a:r>
              <a:rPr lang="tr-TR" dirty="0">
                <a:latin typeface="Times New Roman"/>
                <a:ea typeface="Times New Roman"/>
              </a:rPr>
              <a:t> aslında Hıristiyanlığın erkekleştirilmesi anlamına geldiği bile dile getirilmekte ve Martin Luther’in Hıristiyanlıktaki yaratılış düzeni içerisindeki kadınlarla erkekler arasındaki katı cinsiyet esaslı ayrımı daha güçlendirmiş olduğu dile getirilmektedir (</a:t>
            </a:r>
            <a:r>
              <a:rPr lang="tr-TR" dirty="0" err="1">
                <a:latin typeface="Times New Roman"/>
                <a:ea typeface="Times New Roman"/>
              </a:rPr>
              <a:t>Furseth</a:t>
            </a:r>
            <a:r>
              <a:rPr lang="tr-TR" dirty="0">
                <a:latin typeface="Times New Roman"/>
                <a:ea typeface="Times New Roman"/>
              </a:rPr>
              <a:t> ve </a:t>
            </a:r>
            <a:r>
              <a:rPr lang="tr-TR" dirty="0" err="1">
                <a:latin typeface="Times New Roman"/>
                <a:ea typeface="Times New Roman"/>
              </a:rPr>
              <a:t>Repstad</a:t>
            </a:r>
            <a:r>
              <a:rPr lang="tr-TR" dirty="0">
                <a:latin typeface="Times New Roman"/>
                <a:ea typeface="Times New Roman"/>
              </a:rPr>
              <a:t>, 2006: 180). Reformist anlayışların bile bu konuda ataerkil tutum içerisinde olduğu Hıristiyanlıkta Katolik anlayışlardaki katılık şaşırtıcı olmayacaktır.</a:t>
            </a:r>
          </a:p>
          <a:p>
            <a:endParaRPr lang="tr-TR" dirty="0"/>
          </a:p>
        </p:txBody>
      </p:sp>
    </p:spTree>
    <p:extLst>
      <p:ext uri="{BB962C8B-B14F-4D97-AF65-F5344CB8AC3E}">
        <p14:creationId xmlns:p14="http://schemas.microsoft.com/office/powerpoint/2010/main" val="1799565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483658" y="1082022"/>
            <a:ext cx="9144000" cy="2387600"/>
          </a:xfrm>
        </p:spPr>
        <p:style>
          <a:lnRef idx="1">
            <a:schemeClr val="accent6"/>
          </a:lnRef>
          <a:fillRef idx="2">
            <a:schemeClr val="accent6"/>
          </a:fillRef>
          <a:effectRef idx="1">
            <a:schemeClr val="accent6"/>
          </a:effectRef>
          <a:fontRef idx="minor">
            <a:schemeClr val="dk1"/>
          </a:fontRef>
        </p:style>
        <p:txBody>
          <a:bodyPr/>
          <a:lstStyle/>
          <a:p>
            <a:r>
              <a:rPr lang="tr-TR" dirty="0"/>
              <a:t>i</a:t>
            </a:r>
            <a:r>
              <a:rPr lang="tr-TR" dirty="0" smtClean="0"/>
              <a:t>hsan </a:t>
            </a:r>
            <a:r>
              <a:rPr lang="tr-TR" dirty="0" err="1" smtClean="0"/>
              <a:t>toker</a:t>
            </a:r>
            <a:endParaRPr lang="tr-TR" dirty="0"/>
          </a:p>
        </p:txBody>
      </p:sp>
      <p:sp>
        <p:nvSpPr>
          <p:cNvPr id="3" name="Alt Başlık 2"/>
          <p:cNvSpPr>
            <a:spLocks noGrp="1"/>
          </p:cNvSpPr>
          <p:nvPr>
            <p:ph type="subTitle" idx="1"/>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endParaRPr lang="tr-TR" sz="3200" dirty="0"/>
          </a:p>
        </p:txBody>
      </p:sp>
    </p:spTree>
    <p:extLst>
      <p:ext uri="{BB962C8B-B14F-4D97-AF65-F5344CB8AC3E}">
        <p14:creationId xmlns:p14="http://schemas.microsoft.com/office/powerpoint/2010/main" val="36987469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İslam </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İslam toplumlarında da erkek merkezli karakterin çok sayıda yansımasını bulmak mümkündür. Mesela İslam’da otoritenin ailede reis, toplumda en üst düzeyde idareci ya da halife veya imam, yargıç ya da vali olarak erkeklere ait olduğuna dikkat çekilmiştir. Buna göre tüm önemli mevkilerin İslam toplumlarında erkekler tarafından ‘</a:t>
            </a:r>
            <a:r>
              <a:rPr lang="tr-TR" dirty="0" err="1">
                <a:latin typeface="Times New Roman"/>
                <a:ea typeface="Times New Roman"/>
              </a:rPr>
              <a:t>işgal’leri</a:t>
            </a:r>
            <a:r>
              <a:rPr lang="tr-TR" dirty="0">
                <a:latin typeface="Times New Roman"/>
                <a:ea typeface="Times New Roman"/>
              </a:rPr>
              <a:t> söz konusudur (El </a:t>
            </a:r>
            <a:r>
              <a:rPr lang="tr-TR" dirty="0" err="1">
                <a:latin typeface="Times New Roman"/>
                <a:ea typeface="Times New Roman"/>
              </a:rPr>
              <a:t>Saadawi</a:t>
            </a:r>
            <a:r>
              <a:rPr lang="tr-TR" dirty="0">
                <a:latin typeface="Times New Roman"/>
                <a:ea typeface="Times New Roman"/>
              </a:rPr>
              <a:t>, 1997: 80). Yine gerek ayet gerekse hadis metinlerinden kadınlar aleyhine yorumlanan çeşitli materyallerin mevcudiyeti söz konusudur (Toker, 2005; 2009; </a:t>
            </a:r>
            <a:r>
              <a:rPr lang="tr-TR" dirty="0" err="1">
                <a:latin typeface="Times New Roman"/>
                <a:ea typeface="Times New Roman"/>
              </a:rPr>
              <a:t>Roald</a:t>
            </a:r>
            <a:r>
              <a:rPr lang="tr-TR" dirty="0">
                <a:latin typeface="Times New Roman"/>
                <a:ea typeface="Times New Roman"/>
              </a:rPr>
              <a:t>, 2001).</a:t>
            </a:r>
          </a:p>
          <a:p>
            <a:endParaRPr lang="tr-TR" dirty="0"/>
          </a:p>
        </p:txBody>
      </p:sp>
    </p:spTree>
    <p:extLst>
      <p:ext uri="{BB962C8B-B14F-4D97-AF65-F5344CB8AC3E}">
        <p14:creationId xmlns:p14="http://schemas.microsoft.com/office/powerpoint/2010/main" val="25570638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İslam</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İslam toplumlarında olumsuz bir örnek olarak da özellikle kadınlar bakımından bireyliğin tehlikeli olarak algılanması verilmektedir. Bu bakımdan İslam dünyasında kadınların itaatsizliklerinden çok korkulduğu ileri sürülmüştür. Bu iddiaya göre kadınlar bir grup psikolojisi olarak İslam’a karşı en korkunç tehlikeye, yani bireyciliğe atıfta bulunmaktadırlar. Buna göre İslam toplumları kadınların kendi statülerini değiştirme iddialarına direnmiş ve bu dünyadaki feminist eğilimleri bastırma yoluna gitmişlerdir. Bu eğilimler Batı’dan ithal olunmakla itham edilmekte ve hem kadınlardan, hem de bireycilikten korkulmaktadır (</a:t>
            </a:r>
            <a:r>
              <a:rPr lang="tr-TR" dirty="0" err="1">
                <a:latin typeface="Times New Roman"/>
                <a:ea typeface="Times New Roman"/>
              </a:rPr>
              <a:t>Mernissi</a:t>
            </a:r>
            <a:r>
              <a:rPr lang="tr-TR" dirty="0">
                <a:latin typeface="Times New Roman"/>
                <a:ea typeface="Times New Roman"/>
              </a:rPr>
              <a:t>, 1996: 109–110). </a:t>
            </a:r>
            <a:endParaRPr lang="tr-TR" dirty="0"/>
          </a:p>
        </p:txBody>
      </p:sp>
    </p:spTree>
    <p:extLst>
      <p:ext uri="{BB962C8B-B14F-4D97-AF65-F5344CB8AC3E}">
        <p14:creationId xmlns:p14="http://schemas.microsoft.com/office/powerpoint/2010/main" val="20157026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İslam</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Bu bakış açısından, kişinin kendi grubundaki insanlardan farklı ilgiler ve düşüncelere sahip olabilmesi anlamındaki bireyciliğin, ‘</a:t>
            </a:r>
            <a:r>
              <a:rPr lang="tr-TR" dirty="0" err="1">
                <a:latin typeface="Times New Roman"/>
                <a:ea typeface="Times New Roman"/>
              </a:rPr>
              <a:t>kollektivist</a:t>
            </a:r>
            <a:r>
              <a:rPr lang="tr-TR" dirty="0">
                <a:latin typeface="Times New Roman"/>
                <a:ea typeface="Times New Roman"/>
              </a:rPr>
              <a:t>’ İslam için yabancı ve ölümcül bir kavram olması gibi bir durumla karşılaşılmaktadır. Burada söz konusu olan grup-yönelimli bir İslam’dır. Orada bireysel arzular, dine saygısızlık, kaprisli, bencilce tutkular olarak aşağılanmaktadırlar. </a:t>
            </a:r>
            <a:r>
              <a:rPr lang="tr-TR" dirty="0" err="1">
                <a:latin typeface="Times New Roman"/>
                <a:ea typeface="Times New Roman"/>
              </a:rPr>
              <a:t>Mernissi’nin</a:t>
            </a:r>
            <a:r>
              <a:rPr lang="tr-TR" dirty="0">
                <a:latin typeface="Times New Roman"/>
                <a:ea typeface="Times New Roman"/>
              </a:rPr>
              <a:t> </a:t>
            </a:r>
            <a:r>
              <a:rPr lang="tr-TR" dirty="0" err="1">
                <a:latin typeface="Times New Roman"/>
                <a:ea typeface="Times New Roman"/>
              </a:rPr>
              <a:t>formülasyonuyla</a:t>
            </a:r>
            <a:r>
              <a:rPr lang="tr-TR" dirty="0">
                <a:latin typeface="Times New Roman"/>
                <a:ea typeface="Times New Roman"/>
              </a:rPr>
              <a:t> bu bireycilik, Müslüman düzende kontrol edilemez arzuların ve disiplinsiz tutkuların tecessüm etmiş hali olarak belirlenmiş durumdadır. O, bu haliyle de kesin olarak, yoğun bir şekilde bastırılmış eğilimlerin sembolüdür.</a:t>
            </a:r>
            <a:endParaRPr lang="tr-TR" dirty="0"/>
          </a:p>
        </p:txBody>
      </p:sp>
    </p:spTree>
    <p:extLst>
      <p:ext uri="{BB962C8B-B14F-4D97-AF65-F5344CB8AC3E}">
        <p14:creationId xmlns:p14="http://schemas.microsoft.com/office/powerpoint/2010/main" val="42108394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İslam</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Burada mevcut haliyle İslam, otoritenin meşru kaynağı olan, efsanevi olarak </a:t>
            </a:r>
            <a:r>
              <a:rPr lang="tr-TR" dirty="0" err="1">
                <a:latin typeface="Times New Roman"/>
                <a:ea typeface="Times New Roman"/>
              </a:rPr>
              <a:t>eştürden</a:t>
            </a:r>
            <a:r>
              <a:rPr lang="tr-TR" dirty="0">
                <a:latin typeface="Times New Roman"/>
                <a:ea typeface="Times New Roman"/>
              </a:rPr>
              <a:t> bir grup olan ümmet üzerine vurguda bulunan bir teokrasi olarak görülürken, siyasi otoritenin kutsal kaynağının grup değil, birey olduğunu gösterdiği belirtilen demokrasinin karşısına yerleştirilmektedir.  Bu ‘İslam’da amaç bireyin mutluluğu değil, ümmetin bekası olarak tasvir olunmaktadır. Bu da </a:t>
            </a:r>
            <a:r>
              <a:rPr lang="tr-TR" dirty="0" err="1">
                <a:latin typeface="Times New Roman"/>
                <a:ea typeface="Times New Roman"/>
              </a:rPr>
              <a:t>Mernissi’ye</a:t>
            </a:r>
            <a:r>
              <a:rPr lang="tr-TR" dirty="0">
                <a:latin typeface="Times New Roman"/>
                <a:ea typeface="Times New Roman"/>
              </a:rPr>
              <a:t> göre kadınları boyun eğdirici konuma getiren bir durumu ifade etmektedir (</a:t>
            </a:r>
            <a:r>
              <a:rPr lang="tr-TR" dirty="0" err="1">
                <a:latin typeface="Times New Roman"/>
                <a:ea typeface="Times New Roman"/>
              </a:rPr>
              <a:t>Mernissi</a:t>
            </a:r>
            <a:r>
              <a:rPr lang="tr-TR" dirty="0">
                <a:latin typeface="Times New Roman"/>
                <a:ea typeface="Times New Roman"/>
              </a:rPr>
              <a:t>, 1996: 110).</a:t>
            </a:r>
          </a:p>
          <a:p>
            <a:endParaRPr lang="tr-TR" dirty="0"/>
          </a:p>
        </p:txBody>
      </p:sp>
    </p:spTree>
    <p:extLst>
      <p:ext uri="{BB962C8B-B14F-4D97-AF65-F5344CB8AC3E}">
        <p14:creationId xmlns:p14="http://schemas.microsoft.com/office/powerpoint/2010/main" val="4475172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3074" name="Picture 2" descr="C:\çalışmalar\görseller\patriarchal muslim man feminist.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62518" y="1398495"/>
            <a:ext cx="7222650" cy="4719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4451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normAutofit fontScale="90000"/>
          </a:bodyPr>
          <a:lstStyle/>
          <a:p>
            <a:r>
              <a:rPr lang="tr-TR" b="1" dirty="0">
                <a:latin typeface="Times New Roman"/>
                <a:ea typeface="Times New Roman"/>
              </a:rPr>
              <a:t>Ataerkil Yorum ve Yaklaşımlara Karşı Kadınların Dinsel Mücadele Biçimleri</a:t>
            </a:r>
            <a:r>
              <a:rPr lang="tr-TR" dirty="0">
                <a:latin typeface="Times New Roman"/>
                <a:ea typeface="Times New Roman"/>
              </a:rPr>
              <a:t/>
            </a:r>
            <a:br>
              <a:rPr lang="tr-TR" dirty="0">
                <a:latin typeface="Times New Roman"/>
                <a:ea typeface="Times New Roman"/>
              </a:rPr>
            </a:br>
            <a:endParaRPr lang="tr-TR" dirty="0"/>
          </a:p>
        </p:txBody>
      </p:sp>
      <p:sp>
        <p:nvSpPr>
          <p:cNvPr id="3" name="İçerik Yer Tutucusu 2"/>
          <p:cNvSpPr>
            <a:spLocks noGrp="1"/>
          </p:cNvSpPr>
          <p:nvPr>
            <p:ph idx="1"/>
          </p:nvPr>
        </p:nvSpPr>
        <p:spPr/>
        <p:txBody>
          <a:bodyPr>
            <a:normAutofit fontScale="70000" lnSpcReduction="20000"/>
          </a:bodyPr>
          <a:lstStyle/>
          <a:p>
            <a:pPr indent="449580" algn="just">
              <a:lnSpc>
                <a:spcPct val="150000"/>
              </a:lnSpc>
              <a:spcAft>
                <a:spcPts val="600"/>
              </a:spcAft>
            </a:pPr>
            <a:r>
              <a:rPr lang="tr-TR" dirty="0" smtClean="0">
                <a:latin typeface="Times New Roman"/>
                <a:ea typeface="Times New Roman"/>
              </a:rPr>
              <a:t>Kadınların </a:t>
            </a:r>
            <a:r>
              <a:rPr lang="tr-TR" dirty="0">
                <a:latin typeface="Times New Roman"/>
                <a:ea typeface="Times New Roman"/>
              </a:rPr>
              <a:t>önemli bir kısmı ataerkil meydan okumalardan rahatsız olmakta ve entelektüel düzeyde bir kısım kadınların bu duruma ilişkin çeşitli cevaplar ve stratejiler geliştirdikleri görülmektedir. Burada da bir defa daha tek tip bir kadın hareketliliğinden söz edilemeyecek olmakla birlikte bazı ortak başlıklar dikkat çekmektedir. Dinsel metinlerdeki çelişki ve çatışmalarla kadınlar lehine baş etme girişimleri dolayısıyla dinsel metinlerin yepyeni bir bakışla ele alınmaları, kutsal figürlerden kadın yanlısı çıkarımlarda bulunulması (</a:t>
            </a:r>
            <a:r>
              <a:rPr lang="tr-TR" dirty="0" err="1">
                <a:latin typeface="Times New Roman"/>
                <a:ea typeface="Times New Roman"/>
              </a:rPr>
              <a:t>Johnstone</a:t>
            </a:r>
            <a:r>
              <a:rPr lang="tr-TR" dirty="0">
                <a:latin typeface="Times New Roman"/>
                <a:ea typeface="Times New Roman"/>
              </a:rPr>
              <a:t>, 1997:</a:t>
            </a:r>
            <a:r>
              <a:rPr lang="tr-TR" b="1" dirty="0">
                <a:latin typeface="Times New Roman"/>
                <a:ea typeface="Times New Roman"/>
              </a:rPr>
              <a:t> </a:t>
            </a:r>
            <a:r>
              <a:rPr lang="tr-TR" dirty="0">
                <a:latin typeface="Times New Roman"/>
                <a:ea typeface="Times New Roman"/>
              </a:rPr>
              <a:t>232–33; Toker, 2007: 137–56) buna dair başlıklardan sadece birkaçını oluşturmaktadır.</a:t>
            </a:r>
          </a:p>
          <a:p>
            <a:pPr algn="just">
              <a:spcAft>
                <a:spcPts val="0"/>
              </a:spcAft>
            </a:pPr>
            <a:r>
              <a:rPr lang="tr-TR" dirty="0">
                <a:latin typeface="Times New Roman"/>
                <a:ea typeface="Times New Roman"/>
              </a:rPr>
              <a:t> </a:t>
            </a:r>
          </a:p>
          <a:p>
            <a:pPr indent="449580" algn="just">
              <a:lnSpc>
                <a:spcPct val="150000"/>
              </a:lnSpc>
              <a:spcAft>
                <a:spcPts val="0"/>
              </a:spcAft>
            </a:pPr>
            <a:r>
              <a:rPr lang="tr-TR" dirty="0">
                <a:latin typeface="Times New Roman"/>
                <a:ea typeface="Times New Roman"/>
              </a:rPr>
              <a:t> </a:t>
            </a:r>
          </a:p>
          <a:p>
            <a:endParaRPr lang="tr-TR" dirty="0"/>
          </a:p>
        </p:txBody>
      </p:sp>
    </p:spTree>
    <p:extLst>
      <p:ext uri="{BB962C8B-B14F-4D97-AF65-F5344CB8AC3E}">
        <p14:creationId xmlns:p14="http://schemas.microsoft.com/office/powerpoint/2010/main" val="24459281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Ataerkil Yorum ve Yaklaşımlara Karşı Kadınların Dinsel Mücadele Biçimleri</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Ancak bunun kadınların tek yanlı olarak muzafferiyetlerinden çok, </a:t>
            </a:r>
            <a:r>
              <a:rPr lang="tr-TR" dirty="0" err="1">
                <a:latin typeface="Times New Roman"/>
                <a:ea typeface="Times New Roman"/>
              </a:rPr>
              <a:t>özsellik</a:t>
            </a:r>
            <a:r>
              <a:rPr lang="tr-TR" dirty="0">
                <a:latin typeface="Times New Roman"/>
                <a:ea typeface="Times New Roman"/>
              </a:rPr>
              <a:t> üzerinden atağa geçen ataerkil baskılar karşısında çeşitli tavır alış ve girişimler olarak formüle edilmesi daha uygun gözükmektedir. Bu noktada bir örnek olarak İslam dininde de din ve kadın ilişkilerinde bu çok yönlülüğün esas oluşuna dair çeşitli referanslar mevcuttur. Bu bakımdan kadınların İslam’la ilişki halinde oluşu, onların zorunlu bir şekilde bastırılmış ya da özgürleştirilmiş olmalarını gerektirmemektedir. Bundan dolayı da mesela bir takım </a:t>
            </a:r>
            <a:r>
              <a:rPr lang="tr-TR" dirty="0" err="1">
                <a:latin typeface="Times New Roman"/>
                <a:ea typeface="Times New Roman"/>
              </a:rPr>
              <a:t>seküler</a:t>
            </a:r>
            <a:r>
              <a:rPr lang="tr-TR" dirty="0">
                <a:latin typeface="Times New Roman"/>
                <a:ea typeface="Times New Roman"/>
              </a:rPr>
              <a:t> çevreler tarafından İslamcı kadınların oldukları gibi tanınmaları gerektiği yolunda görüşler ileri sürülmektedir (Arat, 1995: 77). </a:t>
            </a:r>
          </a:p>
          <a:p>
            <a:endParaRPr lang="tr-TR" dirty="0"/>
          </a:p>
        </p:txBody>
      </p:sp>
    </p:spTree>
    <p:extLst>
      <p:ext uri="{BB962C8B-B14F-4D97-AF65-F5344CB8AC3E}">
        <p14:creationId xmlns:p14="http://schemas.microsoft.com/office/powerpoint/2010/main" val="8568417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Ataerkil Yorum ve Yaklaşımlara Karşı Kadınların Dinsel Mücadele Biçimleri</a:t>
            </a:r>
            <a:endParaRPr lang="tr-TR" dirty="0"/>
          </a:p>
        </p:txBody>
      </p:sp>
      <p:sp>
        <p:nvSpPr>
          <p:cNvPr id="3" name="İçerik Yer Tutucusu 2"/>
          <p:cNvSpPr>
            <a:spLocks noGrp="1"/>
          </p:cNvSpPr>
          <p:nvPr>
            <p:ph idx="1"/>
          </p:nvPr>
        </p:nvSpPr>
        <p:spPr/>
        <p:txBody>
          <a:bodyPr/>
          <a:lstStyle/>
          <a:p>
            <a:r>
              <a:rPr lang="tr-TR" dirty="0">
                <a:latin typeface="Times New Roman"/>
              </a:rPr>
              <a:t>Dinlere yönelik olarak gerçekleştirilen tahlillerde, İslam ile ilgili olarak </a:t>
            </a:r>
            <a:r>
              <a:rPr lang="tr-TR" dirty="0" err="1">
                <a:latin typeface="Times New Roman"/>
              </a:rPr>
              <a:t>özsellik</a:t>
            </a:r>
            <a:r>
              <a:rPr lang="tr-TR" dirty="0">
                <a:latin typeface="Times New Roman"/>
              </a:rPr>
              <a:t> karşıtı bir örnek </a:t>
            </a:r>
            <a:r>
              <a:rPr lang="tr-TR" dirty="0" err="1">
                <a:latin typeface="Times New Roman"/>
              </a:rPr>
              <a:t>Saadawi</a:t>
            </a:r>
            <a:r>
              <a:rPr lang="tr-TR" dirty="0">
                <a:latin typeface="Times New Roman"/>
              </a:rPr>
              <a:t> tarafından verilmiştir. </a:t>
            </a:r>
            <a:r>
              <a:rPr lang="tr-TR" dirty="0" err="1">
                <a:latin typeface="Times New Roman"/>
              </a:rPr>
              <a:t>Saadawi</a:t>
            </a:r>
            <a:r>
              <a:rPr lang="tr-TR" dirty="0">
                <a:latin typeface="Times New Roman"/>
              </a:rPr>
              <a:t>, Arap kadınlarının halihazırda ulusal, sınıfsal ve cinsel düzeyde olmak üzere üç farklı formda baskıya maruz kaldıklarını; İslam’ın bu üçlü baskının asli bir kaynağı olmadığını, sorunun asıl kaynağında ataerkil sınıf sisteminin yattığını belirtmektedir (El-</a:t>
            </a:r>
            <a:r>
              <a:rPr lang="tr-TR" dirty="0" err="1">
                <a:latin typeface="Times New Roman"/>
              </a:rPr>
              <a:t>Saadawi</a:t>
            </a:r>
            <a:r>
              <a:rPr lang="tr-TR" dirty="0">
                <a:latin typeface="Times New Roman"/>
              </a:rPr>
              <a:t>, 1997: 91).</a:t>
            </a:r>
            <a:endParaRPr lang="tr-TR" b="1" dirty="0">
              <a:latin typeface="Times New Roman"/>
            </a:endParaRPr>
          </a:p>
          <a:p>
            <a:endParaRPr lang="tr-TR" dirty="0"/>
          </a:p>
        </p:txBody>
      </p:sp>
    </p:spTree>
    <p:extLst>
      <p:ext uri="{BB962C8B-B14F-4D97-AF65-F5344CB8AC3E}">
        <p14:creationId xmlns:p14="http://schemas.microsoft.com/office/powerpoint/2010/main" val="40894670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Ataerkil Yorum ve Yaklaşımlara Karşı Kadınların Dinsel Mücadele Biçimleri</a:t>
            </a:r>
            <a:endParaRPr lang="tr-TR" dirty="0"/>
          </a:p>
        </p:txBody>
      </p:sp>
      <p:sp>
        <p:nvSpPr>
          <p:cNvPr id="3" name="İçerik Yer Tutucusu 2"/>
          <p:cNvSpPr>
            <a:spLocks noGrp="1"/>
          </p:cNvSpPr>
          <p:nvPr>
            <p:ph idx="1"/>
          </p:nvPr>
        </p:nvSpPr>
        <p:spPr/>
        <p:txBody>
          <a:bodyPr/>
          <a:lstStyle/>
          <a:p>
            <a:r>
              <a:rPr lang="tr-TR" b="1" dirty="0" err="1">
                <a:latin typeface="Times New Roman"/>
                <a:ea typeface="Times New Roman"/>
              </a:rPr>
              <a:t>Saadawi’ye</a:t>
            </a:r>
            <a:r>
              <a:rPr lang="tr-TR" b="1" dirty="0">
                <a:latin typeface="Times New Roman"/>
                <a:ea typeface="Times New Roman"/>
              </a:rPr>
              <a:t> göre İslam içerisinde kadının konumu başlangıç ve sonraki durum itibariyle de farklılık göstermektedir. İslam tarihinin ilk dönemlerinde kendi hakları konusunda bilince sahip ve kendilerini savunmaya muktedir çok sayıda kadın örneğinin zikredilmesiyle Muhammed döneminde kadına ilişkin durumun genel itibariyle olumlu olarak anılması söz konusudur. Ancak Peygamber’den sonra onun ardıllarının onun adımlarını takip etmeyip, önceki dönemdeki evlilik ve boşanma konularındaki özgürlüğün yerine kadınları, kendi iradelerine rağmen evliliği dayatan ve onları boşanma haklarından mahrum bırakan yeni yasalara tabi kıldıkları belirtilmektedir (El-</a:t>
            </a:r>
            <a:r>
              <a:rPr lang="tr-TR" b="1" dirty="0" err="1">
                <a:latin typeface="Times New Roman"/>
                <a:ea typeface="Times New Roman"/>
              </a:rPr>
              <a:t>Saadawi</a:t>
            </a:r>
            <a:r>
              <a:rPr lang="tr-TR" b="1" dirty="0">
                <a:latin typeface="Times New Roman"/>
                <a:ea typeface="Times New Roman"/>
              </a:rPr>
              <a:t>, 1997: 77).</a:t>
            </a:r>
            <a:endParaRPr lang="tr-TR" dirty="0"/>
          </a:p>
        </p:txBody>
      </p:sp>
    </p:spTree>
    <p:extLst>
      <p:ext uri="{BB962C8B-B14F-4D97-AF65-F5344CB8AC3E}">
        <p14:creationId xmlns:p14="http://schemas.microsoft.com/office/powerpoint/2010/main" val="28782611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Ataerkil Yorum ve Yaklaşımlara Karşı Kadınların Dinsel Mücadele Biçimleri</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Deniz </a:t>
            </a:r>
            <a:r>
              <a:rPr lang="tr-TR" dirty="0" err="1">
                <a:latin typeface="Times New Roman"/>
                <a:ea typeface="Times New Roman"/>
              </a:rPr>
              <a:t>Kandiyoti</a:t>
            </a:r>
            <a:r>
              <a:rPr lang="tr-TR" dirty="0">
                <a:latin typeface="Times New Roman"/>
                <a:ea typeface="Times New Roman"/>
              </a:rPr>
              <a:t> de akademik doğrultuda İslam’ın ataerkil yorumlarına meydan okuyan ve İslami geleneğin kısımlarına ilaveten daha radikal alternatifler sunan, hazırdaki ayrımcı pratikleri gerçek İslami ideallerden ayrılma olarak gösteren araştırmaların ortaya çıkmakta olduğuna dikkat çekmektedir (</a:t>
            </a:r>
            <a:r>
              <a:rPr lang="tr-TR" dirty="0" err="1">
                <a:latin typeface="Times New Roman"/>
                <a:ea typeface="Times New Roman"/>
              </a:rPr>
              <a:t>Kandiyoti</a:t>
            </a:r>
            <a:r>
              <a:rPr lang="tr-TR" dirty="0">
                <a:latin typeface="Times New Roman"/>
                <a:ea typeface="Times New Roman"/>
              </a:rPr>
              <a:t>, 1996: 9–10). Bunun ortaya koyduğu sonuçlardan biri varlığını Batılı kaynakların etkilerine borçlu olmayan ‘yerli </a:t>
            </a:r>
            <a:r>
              <a:rPr lang="tr-TR" dirty="0" err="1">
                <a:latin typeface="Times New Roman"/>
                <a:ea typeface="Times New Roman"/>
              </a:rPr>
              <a:t>feminizmler’in</a:t>
            </a:r>
            <a:r>
              <a:rPr lang="tr-TR" dirty="0">
                <a:latin typeface="Times New Roman"/>
                <a:ea typeface="Times New Roman"/>
              </a:rPr>
              <a:t> ifade imkânlarının ortaya çıkmasıdır. Mesela Fatima </a:t>
            </a:r>
            <a:r>
              <a:rPr lang="tr-TR" dirty="0" err="1">
                <a:latin typeface="Times New Roman"/>
                <a:ea typeface="Times New Roman"/>
              </a:rPr>
              <a:t>Mernissi’nin</a:t>
            </a:r>
            <a:r>
              <a:rPr lang="tr-TR" dirty="0">
                <a:latin typeface="Times New Roman"/>
                <a:ea typeface="Times New Roman"/>
              </a:rPr>
              <a:t> ve </a:t>
            </a:r>
            <a:r>
              <a:rPr lang="tr-TR" dirty="0" err="1">
                <a:latin typeface="Times New Roman"/>
                <a:ea typeface="Times New Roman"/>
              </a:rPr>
              <a:t>Leila</a:t>
            </a:r>
            <a:r>
              <a:rPr lang="tr-TR" dirty="0">
                <a:latin typeface="Times New Roman"/>
                <a:ea typeface="Times New Roman"/>
              </a:rPr>
              <a:t> </a:t>
            </a:r>
            <a:r>
              <a:rPr lang="tr-TR" dirty="0" err="1">
                <a:latin typeface="Times New Roman"/>
                <a:ea typeface="Times New Roman"/>
              </a:rPr>
              <a:t>Ahmed’in</a:t>
            </a:r>
            <a:r>
              <a:rPr lang="tr-TR" dirty="0">
                <a:latin typeface="Times New Roman"/>
                <a:ea typeface="Times New Roman"/>
              </a:rPr>
              <a:t> çalışmaları bu türün karmaşık karakterdeki örneklerinin başında zikredilmektedirler</a:t>
            </a:r>
            <a:endParaRPr lang="tr-TR" dirty="0"/>
          </a:p>
        </p:txBody>
      </p:sp>
    </p:spTree>
    <p:extLst>
      <p:ext uri="{BB962C8B-B14F-4D97-AF65-F5344CB8AC3E}">
        <p14:creationId xmlns:p14="http://schemas.microsoft.com/office/powerpoint/2010/main" val="1545409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pPr algn="ctr"/>
            <a:r>
              <a:rPr lang="tr-TR" dirty="0" smtClean="0"/>
              <a:t>Toplumsal cinsiyet kavramı</a:t>
            </a:r>
            <a:endParaRPr lang="tr-TR" dirty="0"/>
          </a:p>
        </p:txBody>
      </p:sp>
      <p:sp>
        <p:nvSpPr>
          <p:cNvPr id="3" name="İçerik Yer Tutucusu 2"/>
          <p:cNvSpPr>
            <a:spLocks noGrp="1"/>
          </p:cNvSpPr>
          <p:nvPr>
            <p:ph idx="1"/>
          </p:nvPr>
        </p:nvSpPr>
        <p:spPr/>
        <p:txBody>
          <a:bodyPr>
            <a:normAutofit/>
          </a:bodyPr>
          <a:lstStyle/>
          <a:p>
            <a:r>
              <a:rPr lang="tr-TR" b="1" dirty="0"/>
              <a:t>Toplumsal cinsiyet, toplum içerisinde cinsiyet tanımlamalarına dayalı bir kültür ve organizasyon içeriğini dile getiren bir kavramdır. O, daha çok “eşitsiz olarak dağıtılmış ve hiyerarşik şekilde organize olmuş gücün bir icra alanı” (</a:t>
            </a:r>
            <a:r>
              <a:rPr lang="tr-TR" b="1" dirty="0" err="1"/>
              <a:t>Mojab</a:t>
            </a:r>
            <a:r>
              <a:rPr lang="tr-TR" b="1" dirty="0"/>
              <a:t>, 2001:135) olarak ifade bulmaktadır. Burada toplumsal hayatın hem özel hem de kamusal katmanlarında kadınların kontrolü hususunda bir mücadele sergilendiği belirtilmektedir. </a:t>
            </a:r>
            <a:endParaRPr lang="tr-TR" dirty="0"/>
          </a:p>
        </p:txBody>
      </p:sp>
    </p:spTree>
    <p:extLst>
      <p:ext uri="{BB962C8B-B14F-4D97-AF65-F5344CB8AC3E}">
        <p14:creationId xmlns:p14="http://schemas.microsoft.com/office/powerpoint/2010/main" val="22424600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Ataerkil Yorum ve Yaklaşımlara Karşı Kadınların Dinsel Mücadele Biçimleri</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Kadınların din noktasındaki çaba ve mücadelelerinde bu türden imkânlar, modernliğin sağladığı avantajlar ve getirdiği yeni değerlerin de yardımıyla kadınların güçlenme tecrübelerinde bir çeşitlilik ve zenginliğe yol açmış bulunmaktadır. Kuşkusuz bu durumun en çarpıcı sonuçlarından biri dinsel feminizmlerdeki gelişmeler olmuştur. Bugün toplumsal cinsiyet ve din ilişkisine dair literatürde özellikle Yahudi, Hıristiyan ve İslami feminizm hareketlerine giderek daha sık rastlanır hale gelinmiştir. </a:t>
            </a:r>
            <a:endParaRPr lang="tr-TR" dirty="0"/>
          </a:p>
        </p:txBody>
      </p:sp>
    </p:spTree>
    <p:extLst>
      <p:ext uri="{BB962C8B-B14F-4D97-AF65-F5344CB8AC3E}">
        <p14:creationId xmlns:p14="http://schemas.microsoft.com/office/powerpoint/2010/main" val="2016075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483658" y="1082022"/>
            <a:ext cx="9144000" cy="2387600"/>
          </a:xfrm>
        </p:spPr>
        <p:style>
          <a:lnRef idx="1">
            <a:schemeClr val="accent6"/>
          </a:lnRef>
          <a:fillRef idx="2">
            <a:schemeClr val="accent6"/>
          </a:fillRef>
          <a:effectRef idx="1">
            <a:schemeClr val="accent6"/>
          </a:effectRef>
          <a:fontRef idx="minor">
            <a:schemeClr val="dk1"/>
          </a:fontRef>
        </p:style>
        <p:txBody>
          <a:bodyPr/>
          <a:lstStyle/>
          <a:p>
            <a:r>
              <a:rPr lang="tr-TR" dirty="0"/>
              <a:t>Dinsel feminizmin türleri</a:t>
            </a:r>
          </a:p>
        </p:txBody>
      </p:sp>
      <p:sp>
        <p:nvSpPr>
          <p:cNvPr id="3" name="Alt Başlık 2"/>
          <p:cNvSpPr>
            <a:spLocks noGrp="1"/>
          </p:cNvSpPr>
          <p:nvPr>
            <p:ph type="subTitle" idx="1"/>
          </p:nvPr>
        </p:nvSpPr>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tr-TR" sz="3200" dirty="0" err="1">
                <a:latin typeface="Times New Roman"/>
                <a:ea typeface="Times New Roman"/>
              </a:rPr>
              <a:t>Ferguson’ın</a:t>
            </a:r>
            <a:r>
              <a:rPr lang="tr-TR" sz="3200" dirty="0">
                <a:latin typeface="Times New Roman"/>
                <a:ea typeface="Times New Roman"/>
              </a:rPr>
              <a:t> (1995) sınıflandırmasındaki ana başlıklar</a:t>
            </a:r>
            <a:endParaRPr lang="tr-TR" sz="3200" dirty="0"/>
          </a:p>
          <a:p>
            <a:endParaRPr lang="tr-TR" sz="3200" dirty="0"/>
          </a:p>
        </p:txBody>
      </p:sp>
    </p:spTree>
    <p:extLst>
      <p:ext uri="{BB962C8B-B14F-4D97-AF65-F5344CB8AC3E}">
        <p14:creationId xmlns:p14="http://schemas.microsoft.com/office/powerpoint/2010/main" val="22378760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Radikal Dinsel Feminizm</a:t>
            </a:r>
            <a:endParaRPr lang="tr-TR" dirty="0"/>
          </a:p>
        </p:txBody>
      </p:sp>
      <p:sp>
        <p:nvSpPr>
          <p:cNvPr id="3" name="İçerik Yer Tutucusu 2"/>
          <p:cNvSpPr>
            <a:spLocks noGrp="1"/>
          </p:cNvSpPr>
          <p:nvPr>
            <p:ph idx="1"/>
          </p:nvPr>
        </p:nvSpPr>
        <p:spPr/>
        <p:txBody>
          <a:bodyPr>
            <a:normAutofit fontScale="92500" lnSpcReduction="10000"/>
          </a:bodyPr>
          <a:lstStyle/>
          <a:p>
            <a:r>
              <a:rPr lang="tr-TR" dirty="0">
                <a:latin typeface="Times New Roman"/>
                <a:ea typeface="Times New Roman"/>
              </a:rPr>
              <a:t>Radikal feminist yönelimler, dünyadaki en erken dönem dinsel geleneklere geri dönme eğilimi taşımaktadırlar. Onlara göre bu geleneklerde tanrıçalara tapınılmaktaydı. Dolayısıyla bu feministler ataerkil kültürler tarafından meydana getirilen erkek tanrılara itibar edilmemesi gerektiğine inanmakta ve eşitlikçi bir kültürü yöneten tanrıçalara tapınmaktadırlar. Bu şekilde onlardan bazısı erkeklerin hâkimiyeti altındaki ataerkil kültürün yerine kadınların hâkimiyeti altındaki tanrıça merkezli bir kültürü geçirmek istemektedirler. Bir kısmı ise kadınların erkekler üzerine hakimiyeti tezini reddederek, her iki cinsiyeti de ritüel ve törenlere dahil etmektedirler. Başka bir kategori ise erkekleri ritüellere dâhil etmekle birlikte önceliği kadınlara veren feministlerden oluşmaktadır. Ancak tümünde geçerli olan şey, ritüellerde tanrıça üzerinde odaklanılması ve kadınların sayı olarak erkeklerden fazla olmalarıdır (</a:t>
            </a:r>
            <a:r>
              <a:rPr lang="tr-TR" dirty="0" err="1">
                <a:latin typeface="Times New Roman"/>
                <a:ea typeface="Times New Roman"/>
              </a:rPr>
              <a:t>Ferguson</a:t>
            </a:r>
            <a:r>
              <a:rPr lang="tr-TR" dirty="0">
                <a:latin typeface="Times New Roman"/>
                <a:ea typeface="Times New Roman"/>
              </a:rPr>
              <a:t>, 1995: 174). </a:t>
            </a:r>
          </a:p>
          <a:p>
            <a:endParaRPr lang="tr-TR" dirty="0"/>
          </a:p>
        </p:txBody>
      </p:sp>
    </p:spTree>
    <p:extLst>
      <p:ext uri="{BB962C8B-B14F-4D97-AF65-F5344CB8AC3E}">
        <p14:creationId xmlns:p14="http://schemas.microsoft.com/office/powerpoint/2010/main" val="9105306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Radikal Dinsel Feminizm</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Radikal feministlerin bu tavırları, Batılı feminist ilahiyatçılar tarafından eleştirilere maruz kalmış, onlar erkek dindarlığını reddederlerken, paradoksal bir şekilde erkekleri suçladıkları şeyleri kendilerinin yapmakta oldukları yolunda tenkitler almışlardır. Eleştirilerde, bu feministlerin yalnızca dişil ve tanrıça ritüellerini arzulamakla, erkeklerin katılımını inkâr etmekte oldukları dile getirilmektedir. Ayrıca başka bir eleştiri de bu görüşte olanların, ilahi olanın aşkın boyutunu kabul etmekte güçlük çekmeleri suretiyle onların dinden çok psikolojiye kaydıkları yolundadır (</a:t>
            </a:r>
            <a:r>
              <a:rPr lang="tr-TR" dirty="0" err="1">
                <a:latin typeface="Times New Roman"/>
                <a:ea typeface="Times New Roman"/>
              </a:rPr>
              <a:t>Ferguson</a:t>
            </a:r>
            <a:r>
              <a:rPr lang="tr-TR" dirty="0">
                <a:latin typeface="Times New Roman"/>
                <a:ea typeface="Times New Roman"/>
              </a:rPr>
              <a:t>, 1995: 180). </a:t>
            </a:r>
          </a:p>
          <a:p>
            <a:endParaRPr lang="tr-TR" dirty="0"/>
          </a:p>
        </p:txBody>
      </p:sp>
    </p:spTree>
    <p:extLst>
      <p:ext uri="{BB962C8B-B14F-4D97-AF65-F5344CB8AC3E}">
        <p14:creationId xmlns:p14="http://schemas.microsoft.com/office/powerpoint/2010/main" val="17662194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Yeniden İnşacı Feminizm</a:t>
            </a:r>
            <a:r>
              <a:rPr lang="tr-TR" dirty="0">
                <a:latin typeface="Times New Roman"/>
                <a:ea typeface="Times New Roman"/>
              </a:rPr>
              <a:t/>
            </a:r>
            <a:br>
              <a:rPr lang="tr-TR" dirty="0">
                <a:latin typeface="Times New Roman"/>
                <a:ea typeface="Times New Roman"/>
              </a:rPr>
            </a:br>
            <a:endParaRPr lang="tr-TR" dirty="0"/>
          </a:p>
        </p:txBody>
      </p:sp>
      <p:sp>
        <p:nvSpPr>
          <p:cNvPr id="3" name="İçerik Yer Tutucusu 2"/>
          <p:cNvSpPr>
            <a:spLocks noGrp="1"/>
          </p:cNvSpPr>
          <p:nvPr>
            <p:ph idx="1"/>
          </p:nvPr>
        </p:nvSpPr>
        <p:spPr/>
        <p:txBody>
          <a:bodyPr>
            <a:normAutofit lnSpcReduction="10000"/>
          </a:bodyPr>
          <a:lstStyle/>
          <a:p>
            <a:r>
              <a:rPr lang="tr-TR" dirty="0">
                <a:latin typeface="Times New Roman"/>
                <a:ea typeface="Times New Roman"/>
              </a:rPr>
              <a:t>Yeniden inşacı feminist kesimler ise geleneklerini ve kutsal metinlerini, bunları reddedip yeni geleneklere yönelmeksizin, kadınların tecrübeleri üzerinden incelemeye çalışmaktadırlar. Bunlar arasında din tarihçileri, Kitabı Mukaddes uzmanları, kadın arkeologlar bulunmakta ve bunlar kendi alanlarında ilgili katkılar geliştirmeye çalışmaktadırlar. Bunlar kadınların tarihini kendi inanç topluluklarından hareketle iyileştirmek, bu topluluklarda göz ardı edilen kadın varlığını ve bunların sahip oldukları rolleri öne çıkartmak, kutsal metinlerdeki kadın yaşantılarının anlamlarını ortaya koymak ya da arkeolojik kazılar yoluyla kadınların unutturulmaya çalışılan konum ve rollerini belirleyerek bunları desteklemek gibi çabaları kapsamaktadır (</a:t>
            </a:r>
            <a:r>
              <a:rPr lang="tr-TR" dirty="0" err="1">
                <a:latin typeface="Times New Roman"/>
                <a:ea typeface="Times New Roman"/>
              </a:rPr>
              <a:t>Ferguson</a:t>
            </a:r>
            <a:r>
              <a:rPr lang="tr-TR" dirty="0">
                <a:latin typeface="Times New Roman"/>
                <a:ea typeface="Times New Roman"/>
              </a:rPr>
              <a:t>, 1995: 180).</a:t>
            </a:r>
          </a:p>
          <a:p>
            <a:endParaRPr lang="tr-TR" dirty="0"/>
          </a:p>
        </p:txBody>
      </p:sp>
    </p:spTree>
    <p:extLst>
      <p:ext uri="{BB962C8B-B14F-4D97-AF65-F5344CB8AC3E}">
        <p14:creationId xmlns:p14="http://schemas.microsoft.com/office/powerpoint/2010/main" val="39984936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Yeniden İnşacı </a:t>
            </a:r>
            <a:r>
              <a:rPr lang="tr-TR" b="1" dirty="0" smtClean="0">
                <a:latin typeface="Times New Roman"/>
                <a:ea typeface="Times New Roman"/>
              </a:rPr>
              <a:t>Feminizm</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Yeniden inşacılar da radikaller tarafından, kutsal metinler içerisinde geçen kelimeler ve kavramların açık bir şekilde cinsiyetçi olmalarına karşılık hala bu metinlere yapışıp kalmakla eleştirilmektedirler. Onlara göre ataerkil kültürlerde erkekler tarafından kaleme alınmış bu metinlere yönelik bu çabalar zaman ve enerji kaybından başka bir anlam taşımamaktadırlar. Bir başka deyişle bu metinler bugünün kadınlarına hiçbir şey verememektedirler. Oysa burada geçici çözümlerle uğraşmak yerine kökten bir operasyonu gerektiren bir durum bulunmaktadır (</a:t>
            </a:r>
            <a:r>
              <a:rPr lang="tr-TR" dirty="0" err="1">
                <a:latin typeface="Times New Roman"/>
                <a:ea typeface="Times New Roman"/>
              </a:rPr>
              <a:t>Ferguson</a:t>
            </a:r>
            <a:r>
              <a:rPr lang="tr-TR" dirty="0">
                <a:latin typeface="Times New Roman"/>
                <a:ea typeface="Times New Roman"/>
              </a:rPr>
              <a:t>, 1995: 186).  </a:t>
            </a:r>
          </a:p>
          <a:p>
            <a:endParaRPr lang="tr-TR" dirty="0"/>
          </a:p>
        </p:txBody>
      </p:sp>
    </p:spTree>
    <p:extLst>
      <p:ext uri="{BB962C8B-B14F-4D97-AF65-F5344CB8AC3E}">
        <p14:creationId xmlns:p14="http://schemas.microsoft.com/office/powerpoint/2010/main" val="7180421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Reformist Feminizm</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Reformcu feminist yaklaşım, yeniden inşa taraftarları gibi kutsal metinlerin, geleneklerin ve dinlerin tarihlerinin bugün için söyleyecek değerli şeyleri olduğunu düşünmektedir. Yalnız bu reformcular Eski ve Yeni </a:t>
            </a:r>
            <a:r>
              <a:rPr lang="tr-TR" dirty="0" err="1">
                <a:latin typeface="Times New Roman"/>
                <a:ea typeface="Times New Roman"/>
              </a:rPr>
              <a:t>Ahidlerde</a:t>
            </a:r>
            <a:r>
              <a:rPr lang="tr-TR" dirty="0">
                <a:latin typeface="Times New Roman"/>
                <a:ea typeface="Times New Roman"/>
              </a:rPr>
              <a:t> geçen kurtuluş teması üzerinde odaklanmaktadırlar. Bu şekilde Tanrı’nın yoksullar ve mazlumlara yönelik ilgisi noktasına yönelmekte ve kapitalizm, ırkçılık ve emperyalizm gibi günahlara ek olarak cinsiyetçilik günahı üzerinde duran bir feminist kurtuluş teolojisini savunmaktadırlar. Yahudi, Hıristiyan ya da Müslüman feminist reformcular kadınları yabancılaştırıp baskı altına sokan idari, ekonomik ve dinsel yapıların dönüştürülmesi gerektiğini savunmaktadırlar (</a:t>
            </a:r>
            <a:r>
              <a:rPr lang="tr-TR" dirty="0" err="1">
                <a:latin typeface="Times New Roman"/>
                <a:ea typeface="Times New Roman"/>
              </a:rPr>
              <a:t>Ferguson</a:t>
            </a:r>
            <a:r>
              <a:rPr lang="tr-TR" dirty="0">
                <a:latin typeface="Times New Roman"/>
                <a:ea typeface="Times New Roman"/>
              </a:rPr>
              <a:t>, 1995: 186–87).</a:t>
            </a:r>
          </a:p>
          <a:p>
            <a:endParaRPr lang="tr-TR" dirty="0"/>
          </a:p>
        </p:txBody>
      </p:sp>
    </p:spTree>
    <p:extLst>
      <p:ext uri="{BB962C8B-B14F-4D97-AF65-F5344CB8AC3E}">
        <p14:creationId xmlns:p14="http://schemas.microsoft.com/office/powerpoint/2010/main" val="32304545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Reformist Feminizm</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Bu yaklaşım sahipleri de çeşitli eleştiriler almışlardır. Örneğin onlar kendi kiliseleri ya da sinagoglarının bir takım geleneksel öğreti ve uygulamalarını göz ardı etmekle itham olunmaktadırlar. Bu eleştirilere göre onlar kutsal metinlerin özgürleştirici kısımları üzerinde dururlarken, statükoyu sürdüren diğer göndermeleri kabul etmeye yanaşmamaktadırlar. Onların tüm vahyi Tanrı tarafından indirilmiş bir şey olarak almak yerine geleneksel öğretiden ayıklama ve seçmelere yöneldikleri ifade edilmektedir. Bununla birlikte radikallerin eleştirilerinin çok sert olmasına karşılık yeniden inşacılarınkiler daha sempatik düzeylerle sınırlı kalmaktadır (</a:t>
            </a:r>
            <a:r>
              <a:rPr lang="tr-TR" dirty="0" err="1">
                <a:latin typeface="Times New Roman"/>
                <a:ea typeface="Times New Roman"/>
              </a:rPr>
              <a:t>Ferguson</a:t>
            </a:r>
            <a:r>
              <a:rPr lang="tr-TR" dirty="0">
                <a:latin typeface="Times New Roman"/>
                <a:ea typeface="Times New Roman"/>
              </a:rPr>
              <a:t>, 1995: 198–99).</a:t>
            </a:r>
          </a:p>
          <a:p>
            <a:endParaRPr lang="tr-TR" dirty="0"/>
          </a:p>
        </p:txBody>
      </p:sp>
    </p:spTree>
    <p:extLst>
      <p:ext uri="{BB962C8B-B14F-4D97-AF65-F5344CB8AC3E}">
        <p14:creationId xmlns:p14="http://schemas.microsoft.com/office/powerpoint/2010/main" val="38615381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Reformist Feminizm</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Tüm çeşitlenmeleri içerisinde dinsel feminizmlerin bugün çeşitli akademik ve popüler ortamlarda gündeme geldikleri görülmektedir. İslam gibi geleneksel yapıların, dolayısıyla erkek egemen tutum ve pratiklerin hala hâkim olduğu bir dinsel atmosferde bile Müslüman kadın aktivizminin son zamanlarda entelektüel ve kültürel bir ivme kazanmış olduğu görülmekte ve İslam feminizmi ya da İslami feminizm başlıkları altında çeşitli araştırmalara esin kaynağı haline gelmiş bulunmaktadır.</a:t>
            </a:r>
            <a:r>
              <a:rPr lang="tr-TR" dirty="0"/>
              <a:t> </a:t>
            </a:r>
            <a:r>
              <a:rPr lang="tr-TR" dirty="0">
                <a:latin typeface="Times New Roman"/>
                <a:ea typeface="Times New Roman"/>
              </a:rPr>
              <a:t> </a:t>
            </a:r>
          </a:p>
          <a:p>
            <a:endParaRPr lang="tr-TR" dirty="0"/>
          </a:p>
        </p:txBody>
      </p:sp>
    </p:spTree>
    <p:extLst>
      <p:ext uri="{BB962C8B-B14F-4D97-AF65-F5344CB8AC3E}">
        <p14:creationId xmlns:p14="http://schemas.microsoft.com/office/powerpoint/2010/main" val="24788371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smtClean="0">
                <a:latin typeface="Times New Roman"/>
                <a:ea typeface="Times New Roman"/>
              </a:rPr>
              <a:t>Sonuçlar </a:t>
            </a:r>
            <a:endParaRPr lang="tr-TR" dirty="0"/>
          </a:p>
        </p:txBody>
      </p:sp>
      <p:sp>
        <p:nvSpPr>
          <p:cNvPr id="3" name="İçerik Yer Tutucusu 2"/>
          <p:cNvSpPr>
            <a:spLocks noGrp="1"/>
          </p:cNvSpPr>
          <p:nvPr>
            <p:ph idx="1"/>
          </p:nvPr>
        </p:nvSpPr>
        <p:spPr/>
        <p:txBody>
          <a:bodyPr/>
          <a:lstStyle/>
          <a:p>
            <a:r>
              <a:rPr lang="tr-TR" dirty="0">
                <a:latin typeface="Times New Roman"/>
              </a:rPr>
              <a:t>Bireyin dini, genellikle onun sosyalleştiği daha büyük bir grubun dünya görüşüyle bağlantılı olarak şahsi açıdan anlamlı bir inançlar, değerler ve pratikler bileşimidir. Sosyalleşme sürecinde büyük ölçüde alınan anlam sistemi, bu daha büyük grubun erkeklik ve kadınlığa ilişkin tanımları hakkında bir dizi inanç, imaj ve norm içermektedir.  Bu bakımdan tüm dinlerin insan cinselliği ve toplumsal cinsiyet rolleri temasına hitap ettikleri görülmektedir. Bunun da ardında cinselliğin insan hayatında gizil bir güç olup, çoğu toplumda sosyal </a:t>
            </a:r>
            <a:r>
              <a:rPr lang="tr-TR" dirty="0" err="1">
                <a:latin typeface="Times New Roman"/>
              </a:rPr>
              <a:t>tabakalaşmada</a:t>
            </a:r>
            <a:r>
              <a:rPr lang="tr-TR" dirty="0">
                <a:latin typeface="Times New Roman"/>
              </a:rPr>
              <a:t> belli başlı bir faktör teşkil etmesi yatmaktadır (</a:t>
            </a:r>
            <a:r>
              <a:rPr lang="tr-TR" dirty="0" err="1">
                <a:latin typeface="Times New Roman"/>
              </a:rPr>
              <a:t>McGuire</a:t>
            </a:r>
            <a:r>
              <a:rPr lang="tr-TR" dirty="0">
                <a:latin typeface="Times New Roman"/>
              </a:rPr>
              <a:t>, 1987: 96). </a:t>
            </a:r>
            <a:endParaRPr lang="tr-TR" b="1" dirty="0">
              <a:latin typeface="Times New Roman"/>
            </a:endParaRPr>
          </a:p>
          <a:p>
            <a:endParaRPr lang="tr-TR" dirty="0"/>
          </a:p>
        </p:txBody>
      </p:sp>
    </p:spTree>
    <p:extLst>
      <p:ext uri="{BB962C8B-B14F-4D97-AF65-F5344CB8AC3E}">
        <p14:creationId xmlns:p14="http://schemas.microsoft.com/office/powerpoint/2010/main" val="3452075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dirty="0" smtClean="0"/>
              <a:t>Dinin toplumsal cinsiyet bakımından önemi</a:t>
            </a:r>
            <a:endParaRPr lang="tr-TR" dirty="0"/>
          </a:p>
        </p:txBody>
      </p:sp>
      <p:sp>
        <p:nvSpPr>
          <p:cNvPr id="3" name="İçerik Yer Tutucusu 2"/>
          <p:cNvSpPr>
            <a:spLocks noGrp="1"/>
          </p:cNvSpPr>
          <p:nvPr>
            <p:ph idx="1"/>
          </p:nvPr>
        </p:nvSpPr>
        <p:spPr/>
        <p:txBody>
          <a:bodyPr/>
          <a:lstStyle/>
          <a:p>
            <a:pPr indent="449580" algn="just">
              <a:lnSpc>
                <a:spcPct val="150000"/>
              </a:lnSpc>
              <a:spcBef>
                <a:spcPts val="500"/>
              </a:spcBef>
              <a:spcAft>
                <a:spcPts val="600"/>
              </a:spcAft>
            </a:pPr>
            <a:r>
              <a:rPr lang="tr-TR" dirty="0">
                <a:latin typeface="Times New Roman"/>
              </a:rPr>
              <a:t>din kurumu da bu mücadelede önemli bir rol oynamaktadır. Ve bu bireysel, kültürel veya dini kimliklere indirgenemeyecek bir çatışma potansiyelini taşımaktadır. Çünkü dinler tarihsel olarak toplumsal cinsiyetle ilgili şekillenmelerin kaynakları arasında yer alagelmişlerdir.</a:t>
            </a:r>
            <a:endParaRPr lang="tr-TR" b="1" dirty="0">
              <a:latin typeface="Times New Roman"/>
            </a:endParaRPr>
          </a:p>
          <a:p>
            <a:pPr algn="just">
              <a:spcAft>
                <a:spcPts val="0"/>
              </a:spcAft>
            </a:pPr>
            <a:r>
              <a:rPr lang="tr-TR" dirty="0">
                <a:latin typeface="Times New Roman"/>
                <a:ea typeface="Times New Roman"/>
              </a:rPr>
              <a:t> </a:t>
            </a:r>
          </a:p>
          <a:p>
            <a:endParaRPr lang="tr-TR" dirty="0"/>
          </a:p>
        </p:txBody>
      </p:sp>
    </p:spTree>
    <p:extLst>
      <p:ext uri="{BB962C8B-B14F-4D97-AF65-F5344CB8AC3E}">
        <p14:creationId xmlns:p14="http://schemas.microsoft.com/office/powerpoint/2010/main" val="81502784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Sonuçlar </a:t>
            </a:r>
            <a:endParaRPr lang="tr-TR" dirty="0"/>
          </a:p>
        </p:txBody>
      </p:sp>
      <p:sp>
        <p:nvSpPr>
          <p:cNvPr id="3" name="İçerik Yer Tutucusu 2"/>
          <p:cNvSpPr>
            <a:spLocks noGrp="1"/>
          </p:cNvSpPr>
          <p:nvPr>
            <p:ph idx="1"/>
          </p:nvPr>
        </p:nvSpPr>
        <p:spPr/>
        <p:txBody>
          <a:bodyPr/>
          <a:lstStyle/>
          <a:p>
            <a:r>
              <a:rPr lang="tr-TR" dirty="0">
                <a:latin typeface="Times New Roman"/>
              </a:rPr>
              <a:t>Din ve kadınlar ilişkisi ise çok yönlü ve belirsiz bir ilişkiler yumağı olarak görünmektedir. Bunda her şeyden önce dinin soyut bir inşa olmasının rolü bulunmaktadır. Ayrıca kadınların dinlerle ilgili olarak yaşadıkları deneyimler de kolaylıkla kategorize edilebilecek durumda değildir (</a:t>
            </a:r>
            <a:r>
              <a:rPr lang="tr-TR" dirty="0" err="1">
                <a:latin typeface="Times New Roman"/>
              </a:rPr>
              <a:t>Fisher</a:t>
            </a:r>
            <a:r>
              <a:rPr lang="tr-TR" dirty="0">
                <a:latin typeface="Times New Roman"/>
              </a:rPr>
              <a:t>, 2007: 13). Bundan dolayıdır ki, dinler kadınlarla ilişkilerinde tek yanlı değil, çelişik görülen sonuçlar üretmektedirler. Bunda dinlerin kendi kurumsal ve geleneksel </a:t>
            </a:r>
            <a:r>
              <a:rPr lang="tr-TR" dirty="0" err="1">
                <a:latin typeface="Times New Roman"/>
              </a:rPr>
              <a:t>imkanlılıkları</a:t>
            </a:r>
            <a:r>
              <a:rPr lang="tr-TR" dirty="0">
                <a:latin typeface="Times New Roman"/>
              </a:rPr>
              <a:t> kadar, kadınların da farklı tutumlarının ve inisiyatif alışlarının etkilerinin bulunduğu gözlemlenmektedir. Özellikle modern koşullarda artan kadın hareketliliği, bu konudaki çeşitliliği daha da artırıyor görünmektedir.</a:t>
            </a:r>
            <a:r>
              <a:rPr lang="tr-TR" b="1" dirty="0">
                <a:latin typeface="Times New Roman"/>
              </a:rPr>
              <a:t> </a:t>
            </a:r>
          </a:p>
          <a:p>
            <a:endParaRPr lang="tr-TR" dirty="0"/>
          </a:p>
        </p:txBody>
      </p:sp>
    </p:spTree>
    <p:extLst>
      <p:ext uri="{BB962C8B-B14F-4D97-AF65-F5344CB8AC3E}">
        <p14:creationId xmlns:p14="http://schemas.microsoft.com/office/powerpoint/2010/main" val="34132177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b="1" dirty="0">
                <a:latin typeface="Times New Roman"/>
                <a:ea typeface="Times New Roman"/>
              </a:rPr>
              <a:t>Sonuçlar </a:t>
            </a:r>
            <a:endParaRPr lang="tr-TR" dirty="0"/>
          </a:p>
        </p:txBody>
      </p:sp>
      <p:sp>
        <p:nvSpPr>
          <p:cNvPr id="3" name="İçerik Yer Tutucusu 2"/>
          <p:cNvSpPr>
            <a:spLocks noGrp="1"/>
          </p:cNvSpPr>
          <p:nvPr>
            <p:ph idx="1"/>
          </p:nvPr>
        </p:nvSpPr>
        <p:spPr/>
        <p:txBody>
          <a:bodyPr>
            <a:normAutofit fontScale="77500" lnSpcReduction="20000"/>
          </a:bodyPr>
          <a:lstStyle/>
          <a:p>
            <a:pPr indent="449580" algn="just">
              <a:lnSpc>
                <a:spcPct val="150000"/>
              </a:lnSpc>
              <a:spcAft>
                <a:spcPts val="600"/>
              </a:spcAft>
            </a:pPr>
            <a:r>
              <a:rPr lang="tr-TR" dirty="0">
                <a:latin typeface="Times New Roman"/>
                <a:ea typeface="Times New Roman"/>
              </a:rPr>
              <a:t>Dinlerin kadınları sadece zayıflatıp baskılayan ortamlar oluşturmadıkları, kadınların kendi özneliklerinin de etkisiyle –mutlak düzeyde olmasa da- kendilerine dinler içerisinde ve genel olarak toplumda güçlendirici konumlar ürettikleri de giderek daha sık dile getirilen bir durum olmaktadır. Geleneksel kültürden modern kültürel ortamlara doğru kayış sürecinde elde edilen toplumsal hareketlilik imkânları bu bakımdan dinsel alanı da içine alacak şekilde genişletilmiş görünmektedir. Bugün toplumsal cinsiyet konusundaki araştırmalarda din boyutu neredeyse bağımsız bir alan halini alma noktasına gelmiş bulunmaktadır.</a:t>
            </a:r>
          </a:p>
          <a:p>
            <a:pPr indent="449580" algn="just">
              <a:lnSpc>
                <a:spcPct val="150000"/>
              </a:lnSpc>
              <a:spcAft>
                <a:spcPts val="600"/>
              </a:spcAft>
            </a:pPr>
            <a:r>
              <a:rPr lang="tr-TR" dirty="0">
                <a:latin typeface="Times New Roman"/>
                <a:ea typeface="Times New Roman"/>
              </a:rPr>
              <a:t> </a:t>
            </a:r>
          </a:p>
          <a:p>
            <a:endParaRPr lang="tr-TR" dirty="0"/>
          </a:p>
        </p:txBody>
      </p:sp>
    </p:spTree>
    <p:extLst>
      <p:ext uri="{BB962C8B-B14F-4D97-AF65-F5344CB8AC3E}">
        <p14:creationId xmlns:p14="http://schemas.microsoft.com/office/powerpoint/2010/main" val="960754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tr-TR" dirty="0" smtClean="0"/>
              <a:t>Aktif erkek &amp; pasif kadın</a:t>
            </a:r>
            <a:endParaRPr lang="tr-TR" dirty="0"/>
          </a:p>
        </p:txBody>
      </p:sp>
      <p:sp>
        <p:nvSpPr>
          <p:cNvPr id="3" name="İçerik Yer Tutucusu 2"/>
          <p:cNvSpPr>
            <a:spLocks noGrp="1"/>
          </p:cNvSpPr>
          <p:nvPr>
            <p:ph idx="1"/>
          </p:nvPr>
        </p:nvSpPr>
        <p:spPr/>
        <p:txBody>
          <a:bodyPr>
            <a:normAutofit fontScale="92500" lnSpcReduction="10000"/>
          </a:bodyPr>
          <a:lstStyle/>
          <a:p>
            <a:r>
              <a:rPr lang="tr-TR" dirty="0">
                <a:latin typeface="Times New Roman"/>
                <a:ea typeface="Times New Roman"/>
              </a:rPr>
              <a:t>din ve toplumsal cinsiyet ilişkisinin sonuçları noktasında oldukça farklı saptamaların söz konusu olduğu da bir gerçektir. Konuya ilişkin yaklaşımlarda sıklıkla rastlanan bir durum, ilgili ilişkiyi dinlerin kadınlar karşısındaki olumsuz sonuçlarının öne çıkartılmasının oluşturmasıdır. </a:t>
            </a:r>
            <a:r>
              <a:rPr lang="tr-TR" dirty="0" err="1">
                <a:latin typeface="Times New Roman"/>
                <a:ea typeface="Times New Roman"/>
              </a:rPr>
              <a:t>Görgül</a:t>
            </a:r>
            <a:r>
              <a:rPr lang="tr-TR" dirty="0">
                <a:latin typeface="Times New Roman"/>
                <a:ea typeface="Times New Roman"/>
              </a:rPr>
              <a:t> düzeylerde çok sayıda kanıtları bulunmakla birlikte, din ve kadın ilişkisi konusunda bunun eksik kaldığı görülmektedir. Her şeyden önce dinler sadece bir tarafı oluşturmalarına karşılık, burada aktif yön bunlara tanınmakta, kadınların ise edilgen bireyler oldukları varsayılıp, onların bu yapılar ya da kültürler tarafından belirlendiği şeklinde tek yanlı bir çözümleme yoluna gidilmektedir. Oysa çeşitli sosyal ve kültürel disiplinler, kadınlar tarafının da bu ilişkide farklı sonuçlara götürebildiğini ortaya koymaktadırlar.</a:t>
            </a:r>
          </a:p>
          <a:p>
            <a:endParaRPr lang="tr-TR" dirty="0"/>
          </a:p>
        </p:txBody>
      </p:sp>
    </p:spTree>
    <p:extLst>
      <p:ext uri="{BB962C8B-B14F-4D97-AF65-F5344CB8AC3E}">
        <p14:creationId xmlns:p14="http://schemas.microsoft.com/office/powerpoint/2010/main" val="3581097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dirty="0" smtClean="0"/>
              <a:t>Din ve kadın-Çifte ilişki</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D</a:t>
            </a:r>
            <a:r>
              <a:rPr lang="tr-TR" dirty="0" smtClean="0">
                <a:latin typeface="Times New Roman"/>
                <a:ea typeface="Times New Roman"/>
              </a:rPr>
              <a:t>inler </a:t>
            </a:r>
            <a:r>
              <a:rPr lang="tr-TR" dirty="0">
                <a:latin typeface="Times New Roman"/>
                <a:ea typeface="Times New Roman"/>
              </a:rPr>
              <a:t>asli belirleyici olarak düşünüldüklerinde bile yine ikili, hatta çoklu çözümleme çerçeveleri gerektiren bir durum söz konusudur. Bir başka deyişle dinlerin kadınlara bakışında olumsuz, onları aşağılayan, ikincil konuma düşüren, bastıran çok sayıda örneğin yanında onları yücelten, eşitlikçi bir şekilde yaklaşan ve kadınların toplumsal konumlarını düzelten –yine çok sayıda- örnek bulunmaktadır. Bu bakımdan toplumsal cinsiyet ve din ilişkisinde dinlerin kadınlarla ilgili konumlarının tek yanlı bir ilişki oluşturmadığı noktasından hareket etmek daha uygun görünmektedir.</a:t>
            </a:r>
          </a:p>
          <a:p>
            <a:endParaRPr lang="tr-TR" dirty="0"/>
          </a:p>
        </p:txBody>
      </p:sp>
    </p:spTree>
    <p:extLst>
      <p:ext uri="{BB962C8B-B14F-4D97-AF65-F5344CB8AC3E}">
        <p14:creationId xmlns:p14="http://schemas.microsoft.com/office/powerpoint/2010/main" val="2287470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dirty="0" smtClean="0"/>
              <a:t>Ataerkillik</a:t>
            </a:r>
            <a:endParaRPr lang="tr-TR" dirty="0"/>
          </a:p>
        </p:txBody>
      </p:sp>
      <p:sp>
        <p:nvSpPr>
          <p:cNvPr id="3" name="İçerik Yer Tutucusu 2"/>
          <p:cNvSpPr>
            <a:spLocks noGrp="1"/>
          </p:cNvSpPr>
          <p:nvPr>
            <p:ph idx="1"/>
          </p:nvPr>
        </p:nvSpPr>
        <p:spPr/>
        <p:txBody>
          <a:bodyPr>
            <a:normAutofit lnSpcReduction="10000"/>
          </a:bodyPr>
          <a:lstStyle/>
          <a:p>
            <a:r>
              <a:rPr lang="tr-TR" dirty="0">
                <a:latin typeface="Times New Roman"/>
                <a:ea typeface="Times New Roman"/>
              </a:rPr>
              <a:t>Din ve kadın ilişkisi çeşitli ve hatta çelişik şekillerde kurulabilir olmakla birlikte bu konudan söz açıldığında ilk akla gelen ve baskın nitelik taşıyan şey ataerkillik kavramı olmaktadır. Dinlerin,  baba figürler tarafından yönetilmelerinden dolayı ataerkil niteliklerinin öne çıkması burada bir hareket noktası haline gelmektedir. Buna göre ataerkilliğin dinlerin özünde geçerli olan ana unsur olduğu yolundaki tez noktasında dünyadaki belli başlı dinlerin tümünün erkekler tarafından kurulmuş olmaları ve hakim rollerin yine onlara verildiği şeklindeki bir argümana dayanılmaktadır. Yine dinlerin çoğunun erkeklerin başında olduğu toplumsal düzenler içerisinde ortaya çıktıkları da bu gözlemi besleyen bir ek kanıt oluşturmaktadır (</a:t>
            </a:r>
            <a:r>
              <a:rPr lang="tr-TR" dirty="0" err="1">
                <a:latin typeface="Times New Roman"/>
                <a:ea typeface="Times New Roman"/>
              </a:rPr>
              <a:t>Fisher</a:t>
            </a:r>
            <a:r>
              <a:rPr lang="tr-TR" dirty="0">
                <a:latin typeface="Times New Roman"/>
                <a:ea typeface="Times New Roman"/>
              </a:rPr>
              <a:t>, 2007: 13)  </a:t>
            </a:r>
          </a:p>
          <a:p>
            <a:endParaRPr lang="tr-TR" dirty="0"/>
          </a:p>
        </p:txBody>
      </p:sp>
    </p:spTree>
    <p:extLst>
      <p:ext uri="{BB962C8B-B14F-4D97-AF65-F5344CB8AC3E}">
        <p14:creationId xmlns:p14="http://schemas.microsoft.com/office/powerpoint/2010/main" val="2256722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dirty="0" smtClean="0"/>
              <a:t>Ataerkil din kavramı</a:t>
            </a:r>
            <a:endParaRPr lang="tr-TR" dirty="0"/>
          </a:p>
        </p:txBody>
      </p:sp>
      <p:sp>
        <p:nvSpPr>
          <p:cNvPr id="3" name="İçerik Yer Tutucusu 2"/>
          <p:cNvSpPr>
            <a:spLocks noGrp="1"/>
          </p:cNvSpPr>
          <p:nvPr>
            <p:ph idx="1"/>
          </p:nvPr>
        </p:nvSpPr>
        <p:spPr/>
        <p:txBody>
          <a:bodyPr/>
          <a:lstStyle/>
          <a:p>
            <a:r>
              <a:rPr lang="tr-TR" b="1" dirty="0">
                <a:latin typeface="Times New Roman"/>
                <a:ea typeface="Times New Roman"/>
              </a:rPr>
              <a:t>Bu tür toplumsal cinsiyet bakış açılarından dinlerin kadınlar karşısındaki konumları genelde ‘erkeği merkeze alan’ çerçeveler olarak ifade edilegelmiştir. O kadar ki, mesela kadın düşmanlığının dini köklerinin bulunduğuna dair saptamaların açıklanmasına bile gerek bulunmadığı belirtilmektedir. Bu şekilde tüm dinlerin sosyal öğretilerinin merkezinde cinsellik ve aileye, takıntılı olarak ifade edilen bir ilginin varlığı söz konusu olmaktadır. Ayrıca dinlerdeki bu yönde toplumsal cinsiyet ilişkilerine dair tavırların değiştirilmesi çok güç görünmektedir.</a:t>
            </a:r>
            <a:r>
              <a:rPr lang="tr-TR" dirty="0"/>
              <a:t> </a:t>
            </a:r>
            <a:r>
              <a:rPr lang="tr-TR" dirty="0">
                <a:latin typeface="Times New Roman"/>
                <a:ea typeface="Times New Roman"/>
              </a:rPr>
              <a:t> </a:t>
            </a:r>
          </a:p>
          <a:p>
            <a:endParaRPr lang="tr-TR" dirty="0"/>
          </a:p>
        </p:txBody>
      </p:sp>
    </p:spTree>
    <p:extLst>
      <p:ext uri="{BB962C8B-B14F-4D97-AF65-F5344CB8AC3E}">
        <p14:creationId xmlns:p14="http://schemas.microsoft.com/office/powerpoint/2010/main" val="16567513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tr-TR" dirty="0" smtClean="0"/>
              <a:t>Ataerkil din kavramı</a:t>
            </a:r>
            <a:endParaRPr lang="tr-TR" dirty="0"/>
          </a:p>
        </p:txBody>
      </p:sp>
      <p:sp>
        <p:nvSpPr>
          <p:cNvPr id="3" name="İçerik Yer Tutucusu 2"/>
          <p:cNvSpPr>
            <a:spLocks noGrp="1"/>
          </p:cNvSpPr>
          <p:nvPr>
            <p:ph idx="1"/>
          </p:nvPr>
        </p:nvSpPr>
        <p:spPr/>
        <p:txBody>
          <a:bodyPr/>
          <a:lstStyle/>
          <a:p>
            <a:r>
              <a:rPr lang="tr-TR" b="1" dirty="0">
                <a:latin typeface="Times New Roman"/>
                <a:ea typeface="Times New Roman"/>
              </a:rPr>
              <a:t>Bu bakımdan dinlerde toplumsal cinsiyet ilişkilerinin teolojik savunuları yüzyıllar boyu sürdürülen bir çaba oluşturmuştur. Bu çabalar, kadınlara karşı ayrımları, ırki ya da </a:t>
            </a:r>
            <a:r>
              <a:rPr lang="tr-TR" b="1" dirty="0" err="1">
                <a:latin typeface="Times New Roman"/>
                <a:ea typeface="Times New Roman"/>
              </a:rPr>
              <a:t>sosyo</a:t>
            </a:r>
            <a:r>
              <a:rPr lang="tr-TR" b="1" dirty="0">
                <a:latin typeface="Times New Roman"/>
                <a:ea typeface="Times New Roman"/>
              </a:rPr>
              <a:t>-ekonomik ayrımlardan bile öteye taşıyan sonuçlarla birlikte anılmaktadır. Bunun nedeni olarak ise ırk ve sınıfın çoğu durumda yalnızca belli haldeki kişiler ve yerleri ilgilendiren, değişme halindeki ve belirsiz kategoriler oluşturmalarına karşılık, toplumsal cinsiyet ilişkilerinin hemen herkes için taşıdığı hayati önem ifade edilmektedir. Ayrıca ‘</a:t>
            </a:r>
            <a:r>
              <a:rPr lang="tr-TR" b="1" dirty="0" err="1">
                <a:latin typeface="Times New Roman"/>
                <a:ea typeface="Times New Roman"/>
              </a:rPr>
              <a:t>ev’in</a:t>
            </a:r>
            <a:r>
              <a:rPr lang="tr-TR" b="1" dirty="0">
                <a:latin typeface="Times New Roman"/>
                <a:ea typeface="Times New Roman"/>
              </a:rPr>
              <a:t> inançları bir kuşaktan diğer kuşağa aktarmadaki yeri de, kadın ve erkek rollerindeki değişmelere direnme durumlarını açıklayıcı bulunmaktadır (Bruce, 2000: 32). </a:t>
            </a:r>
            <a:endParaRPr lang="tr-TR" dirty="0"/>
          </a:p>
        </p:txBody>
      </p:sp>
    </p:spTree>
    <p:extLst>
      <p:ext uri="{BB962C8B-B14F-4D97-AF65-F5344CB8AC3E}">
        <p14:creationId xmlns:p14="http://schemas.microsoft.com/office/powerpoint/2010/main" val="14122766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481</TotalTime>
  <Words>3266</Words>
  <Application>Microsoft Office PowerPoint</Application>
  <PresentationFormat>Özel</PresentationFormat>
  <Paragraphs>81</Paragraphs>
  <Slides>41</Slides>
  <Notes>0</Notes>
  <HiddenSlides>0</HiddenSlides>
  <MMClips>0</MMClips>
  <ScaleCrop>false</ScaleCrop>
  <HeadingPairs>
    <vt:vector size="4" baseType="variant">
      <vt:variant>
        <vt:lpstr>Tema</vt:lpstr>
      </vt:variant>
      <vt:variant>
        <vt:i4>1</vt:i4>
      </vt:variant>
      <vt:variant>
        <vt:lpstr>Slayt Başlıkları</vt:lpstr>
      </vt:variant>
      <vt:variant>
        <vt:i4>41</vt:i4>
      </vt:variant>
    </vt:vector>
  </HeadingPairs>
  <TitlesOfParts>
    <vt:vector size="42" baseType="lpstr">
      <vt:lpstr>Office Teması</vt:lpstr>
      <vt:lpstr>Toplumsal cinsiyet ve din</vt:lpstr>
      <vt:lpstr>ihsan toker</vt:lpstr>
      <vt:lpstr>Toplumsal cinsiyet kavramı</vt:lpstr>
      <vt:lpstr>Dinin toplumsal cinsiyet bakımından önemi</vt:lpstr>
      <vt:lpstr>Aktif erkek &amp; pasif kadın</vt:lpstr>
      <vt:lpstr>Din ve kadın-Çifte ilişki</vt:lpstr>
      <vt:lpstr>Ataerkillik</vt:lpstr>
      <vt:lpstr>Ataerkil din kavramı</vt:lpstr>
      <vt:lpstr>Ataerkil din kavramı</vt:lpstr>
      <vt:lpstr>Ataerkil din kavramı</vt:lpstr>
      <vt:lpstr>Ataerkil din kavramı</vt:lpstr>
      <vt:lpstr>Ataerkil din kavramı</vt:lpstr>
      <vt:lpstr>Ataerkil din kavramı</vt:lpstr>
      <vt:lpstr>Ataerkil din kavramı-kadın maneviyatının sınırlılığı</vt:lpstr>
      <vt:lpstr>PowerPoint Sunusu</vt:lpstr>
      <vt:lpstr>Yahudilik</vt:lpstr>
      <vt:lpstr>Yahudilik</vt:lpstr>
      <vt:lpstr>Hıristiyanlık</vt:lpstr>
      <vt:lpstr>Hıristiyanlık</vt:lpstr>
      <vt:lpstr>İslam </vt:lpstr>
      <vt:lpstr>İslam</vt:lpstr>
      <vt:lpstr>İslam</vt:lpstr>
      <vt:lpstr>İslam</vt:lpstr>
      <vt:lpstr>PowerPoint Sunusu</vt:lpstr>
      <vt:lpstr>Ataerkil Yorum ve Yaklaşımlara Karşı Kadınların Dinsel Mücadele Biçimleri </vt:lpstr>
      <vt:lpstr>Ataerkil Yorum ve Yaklaşımlara Karşı Kadınların Dinsel Mücadele Biçimleri</vt:lpstr>
      <vt:lpstr>Ataerkil Yorum ve Yaklaşımlara Karşı Kadınların Dinsel Mücadele Biçimleri</vt:lpstr>
      <vt:lpstr>Ataerkil Yorum ve Yaklaşımlara Karşı Kadınların Dinsel Mücadele Biçimleri</vt:lpstr>
      <vt:lpstr>Ataerkil Yorum ve Yaklaşımlara Karşı Kadınların Dinsel Mücadele Biçimleri</vt:lpstr>
      <vt:lpstr>Ataerkil Yorum ve Yaklaşımlara Karşı Kadınların Dinsel Mücadele Biçimleri</vt:lpstr>
      <vt:lpstr>Dinsel feminizmin türleri</vt:lpstr>
      <vt:lpstr>Radikal Dinsel Feminizm</vt:lpstr>
      <vt:lpstr>Radikal Dinsel Feminizm</vt:lpstr>
      <vt:lpstr>Yeniden İnşacı Feminizm </vt:lpstr>
      <vt:lpstr>Yeniden İnşacı Feminizm</vt:lpstr>
      <vt:lpstr>Reformist Feminizm</vt:lpstr>
      <vt:lpstr>Reformist Feminizm</vt:lpstr>
      <vt:lpstr>Reformist Feminizm</vt:lpstr>
      <vt:lpstr>Sonuçlar </vt:lpstr>
      <vt:lpstr>Sonuçlar </vt:lpstr>
      <vt:lpstr>Sonuçlar </vt:lpstr>
    </vt:vector>
  </TitlesOfParts>
  <Company>SilentAll Team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 nedir?</dc:title>
  <dc:creator>hüseyin nazliaydin</dc:creator>
  <cp:lastModifiedBy>user</cp:lastModifiedBy>
  <cp:revision>64</cp:revision>
  <dcterms:created xsi:type="dcterms:W3CDTF">2015-04-29T07:37:59Z</dcterms:created>
  <dcterms:modified xsi:type="dcterms:W3CDTF">2019-10-12T15:07:07Z</dcterms:modified>
</cp:coreProperties>
</file>