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1" r:id="rId5"/>
    <p:sldId id="259" r:id="rId6"/>
    <p:sldId id="260"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p:scale>
          <a:sx n="50" d="100"/>
          <a:sy n="50" d="100"/>
        </p:scale>
        <p:origin x="53" y="8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C3C61B1-1B94-4147-8CD2-81D48AD32D4F}" type="datetimeFigureOut">
              <a:rPr lang="tr-TR" smtClean="0"/>
              <a:t>1.02.2020</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B23688D-867D-4990-9B44-9EE5E4099B46}"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7529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C3C61B1-1B94-4147-8CD2-81D48AD32D4F}" type="datetimeFigureOut">
              <a:rPr lang="tr-TR" smtClean="0"/>
              <a:t>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95359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C3C61B1-1B94-4147-8CD2-81D48AD32D4F}" type="datetimeFigureOut">
              <a:rPr lang="tr-TR" smtClean="0"/>
              <a:t>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357145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C3C61B1-1B94-4147-8CD2-81D48AD32D4F}" type="datetimeFigureOut">
              <a:rPr lang="tr-TR" smtClean="0"/>
              <a:t>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23688D-867D-4990-9B44-9EE5E4099B46}"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37296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C3C61B1-1B94-4147-8CD2-81D48AD32D4F}" type="datetimeFigureOut">
              <a:rPr lang="tr-TR" smtClean="0"/>
              <a:t>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228133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5C3C61B1-1B94-4147-8CD2-81D48AD32D4F}" type="datetimeFigureOut">
              <a:rPr lang="tr-TR" smtClean="0"/>
              <a:t>1.02.2020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996686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5C3C61B1-1B94-4147-8CD2-81D48AD32D4F}" type="datetimeFigureOut">
              <a:rPr lang="tr-TR" smtClean="0"/>
              <a:t>1.02.2020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3632865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C3C61B1-1B94-4147-8CD2-81D48AD32D4F}" type="datetimeFigureOut">
              <a:rPr lang="tr-TR" smtClean="0"/>
              <a:t>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142399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C3C61B1-1B94-4147-8CD2-81D48AD32D4F}" type="datetimeFigureOut">
              <a:rPr lang="tr-TR" smtClean="0"/>
              <a:t>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32711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C3C61B1-1B94-4147-8CD2-81D48AD32D4F}" type="datetimeFigureOut">
              <a:rPr lang="tr-TR" smtClean="0"/>
              <a:t>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215032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C3C61B1-1B94-4147-8CD2-81D48AD32D4F}" type="datetimeFigureOut">
              <a:rPr lang="tr-TR" smtClean="0"/>
              <a:t>1.02.2020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304415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C3C61B1-1B94-4147-8CD2-81D48AD32D4F}" type="datetimeFigureOut">
              <a:rPr lang="tr-TR" smtClean="0"/>
              <a:t>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103392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C3C61B1-1B94-4147-8CD2-81D48AD32D4F}" type="datetimeFigureOut">
              <a:rPr lang="tr-TR" smtClean="0"/>
              <a:t>1.02.2020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124562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C3C61B1-1B94-4147-8CD2-81D48AD32D4F}" type="datetimeFigureOut">
              <a:rPr lang="tr-TR" smtClean="0"/>
              <a:t>1.02.2020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53107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C61B1-1B94-4147-8CD2-81D48AD32D4F}" type="datetimeFigureOut">
              <a:rPr lang="tr-TR" smtClean="0"/>
              <a:t>1.02.2020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418719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C3C61B1-1B94-4147-8CD2-81D48AD32D4F}" type="datetimeFigureOut">
              <a:rPr lang="tr-TR" smtClean="0"/>
              <a:t>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407461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C3C61B1-1B94-4147-8CD2-81D48AD32D4F}" type="datetimeFigureOut">
              <a:rPr lang="tr-TR" smtClean="0"/>
              <a:t>1.02.2020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B23688D-867D-4990-9B44-9EE5E4099B46}" type="slidenum">
              <a:rPr lang="tr-TR" smtClean="0"/>
              <a:t>‹#›</a:t>
            </a:fld>
            <a:endParaRPr lang="tr-TR"/>
          </a:p>
        </p:txBody>
      </p:sp>
    </p:spTree>
    <p:extLst>
      <p:ext uri="{BB962C8B-B14F-4D97-AF65-F5344CB8AC3E}">
        <p14:creationId xmlns:p14="http://schemas.microsoft.com/office/powerpoint/2010/main" val="293130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C3C61B1-1B94-4147-8CD2-81D48AD32D4F}" type="datetimeFigureOut">
              <a:rPr lang="tr-TR" smtClean="0"/>
              <a:t>1.02.2020</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B23688D-867D-4990-9B44-9EE5E4099B46}" type="slidenum">
              <a:rPr lang="tr-TR" smtClean="0"/>
              <a:t>‹#›</a:t>
            </a:fld>
            <a:endParaRPr lang="tr-TR"/>
          </a:p>
        </p:txBody>
      </p:sp>
    </p:spTree>
    <p:extLst>
      <p:ext uri="{BB962C8B-B14F-4D97-AF65-F5344CB8AC3E}">
        <p14:creationId xmlns:p14="http://schemas.microsoft.com/office/powerpoint/2010/main" val="26009582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Yargı ve İnsan Hakları Muhabirliği</a:t>
            </a:r>
            <a:endParaRPr lang="tr-TR" dirty="0"/>
          </a:p>
        </p:txBody>
      </p:sp>
      <p:sp>
        <p:nvSpPr>
          <p:cNvPr id="3" name="Alt Başlık 2"/>
          <p:cNvSpPr>
            <a:spLocks noGrp="1"/>
          </p:cNvSpPr>
          <p:nvPr>
            <p:ph type="subTitle" idx="1"/>
          </p:nvPr>
        </p:nvSpPr>
        <p:spPr/>
        <p:txBody>
          <a:bodyPr/>
          <a:lstStyle/>
          <a:p>
            <a:r>
              <a:rPr lang="tr-TR" dirty="0" smtClean="0"/>
              <a:t>8. Hafta</a:t>
            </a:r>
            <a:endParaRPr lang="tr-TR" dirty="0"/>
          </a:p>
        </p:txBody>
      </p:sp>
    </p:spTree>
    <p:extLst>
      <p:ext uri="{BB962C8B-B14F-4D97-AF65-F5344CB8AC3E}">
        <p14:creationId xmlns:p14="http://schemas.microsoft.com/office/powerpoint/2010/main" val="51081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85800"/>
            <a:ext cx="10396882" cy="943495"/>
          </a:xfrm>
        </p:spPr>
        <p:txBody>
          <a:bodyPr/>
          <a:lstStyle/>
          <a:p>
            <a:r>
              <a:rPr lang="tr-TR" dirty="0" smtClean="0"/>
              <a:t>İnsan hakları ve medya</a:t>
            </a:r>
            <a:endParaRPr lang="tr-TR" dirty="0"/>
          </a:p>
        </p:txBody>
      </p:sp>
      <p:sp>
        <p:nvSpPr>
          <p:cNvPr id="3" name="İçerik Yer Tutucusu 2"/>
          <p:cNvSpPr>
            <a:spLocks noGrp="1"/>
          </p:cNvSpPr>
          <p:nvPr>
            <p:ph sz="quarter" idx="13"/>
          </p:nvPr>
        </p:nvSpPr>
        <p:spPr>
          <a:xfrm>
            <a:off x="685800" y="1778924"/>
            <a:ext cx="10394707" cy="4139738"/>
          </a:xfrm>
        </p:spPr>
        <p:txBody>
          <a:bodyPr>
            <a:normAutofit/>
          </a:bodyPr>
          <a:lstStyle/>
          <a:p>
            <a:r>
              <a:rPr lang="tr-TR" dirty="0" smtClean="0"/>
              <a:t>Duyurma</a:t>
            </a:r>
          </a:p>
          <a:p>
            <a:r>
              <a:rPr lang="tr-TR" dirty="0" smtClean="0"/>
              <a:t>Bilgilendirme</a:t>
            </a:r>
          </a:p>
          <a:p>
            <a:r>
              <a:rPr lang="tr-TR" dirty="0" smtClean="0"/>
              <a:t>Gündeme taşıma</a:t>
            </a:r>
          </a:p>
          <a:p>
            <a:r>
              <a:rPr lang="tr-TR" dirty="0" smtClean="0"/>
              <a:t>Duyarlılık oluşturma</a:t>
            </a:r>
          </a:p>
          <a:p>
            <a:r>
              <a:rPr lang="tr-TR" dirty="0" smtClean="0"/>
              <a:t>Alternatif söylemler-İfade</a:t>
            </a:r>
          </a:p>
          <a:p>
            <a:r>
              <a:rPr lang="tr-TR" dirty="0" smtClean="0"/>
              <a:t>Denetim ve gözetim</a:t>
            </a:r>
          </a:p>
          <a:p>
            <a:r>
              <a:rPr lang="tr-TR" dirty="0" smtClean="0"/>
              <a:t>Politikaları etkileme</a:t>
            </a:r>
            <a:endParaRPr lang="tr-TR" dirty="0"/>
          </a:p>
        </p:txBody>
      </p:sp>
    </p:spTree>
    <p:extLst>
      <p:ext uri="{BB962C8B-B14F-4D97-AF65-F5344CB8AC3E}">
        <p14:creationId xmlns:p14="http://schemas.microsoft.com/office/powerpoint/2010/main" val="194435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İnsan hakları ve medya</a:t>
            </a:r>
          </a:p>
        </p:txBody>
      </p:sp>
      <p:sp>
        <p:nvSpPr>
          <p:cNvPr id="3" name="İçerik Yer Tutucusu 2"/>
          <p:cNvSpPr>
            <a:spLocks noGrp="1"/>
          </p:cNvSpPr>
          <p:nvPr>
            <p:ph sz="quarter" idx="13"/>
          </p:nvPr>
        </p:nvSpPr>
        <p:spPr/>
        <p:txBody>
          <a:bodyPr/>
          <a:lstStyle/>
          <a:p>
            <a:r>
              <a:rPr lang="tr-TR" dirty="0" smtClean="0"/>
              <a:t>Medyanın kendisi de hak ihlalleri yapabiliyor. </a:t>
            </a:r>
          </a:p>
          <a:p>
            <a:r>
              <a:rPr lang="tr-TR" dirty="0"/>
              <a:t>Medya hak ihlallerini ya görmüyor ya da gördüğü durumlarda sorunlu bir şekilde haberleştiriyor. </a:t>
            </a:r>
            <a:endParaRPr lang="tr-TR" dirty="0" smtClean="0"/>
          </a:p>
          <a:p>
            <a:r>
              <a:rPr lang="tr-TR" dirty="0" err="1" smtClean="0"/>
              <a:t>Varolan</a:t>
            </a:r>
            <a:r>
              <a:rPr lang="tr-TR" dirty="0" smtClean="0"/>
              <a:t> durumu yeniden üretiyor</a:t>
            </a:r>
            <a:endParaRPr lang="tr-TR" dirty="0"/>
          </a:p>
          <a:p>
            <a:endParaRPr lang="tr-TR" dirty="0" smtClean="0"/>
          </a:p>
          <a:p>
            <a:r>
              <a:rPr lang="tr-TR" dirty="0" smtClean="0"/>
              <a:t>Neler haber yapılıyor ya da yapılmıyor?</a:t>
            </a:r>
          </a:p>
          <a:p>
            <a:r>
              <a:rPr lang="tr-TR" dirty="0" smtClean="0"/>
              <a:t>Kimler nasıl haber oluyor?</a:t>
            </a:r>
            <a:endParaRPr lang="tr-TR" dirty="0"/>
          </a:p>
        </p:txBody>
      </p:sp>
    </p:spTree>
    <p:extLst>
      <p:ext uri="{BB962C8B-B14F-4D97-AF65-F5344CB8AC3E}">
        <p14:creationId xmlns:p14="http://schemas.microsoft.com/office/powerpoint/2010/main" val="247272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Genel geçer habercilik</a:t>
            </a:r>
            <a:endParaRPr lang="tr-TR" dirty="0"/>
          </a:p>
        </p:txBody>
      </p:sp>
      <p:sp>
        <p:nvSpPr>
          <p:cNvPr id="3" name="İçerik Yer Tutucusu 2"/>
          <p:cNvSpPr>
            <a:spLocks noGrp="1"/>
          </p:cNvSpPr>
          <p:nvPr>
            <p:ph sz="quarter" idx="13"/>
          </p:nvPr>
        </p:nvSpPr>
        <p:spPr/>
        <p:txBody>
          <a:bodyPr/>
          <a:lstStyle/>
          <a:p>
            <a:pPr>
              <a:lnSpc>
                <a:spcPct val="150000"/>
              </a:lnSpc>
            </a:pPr>
            <a:r>
              <a:rPr lang="tr-TR" u="sng" dirty="0"/>
              <a:t>öznesi</a:t>
            </a:r>
            <a:r>
              <a:rPr lang="tr-TR" dirty="0"/>
              <a:t> </a:t>
            </a:r>
            <a:r>
              <a:rPr lang="tr-TR" dirty="0" err="1"/>
              <a:t>hegemonik</a:t>
            </a:r>
            <a:r>
              <a:rPr lang="tr-TR" dirty="0"/>
              <a:t> </a:t>
            </a:r>
            <a:r>
              <a:rPr lang="tr-TR" dirty="0" smtClean="0"/>
              <a:t>erkekler ve </a:t>
            </a:r>
            <a:r>
              <a:rPr lang="tr-TR" dirty="0"/>
              <a:t>iktidar merkezleri olan,</a:t>
            </a:r>
          </a:p>
          <a:p>
            <a:pPr>
              <a:lnSpc>
                <a:spcPct val="150000"/>
              </a:lnSpc>
            </a:pPr>
            <a:r>
              <a:rPr lang="tr-TR" dirty="0"/>
              <a:t> bu merkezlerin hâkim söylemi içinde kurulmuş,</a:t>
            </a:r>
          </a:p>
          <a:p>
            <a:pPr>
              <a:lnSpc>
                <a:spcPct val="150000"/>
              </a:lnSpc>
            </a:pPr>
            <a:r>
              <a:rPr lang="tr-TR" dirty="0"/>
              <a:t> ötekilerin mağduriyetini yeniden üreten,</a:t>
            </a:r>
          </a:p>
          <a:p>
            <a:pPr>
              <a:lnSpc>
                <a:spcPct val="150000"/>
              </a:lnSpc>
            </a:pPr>
            <a:r>
              <a:rPr lang="tr-TR" dirty="0"/>
              <a:t>süreç yerine, olay/sonuç odaklı, böylelikle bağlamından koparılmış;</a:t>
            </a:r>
          </a:p>
          <a:p>
            <a:pPr>
              <a:lnSpc>
                <a:spcPct val="150000"/>
              </a:lnSpc>
            </a:pPr>
            <a:r>
              <a:rPr lang="tr-TR" dirty="0"/>
              <a:t>Şiddeti olağanlaştıran böylelikle meşrulaştıran</a:t>
            </a:r>
          </a:p>
          <a:p>
            <a:endParaRPr lang="tr-TR" dirty="0"/>
          </a:p>
        </p:txBody>
      </p:sp>
    </p:spTree>
    <p:extLst>
      <p:ext uri="{BB962C8B-B14F-4D97-AF65-F5344CB8AC3E}">
        <p14:creationId xmlns:p14="http://schemas.microsoft.com/office/powerpoint/2010/main" val="154009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Medyada hak ihlalleri</a:t>
            </a:r>
            <a:endParaRPr lang="tr-TR" dirty="0"/>
          </a:p>
        </p:txBody>
      </p:sp>
      <p:sp>
        <p:nvSpPr>
          <p:cNvPr id="3" name="İçerik Yer Tutucusu 2"/>
          <p:cNvSpPr>
            <a:spLocks noGrp="1"/>
          </p:cNvSpPr>
          <p:nvPr>
            <p:ph sz="quarter" idx="13"/>
          </p:nvPr>
        </p:nvSpPr>
        <p:spPr/>
        <p:txBody>
          <a:bodyPr>
            <a:normAutofit lnSpcReduction="10000"/>
          </a:bodyPr>
          <a:lstStyle/>
          <a:p>
            <a:r>
              <a:rPr lang="tr-TR" dirty="0" smtClean="0"/>
              <a:t>Hak ihlallerini görmezden gelerek</a:t>
            </a:r>
          </a:p>
          <a:p>
            <a:r>
              <a:rPr lang="tr-TR" dirty="0" smtClean="0"/>
              <a:t>Madunları sadece  mağdur, kurban oldukları durumda haber yaparak</a:t>
            </a:r>
          </a:p>
          <a:p>
            <a:r>
              <a:rPr lang="tr-TR" dirty="0" smtClean="0"/>
              <a:t>Ayrımcı dili kullanarak</a:t>
            </a:r>
          </a:p>
          <a:p>
            <a:r>
              <a:rPr lang="tr-TR" dirty="0" smtClean="0"/>
              <a:t>Ağırlıklı olarak akredite kaynakların açıklamalarına yer vererek</a:t>
            </a:r>
          </a:p>
          <a:p>
            <a:r>
              <a:rPr lang="tr-TR" dirty="0" smtClean="0"/>
              <a:t>Arka plan bilgisine yer vermeyerek</a:t>
            </a:r>
          </a:p>
          <a:p>
            <a:r>
              <a:rPr lang="tr-TR" dirty="0" smtClean="0"/>
              <a:t>Bağlamından kopararak</a:t>
            </a:r>
          </a:p>
          <a:p>
            <a:r>
              <a:rPr lang="tr-TR" dirty="0" smtClean="0"/>
              <a:t>Kalıplaştırarak</a:t>
            </a:r>
            <a:endParaRPr lang="tr-TR" dirty="0"/>
          </a:p>
        </p:txBody>
      </p:sp>
    </p:spTree>
    <p:extLst>
      <p:ext uri="{BB962C8B-B14F-4D97-AF65-F5344CB8AC3E}">
        <p14:creationId xmlns:p14="http://schemas.microsoft.com/office/powerpoint/2010/main" val="265736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b="1" dirty="0"/>
              <a:t>Türkiye Gazetecileri Hak ve Sorumluluk Bildirgesi, </a:t>
            </a:r>
            <a:br>
              <a:rPr lang="tr-TR" sz="2800" b="1" dirty="0"/>
            </a:br>
            <a:r>
              <a:rPr lang="tr-TR" sz="2800" b="1" dirty="0"/>
              <a:t>Gazetecinin Temel Görevleri ve İlkeleri:</a:t>
            </a:r>
            <a:endParaRPr lang="tr-TR" sz="2800" dirty="0"/>
          </a:p>
        </p:txBody>
      </p:sp>
      <p:sp>
        <p:nvSpPr>
          <p:cNvPr id="3" name="İçerik Yer Tutucusu 2"/>
          <p:cNvSpPr>
            <a:spLocks noGrp="1"/>
          </p:cNvSpPr>
          <p:nvPr>
            <p:ph sz="quarter" idx="13"/>
          </p:nvPr>
        </p:nvSpPr>
        <p:spPr/>
        <p:txBody>
          <a:bodyPr/>
          <a:lstStyle/>
          <a:p>
            <a:pPr>
              <a:lnSpc>
                <a:spcPct val="150000"/>
              </a:lnSpc>
              <a:defRPr/>
            </a:pPr>
            <a:r>
              <a:rPr lang="tr-TR" dirty="0"/>
              <a:t>“başta barış, demokrasi ve insan hakları olmak üzere, insanlığın evrensel değerlerini, çok sesliliği, farklılıklara saygıyı savunur. Milliyet, ırk, </a:t>
            </a:r>
            <a:r>
              <a:rPr lang="tr-TR" dirty="0" err="1"/>
              <a:t>etnisite</a:t>
            </a:r>
            <a:r>
              <a:rPr lang="tr-TR" dirty="0"/>
              <a:t>, cinsiyet, dil, din, sınıf ve felsefi inanç ayrımcılığı yapmadan tüm ulusların, tüm halkların ve tüm bireylerin haklarını ve saygınlığını tanır. İnsanlar, topluluklar ve uluslararasında nefreti, düşmanlığı körükleyici yayından kaçınır. Bir ulusun, bir topluluğun ve bireylerin kültürel değerlerini ve inançlarını (veya inançsızlığını) doğrudan saldırı konusu yapamaz. Gazeteci; her türden şiddeti haklı gösterici, özendirici ve kışkırtan yayın yapamaz” </a:t>
            </a:r>
          </a:p>
        </p:txBody>
      </p:sp>
    </p:spTree>
    <p:extLst>
      <p:ext uri="{BB962C8B-B14F-4D97-AF65-F5344CB8AC3E}">
        <p14:creationId xmlns:p14="http://schemas.microsoft.com/office/powerpoint/2010/main" val="300722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İnsan hakları ve medya</a:t>
            </a:r>
          </a:p>
        </p:txBody>
      </p:sp>
      <p:sp>
        <p:nvSpPr>
          <p:cNvPr id="3" name="İçerik Yer Tutucusu 2"/>
          <p:cNvSpPr>
            <a:spLocks noGrp="1"/>
          </p:cNvSpPr>
          <p:nvPr>
            <p:ph sz="quarter" idx="13"/>
          </p:nvPr>
        </p:nvSpPr>
        <p:spPr/>
        <p:txBody>
          <a:bodyPr>
            <a:normAutofit/>
          </a:bodyPr>
          <a:lstStyle/>
          <a:p>
            <a:r>
              <a:rPr lang="tr-TR" b="1" dirty="0"/>
              <a:t>UNESCO, </a:t>
            </a:r>
            <a:r>
              <a:rPr lang="tr-TR" b="1" dirty="0" smtClean="0"/>
              <a:t>“</a:t>
            </a:r>
            <a:r>
              <a:rPr lang="tr-TR" b="1" dirty="0"/>
              <a:t>Kitle İletişim Araçlarının, Barış ve Uluslararası Anlayışın Güçlendirilmesine, İnsan Haklarının Yaygınlaştırılmasına ve Irkçılık, Irk Ayırımı ve Savaş Kışkırtıcılığına Karşı Çıkılmasına Katkısına İlişkin Temel İlkeler Bildirgesi”    </a:t>
            </a:r>
            <a:r>
              <a:rPr lang="tr-TR" b="1" dirty="0" smtClean="0"/>
              <a:t>   </a:t>
            </a:r>
            <a:r>
              <a:rPr lang="tr-TR" sz="2400" b="1" dirty="0"/>
              <a:t>MADDE 3	</a:t>
            </a:r>
            <a:r>
              <a:rPr lang="tr-TR" dirty="0"/>
              <a:t>28 Kasım </a:t>
            </a:r>
            <a:r>
              <a:rPr lang="tr-TR" dirty="0" smtClean="0"/>
              <a:t>1978</a:t>
            </a:r>
          </a:p>
          <a:p>
            <a:r>
              <a:rPr lang="tr-TR" dirty="0"/>
              <a:t>1- Kitle İletişim Araçları (medya) barışın ve uluslararası anlayışın güçlendirilmesine ve ırkçılığa, ırk ayrımcılığına ve savaş kışkırtıcılığına karşı konulmasına katkı koymak zorundadır.</a:t>
            </a:r>
          </a:p>
          <a:p>
            <a:endParaRPr lang="tr-TR" dirty="0"/>
          </a:p>
        </p:txBody>
      </p:sp>
    </p:spTree>
    <p:extLst>
      <p:ext uri="{BB962C8B-B14F-4D97-AF65-F5344CB8AC3E}">
        <p14:creationId xmlns:p14="http://schemas.microsoft.com/office/powerpoint/2010/main" val="3155540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İnsan hakları ve medya</a:t>
            </a:r>
          </a:p>
        </p:txBody>
      </p:sp>
      <p:sp>
        <p:nvSpPr>
          <p:cNvPr id="3" name="İçerik Yer Tutucusu 2"/>
          <p:cNvSpPr>
            <a:spLocks noGrp="1"/>
          </p:cNvSpPr>
          <p:nvPr>
            <p:ph sz="quarter" idx="13"/>
          </p:nvPr>
        </p:nvSpPr>
        <p:spPr>
          <a:xfrm>
            <a:off x="685800" y="2063396"/>
            <a:ext cx="10394707" cy="3864964"/>
          </a:xfrm>
        </p:spPr>
        <p:txBody>
          <a:bodyPr>
            <a:normAutofit lnSpcReduction="10000"/>
          </a:bodyPr>
          <a:lstStyle/>
          <a:p>
            <a:r>
              <a:rPr lang="tr-TR" dirty="0"/>
              <a:t>2- Saldırgan savaşlara, ırkçılığa, ırk ayrımcılığına ve genelde önyargıların ve bilgisizliğin ürettiği diğer insan hakları ihlallerine karşı koymada medya, tüm halkların hedefleri, özlemleri, kültürleri ve gereksinimleriyle ilgili bilgileri aktararak halklar arasındaki </a:t>
            </a:r>
            <a:r>
              <a:rPr lang="tr-TR" i="1" dirty="0"/>
              <a:t>bilgisizliği</a:t>
            </a:r>
            <a:r>
              <a:rPr lang="tr-TR" dirty="0"/>
              <a:t> ve </a:t>
            </a:r>
            <a:r>
              <a:rPr lang="tr-TR" i="1" dirty="0"/>
              <a:t>yanlış anlamaları </a:t>
            </a:r>
            <a:r>
              <a:rPr lang="tr-TR" dirty="0"/>
              <a:t>ortadan kaldırmaya, bir ülke insanlarını diğerlerinin gereksinimlerine ve arzularına daha duyarlı hale getirmeye, </a:t>
            </a:r>
            <a:r>
              <a:rPr lang="tr-TR" i="1" dirty="0"/>
              <a:t>ırk, cinsiyet, dil, din ve milliyet ayrımı yapmadan tüm ulusların, tüm halkların ve tüm bireylerin haklarına ve onurlarına saygı gösterilmesini sağlamaya </a:t>
            </a:r>
            <a:r>
              <a:rPr lang="tr-TR" dirty="0"/>
              <a:t>ve </a:t>
            </a:r>
            <a:r>
              <a:rPr lang="tr-TR" i="1" dirty="0"/>
              <a:t>yoksulluk, yetersiz beslenme ve salgın hastalıklar gibi insanlığın başına bela olan büyük felaketlere dikkat çekmeye </a:t>
            </a:r>
            <a:r>
              <a:rPr lang="tr-TR" dirty="0"/>
              <a:t>katkıda bulunabilir ve böylece devletlerin, uluslararası gerilimlerin azaltılmasına ve uluslararası anlaşmazlıklara </a:t>
            </a:r>
            <a:r>
              <a:rPr lang="tr-TR" i="1" dirty="0"/>
              <a:t>barışçı ve eşitlikçi çözümler geliştirmelerine </a:t>
            </a:r>
            <a:r>
              <a:rPr lang="tr-TR" dirty="0"/>
              <a:t>yönelik politikalar oluşturmalarını özendirebilir</a:t>
            </a:r>
            <a:r>
              <a:rPr lang="tr-TR" dirty="0" smtClean="0"/>
              <a:t>.</a:t>
            </a:r>
            <a:endParaRPr lang="tr-TR" dirty="0"/>
          </a:p>
        </p:txBody>
      </p:sp>
    </p:spTree>
    <p:extLst>
      <p:ext uri="{BB962C8B-B14F-4D97-AF65-F5344CB8AC3E}">
        <p14:creationId xmlns:p14="http://schemas.microsoft.com/office/powerpoint/2010/main" val="876599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a:t>
            </a:r>
            <a:endParaRPr lang="tr-TR" dirty="0"/>
          </a:p>
        </p:txBody>
      </p:sp>
      <p:sp>
        <p:nvSpPr>
          <p:cNvPr id="3" name="İçerik Yer Tutucusu 2"/>
          <p:cNvSpPr>
            <a:spLocks noGrp="1"/>
          </p:cNvSpPr>
          <p:nvPr>
            <p:ph sz="quarter" idx="13"/>
          </p:nvPr>
        </p:nvSpPr>
        <p:spPr/>
        <p:txBody>
          <a:bodyPr/>
          <a:lstStyle/>
          <a:p>
            <a:r>
              <a:rPr lang="tr-TR" dirty="0" smtClean="0"/>
              <a:t>Barış gazeteciliği el kitabı, (</a:t>
            </a:r>
            <a:r>
              <a:rPr lang="tr-TR" dirty="0" err="1" smtClean="0"/>
              <a:t>ed</a:t>
            </a:r>
            <a:r>
              <a:rPr lang="tr-TR" dirty="0" smtClean="0"/>
              <a:t>: Sevda </a:t>
            </a:r>
            <a:r>
              <a:rPr lang="tr-TR" dirty="0" err="1" smtClean="0"/>
              <a:t>Alankuş</a:t>
            </a:r>
            <a:r>
              <a:rPr lang="tr-TR" dirty="0" smtClean="0"/>
              <a:t>) IPS İletişim Vakfı Yayınları, 2016</a:t>
            </a:r>
            <a:endParaRPr lang="tr-TR" dirty="0"/>
          </a:p>
        </p:txBody>
      </p:sp>
    </p:spTree>
    <p:extLst>
      <p:ext uri="{BB962C8B-B14F-4D97-AF65-F5344CB8AC3E}">
        <p14:creationId xmlns:p14="http://schemas.microsoft.com/office/powerpoint/2010/main" val="18795340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Ana Olay</Template>
  <TotalTime>459</TotalTime>
  <Words>424</Words>
  <Application>Microsoft Office PowerPoint</Application>
  <PresentationFormat>Geniş ekran</PresentationFormat>
  <Paragraphs>40</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Impact</vt:lpstr>
      <vt:lpstr>Ana Olay</vt:lpstr>
      <vt:lpstr>Yargı ve İnsan Hakları Muhabirliği</vt:lpstr>
      <vt:lpstr>İnsan hakları ve medya</vt:lpstr>
      <vt:lpstr>İnsan hakları ve medya</vt:lpstr>
      <vt:lpstr>Genel geçer habercilik</vt:lpstr>
      <vt:lpstr>Medyada hak ihlalleri</vt:lpstr>
      <vt:lpstr>Türkiye Gazetecileri Hak ve Sorumluluk Bildirgesi,  Gazetecinin Temel Görevleri ve İlkeleri:</vt:lpstr>
      <vt:lpstr>İnsan hakları ve medya</vt:lpstr>
      <vt:lpstr>İnsan hakları ve medya</vt:lpstr>
      <vt:lpstr>kaynak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Yargı ve İnsan Hakları Muhabirliği</dc:title>
  <dc:creator>OZGUN DINCER</dc:creator>
  <cp:lastModifiedBy>user</cp:lastModifiedBy>
  <cp:revision>63</cp:revision>
  <dcterms:created xsi:type="dcterms:W3CDTF">2019-04-21T11:01:11Z</dcterms:created>
  <dcterms:modified xsi:type="dcterms:W3CDTF">2020-02-01T20:13:12Z</dcterms:modified>
</cp:coreProperties>
</file>