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308" r:id="rId13"/>
    <p:sldId id="268" r:id="rId14"/>
    <p:sldId id="269" r:id="rId15"/>
    <p:sldId id="307" r:id="rId16"/>
    <p:sldId id="270" r:id="rId17"/>
    <p:sldId id="271" r:id="rId18"/>
    <p:sldId id="274" r:id="rId19"/>
    <p:sldId id="306"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85" r:id="rId35"/>
    <p:sldId id="290" r:id="rId36"/>
    <p:sldId id="291" r:id="rId37"/>
    <p:sldId id="292" r:id="rId38"/>
    <p:sldId id="303" r:id="rId39"/>
    <p:sldId id="293" r:id="rId40"/>
    <p:sldId id="294" r:id="rId41"/>
    <p:sldId id="295" r:id="rId42"/>
    <p:sldId id="296" r:id="rId43"/>
    <p:sldId id="302" r:id="rId44"/>
    <p:sldId id="301" r:id="rId45"/>
    <p:sldId id="300" r:id="rId46"/>
    <p:sldId id="297" r:id="rId47"/>
    <p:sldId id="309" r:id="rId48"/>
    <p:sldId id="310" r:id="rId49"/>
    <p:sldId id="311" r:id="rId50"/>
    <p:sldId id="312" r:id="rId51"/>
    <p:sldId id="313"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0" autoAdjust="0"/>
    <p:restoredTop sz="94660"/>
  </p:normalViewPr>
  <p:slideViewPr>
    <p:cSldViewPr snapToGrid="0">
      <p:cViewPr>
        <p:scale>
          <a:sx n="93" d="100"/>
          <a:sy n="93" d="100"/>
        </p:scale>
        <p:origin x="965"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8E6100D-EBFE-468D-83F8-11B31D2AB1C5}" type="datetimeFigureOut">
              <a:rPr lang="tr-TR" smtClean="0"/>
              <a:pPr/>
              <a:t>1.08.2018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AD58D0-A01D-4ADC-9A04-E3A848CA941C}" type="slidenum">
              <a:rPr lang="tr-TR" smtClean="0"/>
              <a:pPr/>
              <a:t>‹#›</a:t>
            </a:fld>
            <a:endParaRPr lang="tr-TR"/>
          </a:p>
        </p:txBody>
      </p:sp>
    </p:spTree>
    <p:extLst>
      <p:ext uri="{BB962C8B-B14F-4D97-AF65-F5344CB8AC3E}">
        <p14:creationId xmlns:p14="http://schemas.microsoft.com/office/powerpoint/2010/main" val="3756726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E6100D-EBFE-468D-83F8-11B31D2AB1C5}" type="datetimeFigureOut">
              <a:rPr lang="tr-TR" smtClean="0"/>
              <a:pPr/>
              <a:t>1.08.2018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AD58D0-A01D-4ADC-9A04-E3A848CA941C}" type="slidenum">
              <a:rPr lang="tr-TR" smtClean="0"/>
              <a:pPr/>
              <a:t>‹#›</a:t>
            </a:fld>
            <a:endParaRPr lang="tr-TR"/>
          </a:p>
        </p:txBody>
      </p:sp>
    </p:spTree>
    <p:extLst>
      <p:ext uri="{BB962C8B-B14F-4D97-AF65-F5344CB8AC3E}">
        <p14:creationId xmlns:p14="http://schemas.microsoft.com/office/powerpoint/2010/main" val="118839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E6100D-EBFE-468D-83F8-11B31D2AB1C5}" type="datetimeFigureOut">
              <a:rPr lang="tr-TR" smtClean="0"/>
              <a:pPr/>
              <a:t>1.08.2018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AD58D0-A01D-4ADC-9A04-E3A848CA941C}" type="slidenum">
              <a:rPr lang="tr-TR" smtClean="0"/>
              <a:pPr/>
              <a:t>‹#›</a:t>
            </a:fld>
            <a:endParaRPr lang="tr-TR"/>
          </a:p>
        </p:txBody>
      </p:sp>
    </p:spTree>
    <p:extLst>
      <p:ext uri="{BB962C8B-B14F-4D97-AF65-F5344CB8AC3E}">
        <p14:creationId xmlns:p14="http://schemas.microsoft.com/office/powerpoint/2010/main" val="285859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E6100D-EBFE-468D-83F8-11B31D2AB1C5}" type="datetimeFigureOut">
              <a:rPr lang="tr-TR" smtClean="0"/>
              <a:pPr/>
              <a:t>1.08.2018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AD58D0-A01D-4ADC-9A04-E3A848CA941C}" type="slidenum">
              <a:rPr lang="tr-TR" smtClean="0"/>
              <a:pPr/>
              <a:t>‹#›</a:t>
            </a:fld>
            <a:endParaRPr lang="tr-TR"/>
          </a:p>
        </p:txBody>
      </p:sp>
    </p:spTree>
    <p:extLst>
      <p:ext uri="{BB962C8B-B14F-4D97-AF65-F5344CB8AC3E}">
        <p14:creationId xmlns:p14="http://schemas.microsoft.com/office/powerpoint/2010/main" val="2487814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8E6100D-EBFE-468D-83F8-11B31D2AB1C5}" type="datetimeFigureOut">
              <a:rPr lang="tr-TR" smtClean="0"/>
              <a:pPr/>
              <a:t>1.08.2018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AD58D0-A01D-4ADC-9A04-E3A848CA941C}" type="slidenum">
              <a:rPr lang="tr-TR" smtClean="0"/>
              <a:pPr/>
              <a:t>‹#›</a:t>
            </a:fld>
            <a:endParaRPr lang="tr-TR"/>
          </a:p>
        </p:txBody>
      </p:sp>
    </p:spTree>
    <p:extLst>
      <p:ext uri="{BB962C8B-B14F-4D97-AF65-F5344CB8AC3E}">
        <p14:creationId xmlns:p14="http://schemas.microsoft.com/office/powerpoint/2010/main" val="115422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8E6100D-EBFE-468D-83F8-11B31D2AB1C5}" type="datetimeFigureOut">
              <a:rPr lang="tr-TR" smtClean="0"/>
              <a:pPr/>
              <a:t>1.08.2018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AD58D0-A01D-4ADC-9A04-E3A848CA941C}" type="slidenum">
              <a:rPr lang="tr-TR" smtClean="0"/>
              <a:pPr/>
              <a:t>‹#›</a:t>
            </a:fld>
            <a:endParaRPr lang="tr-TR"/>
          </a:p>
        </p:txBody>
      </p:sp>
    </p:spTree>
    <p:extLst>
      <p:ext uri="{BB962C8B-B14F-4D97-AF65-F5344CB8AC3E}">
        <p14:creationId xmlns:p14="http://schemas.microsoft.com/office/powerpoint/2010/main" val="221237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8E6100D-EBFE-468D-83F8-11B31D2AB1C5}" type="datetimeFigureOut">
              <a:rPr lang="tr-TR" smtClean="0"/>
              <a:pPr/>
              <a:t>1.08.2018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0AD58D0-A01D-4ADC-9A04-E3A848CA941C}" type="slidenum">
              <a:rPr lang="tr-TR" smtClean="0"/>
              <a:pPr/>
              <a:t>‹#›</a:t>
            </a:fld>
            <a:endParaRPr lang="tr-TR"/>
          </a:p>
        </p:txBody>
      </p:sp>
    </p:spTree>
    <p:extLst>
      <p:ext uri="{BB962C8B-B14F-4D97-AF65-F5344CB8AC3E}">
        <p14:creationId xmlns:p14="http://schemas.microsoft.com/office/powerpoint/2010/main" val="4214604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8E6100D-EBFE-468D-83F8-11B31D2AB1C5}" type="datetimeFigureOut">
              <a:rPr lang="tr-TR" smtClean="0"/>
              <a:pPr/>
              <a:t>1.08.2018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0AD58D0-A01D-4ADC-9A04-E3A848CA941C}" type="slidenum">
              <a:rPr lang="tr-TR" smtClean="0"/>
              <a:pPr/>
              <a:t>‹#›</a:t>
            </a:fld>
            <a:endParaRPr lang="tr-TR"/>
          </a:p>
        </p:txBody>
      </p:sp>
    </p:spTree>
    <p:extLst>
      <p:ext uri="{BB962C8B-B14F-4D97-AF65-F5344CB8AC3E}">
        <p14:creationId xmlns:p14="http://schemas.microsoft.com/office/powerpoint/2010/main" val="387137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8E6100D-EBFE-468D-83F8-11B31D2AB1C5}" type="datetimeFigureOut">
              <a:rPr lang="tr-TR" smtClean="0"/>
              <a:pPr/>
              <a:t>1.08.2018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0AD58D0-A01D-4ADC-9A04-E3A848CA941C}" type="slidenum">
              <a:rPr lang="tr-TR" smtClean="0"/>
              <a:pPr/>
              <a:t>‹#›</a:t>
            </a:fld>
            <a:endParaRPr lang="tr-TR"/>
          </a:p>
        </p:txBody>
      </p:sp>
    </p:spTree>
    <p:extLst>
      <p:ext uri="{BB962C8B-B14F-4D97-AF65-F5344CB8AC3E}">
        <p14:creationId xmlns:p14="http://schemas.microsoft.com/office/powerpoint/2010/main" val="419700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8E6100D-EBFE-468D-83F8-11B31D2AB1C5}" type="datetimeFigureOut">
              <a:rPr lang="tr-TR" smtClean="0"/>
              <a:pPr/>
              <a:t>1.08.2018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AD58D0-A01D-4ADC-9A04-E3A848CA941C}" type="slidenum">
              <a:rPr lang="tr-TR" smtClean="0"/>
              <a:pPr/>
              <a:t>‹#›</a:t>
            </a:fld>
            <a:endParaRPr lang="tr-TR"/>
          </a:p>
        </p:txBody>
      </p:sp>
    </p:spTree>
    <p:extLst>
      <p:ext uri="{BB962C8B-B14F-4D97-AF65-F5344CB8AC3E}">
        <p14:creationId xmlns:p14="http://schemas.microsoft.com/office/powerpoint/2010/main" val="311763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8E6100D-EBFE-468D-83F8-11B31D2AB1C5}" type="datetimeFigureOut">
              <a:rPr lang="tr-TR" smtClean="0"/>
              <a:pPr/>
              <a:t>1.08.2018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AD58D0-A01D-4ADC-9A04-E3A848CA941C}" type="slidenum">
              <a:rPr lang="tr-TR" smtClean="0"/>
              <a:pPr/>
              <a:t>‹#›</a:t>
            </a:fld>
            <a:endParaRPr lang="tr-TR"/>
          </a:p>
        </p:txBody>
      </p:sp>
    </p:spTree>
    <p:extLst>
      <p:ext uri="{BB962C8B-B14F-4D97-AF65-F5344CB8AC3E}">
        <p14:creationId xmlns:p14="http://schemas.microsoft.com/office/powerpoint/2010/main" val="3156219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6100D-EBFE-468D-83F8-11B31D2AB1C5}" type="datetimeFigureOut">
              <a:rPr lang="tr-TR" smtClean="0"/>
              <a:pPr/>
              <a:t>1.08.2018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D58D0-A01D-4ADC-9A04-E3A848CA941C}" type="slidenum">
              <a:rPr lang="tr-TR" smtClean="0"/>
              <a:pPr/>
              <a:t>‹#›</a:t>
            </a:fld>
            <a:endParaRPr lang="tr-TR"/>
          </a:p>
        </p:txBody>
      </p:sp>
    </p:spTree>
    <p:extLst>
      <p:ext uri="{BB962C8B-B14F-4D97-AF65-F5344CB8AC3E}">
        <p14:creationId xmlns:p14="http://schemas.microsoft.com/office/powerpoint/2010/main" val="3808195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solidFill>
                  <a:prstClr val="black"/>
                </a:solidFill>
                <a:latin typeface="Comic Sans MS" panose="030F0702030302020204" pitchFamily="66" charset="0"/>
              </a:rPr>
              <a:t>HABERLEŞME ARAÇLARI </a:t>
            </a:r>
            <a:endParaRPr lang="tr-TR" sz="3600" dirty="0">
              <a:latin typeface="Comic Sans MS" panose="030F0702030302020204" pitchFamily="66" charset="0"/>
            </a:endParaRPr>
          </a:p>
        </p:txBody>
      </p:sp>
      <p:sp>
        <p:nvSpPr>
          <p:cNvPr id="3" name="İçerik Yer Tutucusu 2"/>
          <p:cNvSpPr>
            <a:spLocks noGrp="1"/>
          </p:cNvSpPr>
          <p:nvPr>
            <p:ph idx="1"/>
          </p:nvPr>
        </p:nvSpPr>
        <p:spPr/>
        <p:txBody>
          <a:bodyPr>
            <a:normAutofit/>
          </a:bodyPr>
          <a:lstStyle/>
          <a:p>
            <a:pPr>
              <a:buFont typeface="Wingdings" panose="05000000000000000000" pitchFamily="2" charset="2"/>
              <a:buChar char="q"/>
            </a:pPr>
            <a:r>
              <a:rPr lang="tr-TR" sz="1800" b="0" i="0" u="none" strike="noStrike" baseline="0" dirty="0" smtClean="0">
                <a:solidFill>
                  <a:srgbClr val="000000"/>
                </a:solidFill>
                <a:latin typeface="Comic Sans MS" panose="030F0702030302020204" pitchFamily="66" charset="0"/>
              </a:rPr>
              <a:t>Afetler ile tüm olağandışı durumlar ve acil sağlık hizmetlerinde </a:t>
            </a:r>
            <a:r>
              <a:rPr lang="tr-TR" sz="1800" b="1" i="0" u="none" strike="noStrike" baseline="0" dirty="0" smtClean="0">
                <a:solidFill>
                  <a:srgbClr val="000000"/>
                </a:solidFill>
                <a:latin typeface="Comic Sans MS" panose="030F0702030302020204" pitchFamily="66" charset="0"/>
              </a:rPr>
              <a:t>haberleşme</a:t>
            </a:r>
            <a:r>
              <a:rPr lang="tr-TR" sz="1800" b="0" i="0" u="none" strike="noStrike" baseline="0" dirty="0" smtClean="0">
                <a:solidFill>
                  <a:srgbClr val="000000"/>
                </a:solidFill>
                <a:latin typeface="Comic Sans MS" panose="030F0702030302020204" pitchFamily="66" charset="0"/>
              </a:rPr>
              <a:t>, hizmet sunumunun vazgeçilmez bir parçası ve temel taşlarından birisidir.</a:t>
            </a:r>
          </a:p>
          <a:p>
            <a:pPr marL="0" indent="0">
              <a:buNone/>
            </a:pPr>
            <a:endParaRPr lang="tr-TR" sz="1800" dirty="0" smtClean="0">
              <a:solidFill>
                <a:srgbClr val="000000"/>
              </a:solidFill>
              <a:latin typeface="Comic Sans MS" panose="030F0702030302020204" pitchFamily="66" charset="0"/>
            </a:endParaRPr>
          </a:p>
          <a:p>
            <a:pPr marL="0" indent="0">
              <a:buNone/>
            </a:pPr>
            <a:endParaRPr lang="tr-TR" sz="1800" b="0" i="0" u="none" strike="noStrike" baseline="0" dirty="0" smtClean="0">
              <a:solidFill>
                <a:srgbClr val="000000"/>
              </a:solidFill>
              <a:latin typeface="Comic Sans MS" panose="030F0702030302020204" pitchFamily="66" charset="0"/>
            </a:endParaRPr>
          </a:p>
          <a:p>
            <a:pPr>
              <a:buFont typeface="Wingdings" panose="05000000000000000000" pitchFamily="2" charset="2"/>
              <a:buChar char="q"/>
            </a:pPr>
            <a:r>
              <a:rPr lang="tr-TR" sz="1800" b="1" i="0" u="none" strike="noStrike" baseline="0" dirty="0" smtClean="0">
                <a:latin typeface="Comic Sans MS" panose="030F0702030302020204" pitchFamily="66" charset="0"/>
              </a:rPr>
              <a:t> Haberleşme; </a:t>
            </a:r>
            <a:r>
              <a:rPr lang="tr-TR" sz="1800" b="0" i="0" u="none" strike="noStrike" baseline="0" dirty="0" smtClean="0">
                <a:solidFill>
                  <a:srgbClr val="000000"/>
                </a:solidFill>
                <a:latin typeface="Comic Sans MS" panose="030F0702030302020204" pitchFamily="66" charset="0"/>
              </a:rPr>
              <a:t>gönderici tarafından başlatılan, istenilen anlamı alıcıya ileten ve onun cevap niteliğinde bir davranışta bulunmasına yol açan herhangi bir davranıştır.</a:t>
            </a:r>
            <a:endParaRPr lang="tr-TR" sz="1800" dirty="0">
              <a:latin typeface="Comic Sans MS" panose="030F0702030302020204" pitchFamily="66" charset="0"/>
            </a:endParaRPr>
          </a:p>
        </p:txBody>
      </p:sp>
    </p:spTree>
    <p:extLst>
      <p:ext uri="{BB962C8B-B14F-4D97-AF65-F5344CB8AC3E}">
        <p14:creationId xmlns:p14="http://schemas.microsoft.com/office/powerpoint/2010/main" val="1445360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lstStyle/>
          <a:p>
            <a:endParaRPr lang="tr-TR" dirty="0"/>
          </a:p>
          <a:p>
            <a:pPr>
              <a:buFont typeface="Wingdings" panose="05000000000000000000" pitchFamily="2" charset="2"/>
              <a:buChar char="v"/>
            </a:pPr>
            <a:r>
              <a:rPr lang="tr-TR" dirty="0">
                <a:solidFill>
                  <a:schemeClr val="accent2">
                    <a:lumMod val="75000"/>
                  </a:schemeClr>
                </a:solidFill>
              </a:rPr>
              <a:t>Sembolik araçlar </a:t>
            </a:r>
            <a:endParaRPr lang="tr-TR" dirty="0" smtClean="0">
              <a:solidFill>
                <a:schemeClr val="accent2">
                  <a:lumMod val="75000"/>
                </a:schemeClr>
              </a:solidFill>
            </a:endParaRPr>
          </a:p>
          <a:p>
            <a:pPr>
              <a:buFont typeface="Wingdings" panose="05000000000000000000" pitchFamily="2" charset="2"/>
              <a:buChar char="v"/>
            </a:pPr>
            <a:endParaRPr lang="tr-TR" dirty="0"/>
          </a:p>
          <a:p>
            <a:r>
              <a:rPr lang="tr-TR" dirty="0" smtClean="0"/>
              <a:t>İşaret </a:t>
            </a:r>
            <a:endParaRPr lang="tr-TR" dirty="0"/>
          </a:p>
          <a:p>
            <a:r>
              <a:rPr lang="tr-TR" dirty="0" smtClean="0"/>
              <a:t>Amblem </a:t>
            </a:r>
            <a:r>
              <a:rPr lang="tr-TR" dirty="0"/>
              <a:t>ve bayrak </a:t>
            </a:r>
          </a:p>
          <a:p>
            <a:endParaRPr lang="tr-TR" dirty="0"/>
          </a:p>
        </p:txBody>
      </p:sp>
      <p:pic>
        <p:nvPicPr>
          <p:cNvPr id="17410" name="Picture 2" descr="paramedik derneği amblemi türkiy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016614"/>
            <a:ext cx="6413787" cy="186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647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 </a:t>
            </a:r>
            <a:r>
              <a:rPr lang="tr-TR" b="1" dirty="0" smtClean="0">
                <a:solidFill>
                  <a:schemeClr val="accent2">
                    <a:lumMod val="75000"/>
                  </a:schemeClr>
                </a:solidFill>
              </a:rPr>
              <a:t>Örgütsel Haberleşme </a:t>
            </a:r>
            <a:r>
              <a:rPr lang="tr-TR" dirty="0" smtClean="0"/>
              <a:t/>
            </a:r>
            <a:br>
              <a:rPr lang="tr-TR" dirty="0" smtClean="0"/>
            </a:br>
            <a:endParaRPr lang="tr-TR" dirty="0"/>
          </a:p>
        </p:txBody>
      </p:sp>
      <p:sp>
        <p:nvSpPr>
          <p:cNvPr id="3" name="İçerik Yer Tutucusu 2"/>
          <p:cNvSpPr>
            <a:spLocks noGrp="1"/>
          </p:cNvSpPr>
          <p:nvPr>
            <p:ph idx="1"/>
          </p:nvPr>
        </p:nvSpPr>
        <p:spPr/>
        <p:txBody>
          <a:bodyPr>
            <a:normAutofit/>
          </a:bodyPr>
          <a:lstStyle/>
          <a:p>
            <a:r>
              <a:rPr lang="tr-TR" dirty="0" smtClean="0"/>
              <a:t>Örgüt</a:t>
            </a:r>
            <a:r>
              <a:rPr lang="tr-TR" dirty="0"/>
              <a:t>, ortak bir çabayı gerektiren bir amacın gerçekleştirilebilmesi için birden fazla bireyin eylemlerinin ortaklaşa yürütülmesidir. </a:t>
            </a:r>
          </a:p>
        </p:txBody>
      </p:sp>
      <p:pic>
        <p:nvPicPr>
          <p:cNvPr id="10242" name="Picture 2" descr="https://doraoteldirenisi.files.wordpress.com/2015/06/26100627_el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429000"/>
            <a:ext cx="3602765" cy="2702074"/>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631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217443"/>
          </a:xfrm>
        </p:spPr>
        <p:txBody>
          <a:bodyPr>
            <a:normAutofit/>
          </a:bodyPr>
          <a:lstStyle/>
          <a:p>
            <a:pPr marL="0" indent="0">
              <a:buNone/>
            </a:pPr>
            <a:r>
              <a:rPr lang="tr-TR" sz="2800" dirty="0" smtClean="0"/>
              <a:t>Bir örgütün varlığından söz edebilmek için aşağıdaki özellikleri taşıması gerekmektedir. </a:t>
            </a:r>
          </a:p>
          <a:p>
            <a:pPr marL="0" indent="0">
              <a:buNone/>
            </a:pPr>
            <a:endParaRPr lang="tr-TR" sz="2800" dirty="0" smtClean="0"/>
          </a:p>
          <a:p>
            <a:r>
              <a:rPr lang="tr-TR" sz="2800" dirty="0" smtClean="0"/>
              <a:t> Ortak amaç </a:t>
            </a:r>
          </a:p>
          <a:p>
            <a:r>
              <a:rPr lang="tr-TR" sz="2800" dirty="0" smtClean="0"/>
              <a:t> Çalışma isteği ve iradesi </a:t>
            </a:r>
          </a:p>
          <a:p>
            <a:r>
              <a:rPr lang="tr-TR" sz="2800" dirty="0" smtClean="0"/>
              <a:t> Haberleşme ve ilişki </a:t>
            </a:r>
          </a:p>
          <a:p>
            <a:endParaRPr lang="tr-TR" sz="2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356992"/>
            <a:ext cx="4137579"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955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8229600" cy="5001419"/>
          </a:xfrm>
        </p:spPr>
        <p:txBody>
          <a:bodyPr/>
          <a:lstStyle/>
          <a:p>
            <a:r>
              <a:rPr lang="tr-TR" dirty="0"/>
              <a:t>Haberleşme, örgütlerin vazgeçilmez bir parçasıdır. Ortak bir amacın gerçekleştirilebilmesi için öncelikle iletilmek istenen mesajın ilgili birimler tarafından bilinmesi ve anlaşılması gerekir. Bu durum ancak sağlıklı iletişim ile sağlanır. </a:t>
            </a:r>
          </a:p>
        </p:txBody>
      </p:sp>
    </p:spTree>
    <p:extLst>
      <p:ext uri="{BB962C8B-B14F-4D97-AF65-F5344CB8AC3E}">
        <p14:creationId xmlns:p14="http://schemas.microsoft.com/office/powerpoint/2010/main" val="742614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Örgütsel Haberleşme Çeşitleri</a:t>
            </a:r>
            <a:r>
              <a:rPr lang="tr-TR" dirty="0" smtClean="0"/>
              <a:t/>
            </a:r>
            <a:br>
              <a:rPr lang="tr-TR" dirty="0" smtClean="0"/>
            </a:br>
            <a:endParaRPr lang="tr-TR" dirty="0"/>
          </a:p>
        </p:txBody>
      </p:sp>
      <p:sp>
        <p:nvSpPr>
          <p:cNvPr id="3" name="İçerik Yer Tutucusu 2"/>
          <p:cNvSpPr>
            <a:spLocks noGrp="1"/>
          </p:cNvSpPr>
          <p:nvPr>
            <p:ph idx="1"/>
          </p:nvPr>
        </p:nvSpPr>
        <p:spPr>
          <a:xfrm>
            <a:off x="457200" y="1268760"/>
            <a:ext cx="8229600" cy="4857403"/>
          </a:xfrm>
        </p:spPr>
        <p:txBody>
          <a:bodyPr>
            <a:normAutofit fontScale="62500" lnSpcReduction="20000"/>
          </a:bodyPr>
          <a:lstStyle/>
          <a:p>
            <a:pPr>
              <a:buFont typeface="Wingdings" panose="05000000000000000000" pitchFamily="2" charset="2"/>
              <a:buChar char="v"/>
            </a:pPr>
            <a:r>
              <a:rPr lang="tr-TR" dirty="0" smtClean="0"/>
              <a:t> </a:t>
            </a:r>
            <a:r>
              <a:rPr lang="tr-TR" sz="4000" b="1" dirty="0" smtClean="0"/>
              <a:t>Örgütsel yapının niteliği bakımından</a:t>
            </a:r>
          </a:p>
          <a:p>
            <a:r>
              <a:rPr lang="tr-TR" dirty="0" smtClean="0"/>
              <a:t>Biçimsel (resmi) haberleşme</a:t>
            </a:r>
          </a:p>
          <a:p>
            <a:r>
              <a:rPr lang="tr-TR" dirty="0" smtClean="0"/>
              <a:t>Doğal (resmi olmayan) haberleşme</a:t>
            </a:r>
          </a:p>
          <a:p>
            <a:pPr marL="0" indent="0">
              <a:buNone/>
            </a:pPr>
            <a:r>
              <a:rPr lang="tr-TR" sz="3400" b="1" dirty="0" smtClean="0"/>
              <a:t> </a:t>
            </a:r>
          </a:p>
          <a:p>
            <a:pPr>
              <a:buFont typeface="Wingdings" panose="05000000000000000000" pitchFamily="2" charset="2"/>
              <a:buChar char="v"/>
            </a:pPr>
            <a:r>
              <a:rPr lang="tr-TR" sz="4000" b="1" dirty="0" smtClean="0"/>
              <a:t>Haber akımının yönü bakımından</a:t>
            </a:r>
          </a:p>
          <a:p>
            <a:r>
              <a:rPr lang="tr-TR" dirty="0" smtClean="0"/>
              <a:t>Dikey haberleşme</a:t>
            </a:r>
          </a:p>
          <a:p>
            <a:r>
              <a:rPr lang="tr-TR" dirty="0" smtClean="0"/>
              <a:t>Yatay haberleşme</a:t>
            </a:r>
          </a:p>
          <a:p>
            <a:pPr>
              <a:buNone/>
            </a:pPr>
            <a:r>
              <a:rPr lang="tr-TR" sz="4000" b="1" dirty="0" smtClean="0"/>
              <a:t> </a:t>
            </a:r>
          </a:p>
          <a:p>
            <a:pPr>
              <a:buFont typeface="Wingdings" panose="05000000000000000000" pitchFamily="2" charset="2"/>
              <a:buChar char="v"/>
            </a:pPr>
            <a:r>
              <a:rPr lang="tr-TR" sz="4000" b="1" dirty="0" smtClean="0"/>
              <a:t>Kişiler arasındaki haberleşme ilişkileri bakımından</a:t>
            </a:r>
          </a:p>
          <a:p>
            <a:r>
              <a:rPr lang="tr-TR" dirty="0" smtClean="0"/>
              <a:t>Çok yönlü haberleşme ağı</a:t>
            </a:r>
          </a:p>
          <a:p>
            <a:r>
              <a:rPr lang="tr-TR" dirty="0" smtClean="0"/>
              <a:t>Çember biçimindeki haberleşme ağı</a:t>
            </a:r>
          </a:p>
          <a:p>
            <a:r>
              <a:rPr lang="tr-TR" dirty="0" smtClean="0"/>
              <a:t>Zincir biçiminde haberleşme ağı</a:t>
            </a:r>
          </a:p>
          <a:p>
            <a:r>
              <a:rPr lang="tr-TR" dirty="0" smtClean="0"/>
              <a:t>Yıldız biçiminde haberleşme ağı</a:t>
            </a:r>
          </a:p>
          <a:p>
            <a:r>
              <a:rPr lang="tr-TR" dirty="0" smtClean="0"/>
              <a:t>Tekerlek biçiminde haberleşme ağı</a:t>
            </a:r>
            <a:endParaRPr lang="tr-TR" dirty="0"/>
          </a:p>
        </p:txBody>
      </p:sp>
    </p:spTree>
    <p:extLst>
      <p:ext uri="{BB962C8B-B14F-4D97-AF65-F5344CB8AC3E}">
        <p14:creationId xmlns:p14="http://schemas.microsoft.com/office/powerpoint/2010/main" val="653230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15102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67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Acil tıp teknisyeninin acil sağlık sisteminde kullanacağı haberleşme türü, biçimsel haberleşmedir. Sağlıklı bir haberleşme ağının kurulabilmesi için biçimsel haberleşme konusunda tam </a:t>
            </a:r>
            <a:r>
              <a:rPr lang="tr-TR" dirty="0" smtClean="0"/>
              <a:t>yeterlilik </a:t>
            </a:r>
            <a:r>
              <a:rPr lang="tr-TR" dirty="0"/>
              <a:t>kazanılması gerekmektedir. </a:t>
            </a:r>
          </a:p>
        </p:txBody>
      </p:sp>
    </p:spTree>
    <p:extLst>
      <p:ext uri="{BB962C8B-B14F-4D97-AF65-F5344CB8AC3E}">
        <p14:creationId xmlns:p14="http://schemas.microsoft.com/office/powerpoint/2010/main" val="3895546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Haberleşme genel olarak telli ve telsiz araçlarla gerçekleştirilir. </a:t>
            </a:r>
          </a:p>
          <a:p>
            <a:endParaRPr lang="tr-TR" dirty="0"/>
          </a:p>
        </p:txBody>
      </p:sp>
      <p:pic>
        <p:nvPicPr>
          <p:cNvPr id="18434" name="Picture 2" descr="telsiz ile ilgili görsel sonucu"/>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331640" y="2780928"/>
            <a:ext cx="5616624" cy="3585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880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Telsiz; tel (kablo) bağlantısı olmaksızın atmosfer ya da uzay boşluğuna yayılan manyetik radyo dalgaları sayesinde haberleşmeyi sağlayan cihazdır. </a:t>
            </a:r>
          </a:p>
          <a:p>
            <a:pPr marL="0" indent="0">
              <a:buNone/>
            </a:pPr>
            <a:endParaRPr lang="tr-TR" dirty="0"/>
          </a:p>
        </p:txBody>
      </p:sp>
      <p:pic>
        <p:nvPicPr>
          <p:cNvPr id="19458" name="Picture 2" descr="telsiz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 y="4087268"/>
            <a:ext cx="2410092" cy="294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932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bwMode="auto">
          <a:xfrm>
            <a:off x="1357290" y="500042"/>
            <a:ext cx="6572296" cy="259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etin kutusu"/>
          <p:cNvSpPr txBox="1"/>
          <p:nvPr/>
        </p:nvSpPr>
        <p:spPr>
          <a:xfrm>
            <a:off x="0" y="3643314"/>
            <a:ext cx="8715404" cy="1938992"/>
          </a:xfrm>
          <a:prstGeom prst="rect">
            <a:avLst/>
          </a:prstGeom>
          <a:noFill/>
        </p:spPr>
        <p:txBody>
          <a:bodyPr wrap="square" rtlCol="0">
            <a:spAutoFit/>
          </a:bodyPr>
          <a:lstStyle/>
          <a:p>
            <a:pPr algn="ctr"/>
            <a:r>
              <a:rPr lang="tr-TR" sz="2400" dirty="0" smtClean="0"/>
              <a:t>Telsiz haberleşmesi, iyi planlanmış bir altyapı ve etkin bir insan kaynağı ile aynı anda pek çok kişiye mesaj aktarma imkânı ve koordinasyon kolaylığı sağladığından, enerji ve kablo sorunlarından bağımsız olduğundan </a:t>
            </a:r>
            <a:r>
              <a:rPr lang="tr-TR" sz="2400" dirty="0" smtClean="0">
                <a:solidFill>
                  <a:srgbClr val="FF0000"/>
                </a:solidFill>
              </a:rPr>
              <a:t>acil durum ve afetlerde</a:t>
            </a:r>
            <a:r>
              <a:rPr lang="tr-TR" sz="2400" dirty="0" smtClean="0"/>
              <a:t> kullanımının önemli bir yeri vardır</a:t>
            </a:r>
            <a:endParaRPr lang="tr-TR" sz="2400" dirty="0"/>
          </a:p>
        </p:txBody>
      </p:sp>
    </p:spTree>
    <p:extLst>
      <p:ext uri="{BB962C8B-B14F-4D97-AF65-F5344CB8AC3E}">
        <p14:creationId xmlns:p14="http://schemas.microsoft.com/office/powerpoint/2010/main" val="640307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836712"/>
            <a:ext cx="8291264" cy="5289451"/>
          </a:xfrm>
        </p:spPr>
        <p:txBody>
          <a:bodyPr>
            <a:normAutofit/>
          </a:bodyPr>
          <a:lstStyle/>
          <a:p>
            <a:r>
              <a:rPr lang="tr-TR" sz="2000" b="0" i="0" u="none" strike="noStrike" baseline="0" dirty="0" smtClean="0">
                <a:solidFill>
                  <a:srgbClr val="000000"/>
                </a:solidFill>
                <a:latin typeface="Comic Sans MS" panose="030F0702030302020204" pitchFamily="66" charset="0"/>
              </a:rPr>
              <a:t>Haberleşme günümüz toplumunun vazgeçilmez bir parçasıdır. Haberleşmeyi zorunlu kılan nedenler şunlardır; </a:t>
            </a:r>
          </a:p>
          <a:p>
            <a:pPr>
              <a:buFont typeface="Wingdings" panose="05000000000000000000" pitchFamily="2" charset="2"/>
              <a:buChar char="q"/>
            </a:pPr>
            <a:r>
              <a:rPr lang="tr-TR" sz="2000" b="0" i="0" u="none" strike="noStrike" baseline="0" dirty="0" smtClean="0">
                <a:solidFill>
                  <a:srgbClr val="000000"/>
                </a:solidFill>
                <a:latin typeface="Comic Sans MS" panose="030F0702030302020204" pitchFamily="66" charset="0"/>
              </a:rPr>
              <a:t>Çevrenin genişlemesi </a:t>
            </a:r>
          </a:p>
          <a:p>
            <a:pPr>
              <a:buClr>
                <a:srgbClr val="FF0000"/>
              </a:buClr>
              <a:buFont typeface="Wingdings" panose="05000000000000000000" pitchFamily="2" charset="2"/>
              <a:buChar char="ü"/>
            </a:pPr>
            <a:r>
              <a:rPr lang="tr-TR" sz="2000" b="0" i="0" u="none" strike="noStrike" baseline="0" dirty="0" smtClean="0">
                <a:solidFill>
                  <a:srgbClr val="000000"/>
                </a:solidFill>
                <a:latin typeface="Comic Sans MS" panose="030F0702030302020204" pitchFamily="66" charset="0"/>
              </a:rPr>
              <a:t> Yatay genişleme </a:t>
            </a:r>
          </a:p>
          <a:p>
            <a:pPr>
              <a:buClr>
                <a:srgbClr val="FF0000"/>
              </a:buClr>
              <a:buFont typeface="Wingdings" panose="05000000000000000000" pitchFamily="2" charset="2"/>
              <a:buChar char="ü"/>
            </a:pPr>
            <a:r>
              <a:rPr lang="tr-TR" sz="2000" b="0" i="0" u="none" strike="noStrike" baseline="0" dirty="0" smtClean="0">
                <a:solidFill>
                  <a:srgbClr val="000000"/>
                </a:solidFill>
                <a:latin typeface="Comic Sans MS" panose="030F0702030302020204" pitchFamily="66" charset="0"/>
              </a:rPr>
              <a:t> Dikey genişleme </a:t>
            </a:r>
          </a:p>
          <a:p>
            <a:pPr>
              <a:buClr>
                <a:srgbClr val="FF0000"/>
              </a:buClr>
              <a:buFont typeface="Wingdings" panose="05000000000000000000" pitchFamily="2" charset="2"/>
              <a:buChar char="ü"/>
            </a:pPr>
            <a:r>
              <a:rPr lang="tr-TR" sz="2000" b="0" i="0" u="none" strike="noStrike" baseline="0" dirty="0" smtClean="0">
                <a:solidFill>
                  <a:srgbClr val="000000"/>
                </a:solidFill>
                <a:latin typeface="Comic Sans MS" panose="030F0702030302020204" pitchFamily="66" charset="0"/>
              </a:rPr>
              <a:t> Derinlemesine genişleme </a:t>
            </a:r>
          </a:p>
          <a:p>
            <a:pPr>
              <a:buFont typeface="Wingdings" panose="05000000000000000000" pitchFamily="2" charset="2"/>
              <a:buChar char="q"/>
            </a:pPr>
            <a:r>
              <a:rPr lang="tr-TR" sz="2000" b="0" i="0" u="none" strike="noStrike" baseline="0" dirty="0" smtClean="0">
                <a:solidFill>
                  <a:srgbClr val="000000"/>
                </a:solidFill>
                <a:latin typeface="Comic Sans MS" panose="030F0702030302020204" pitchFamily="66" charset="0"/>
              </a:rPr>
              <a:t>Toplumsal hayattaki değişmeler </a:t>
            </a:r>
          </a:p>
          <a:p>
            <a:pPr>
              <a:buClr>
                <a:srgbClr val="FF0000"/>
              </a:buClr>
              <a:buFont typeface="Wingdings" panose="05000000000000000000" pitchFamily="2" charset="2"/>
              <a:buChar char="ü"/>
            </a:pPr>
            <a:r>
              <a:rPr lang="tr-TR" sz="2000" b="0" i="0" u="none" strike="noStrike" baseline="0" dirty="0" smtClean="0">
                <a:solidFill>
                  <a:srgbClr val="000000"/>
                </a:solidFill>
                <a:latin typeface="Comic Sans MS" panose="030F0702030302020204" pitchFamily="66" charset="0"/>
              </a:rPr>
              <a:t> Yaşam biçimlerinin değişmesi </a:t>
            </a:r>
          </a:p>
          <a:p>
            <a:pPr>
              <a:buClr>
                <a:srgbClr val="FF0000"/>
              </a:buClr>
              <a:buFont typeface="Wingdings" panose="05000000000000000000" pitchFamily="2" charset="2"/>
              <a:buChar char="ü"/>
            </a:pPr>
            <a:r>
              <a:rPr lang="tr-TR" sz="2000" b="0" i="0" u="none" strike="noStrike" baseline="0" dirty="0" smtClean="0">
                <a:solidFill>
                  <a:srgbClr val="000000"/>
                </a:solidFill>
                <a:latin typeface="Comic Sans MS" panose="030F0702030302020204" pitchFamily="66" charset="0"/>
              </a:rPr>
              <a:t> Ekonomik katkı ve etkiler </a:t>
            </a:r>
          </a:p>
          <a:p>
            <a:pPr>
              <a:buClr>
                <a:srgbClr val="FF0000"/>
              </a:buClr>
              <a:buFont typeface="Wingdings" panose="05000000000000000000" pitchFamily="2" charset="2"/>
              <a:buChar char="ü"/>
            </a:pPr>
            <a:r>
              <a:rPr lang="tr-TR" sz="2000" b="0" i="0" u="none" strike="noStrike" baseline="0" dirty="0" smtClean="0">
                <a:solidFill>
                  <a:srgbClr val="000000"/>
                </a:solidFill>
                <a:latin typeface="Comic Sans MS" panose="030F0702030302020204" pitchFamily="66" charset="0"/>
              </a:rPr>
              <a:t> Kurumların kişisel olmaktan çıkması </a:t>
            </a:r>
          </a:p>
          <a:p>
            <a:endParaRPr lang="tr-TR" sz="2000" b="0" i="0" u="none" strike="noStrike" baseline="0" dirty="0" smtClean="0">
              <a:solidFill>
                <a:srgbClr val="000000"/>
              </a:solidFill>
              <a:latin typeface="Comic Sans MS" panose="030F0702030302020204" pitchFamily="66" charset="0"/>
            </a:endParaRPr>
          </a:p>
          <a:p>
            <a:pPr>
              <a:buFont typeface="Wingdings" panose="05000000000000000000" pitchFamily="2" charset="2"/>
              <a:buChar char="q"/>
            </a:pPr>
            <a:r>
              <a:rPr lang="tr-TR" sz="2000" b="0" i="0" u="none" strike="noStrike" baseline="0" dirty="0" smtClean="0">
                <a:solidFill>
                  <a:srgbClr val="000000"/>
                </a:solidFill>
                <a:latin typeface="Comic Sans MS" panose="030F0702030302020204" pitchFamily="66" charset="0"/>
              </a:rPr>
              <a:t>Psikolojik etkiler</a:t>
            </a:r>
          </a:p>
          <a:p>
            <a:pPr>
              <a:buFont typeface="Wingdings" panose="05000000000000000000" pitchFamily="2" charset="2"/>
              <a:buChar char="q"/>
            </a:pPr>
            <a:endParaRPr lang="tr-TR" sz="2000" dirty="0">
              <a:solidFill>
                <a:srgbClr val="000000"/>
              </a:solidFill>
              <a:latin typeface="Comic Sans MS" panose="030F0702030302020204" pitchFamily="66" charset="0"/>
            </a:endParaRPr>
          </a:p>
          <a:p>
            <a:pPr marL="0" indent="0">
              <a:buNone/>
            </a:pPr>
            <a:endParaRPr lang="tr-TR" sz="2000" b="0" i="0" u="none" strike="noStrike" baseline="0" dirty="0" smtClean="0">
              <a:solidFill>
                <a:srgbClr val="000000"/>
              </a:solidFill>
              <a:latin typeface="Comic Sans MS" panose="030F0702030302020204" pitchFamily="66" charset="0"/>
            </a:endParaRPr>
          </a:p>
        </p:txBody>
      </p:sp>
      <p:sp>
        <p:nvSpPr>
          <p:cNvPr id="4" name="Metin kutusu 3"/>
          <p:cNvSpPr txBox="1"/>
          <p:nvPr/>
        </p:nvSpPr>
        <p:spPr>
          <a:xfrm>
            <a:off x="467544" y="5661248"/>
            <a:ext cx="8064896" cy="1015663"/>
          </a:xfrm>
          <a:prstGeom prst="rect">
            <a:avLst/>
          </a:prstGeom>
          <a:solidFill>
            <a:schemeClr val="tx2">
              <a:lumMod val="50000"/>
            </a:schemeClr>
          </a:solidFill>
        </p:spPr>
        <p:txBody>
          <a:bodyPr wrap="square" rtlCol="0">
            <a:spAutoFit/>
          </a:bodyPr>
          <a:lstStyle/>
          <a:p>
            <a:pPr lvl="0" algn="ctr">
              <a:spcBef>
                <a:spcPct val="20000"/>
              </a:spcBef>
            </a:pPr>
            <a:r>
              <a:rPr lang="tr-TR" sz="2000" dirty="0">
                <a:solidFill>
                  <a:schemeClr val="bg1"/>
                </a:solidFill>
              </a:rPr>
              <a:t>Haberleşmenin etkili ve kesintisiz olması için haberleşme öğelerinin bulunması gerekmektedir. Haberleşme öğeleri bazı kaynaklarda farklılık gösterse de amaç aynıdır. </a:t>
            </a:r>
            <a:endParaRPr lang="tr-TR"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495095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smtClean="0"/>
              <a:t>. Acil durum ve afetlerde telefon, faks, internet vb. araçlar ile sağlıklı haberleşme sağlanamaz. Uydu telefonları yaygın olarak kullanılamaz. Bu durumlarda telsiz, tek seçenektir</a:t>
            </a:r>
            <a:endParaRPr lang="tr-TR" dirty="0"/>
          </a:p>
        </p:txBody>
      </p:sp>
    </p:spTree>
    <p:extLst>
      <p:ext uri="{BB962C8B-B14F-4D97-AF65-F5344CB8AC3E}">
        <p14:creationId xmlns:p14="http://schemas.microsoft.com/office/powerpoint/2010/main" val="1820649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Telsiz haberleşmesi, bazı kurumların (kolluk kuvvetleri, belediyeler) kendilerine göre yaptıkları düzenlemeler haricinde tüm dünyada aynı kurallara tabidir. Sağlık sistemi de her an başka kurum ve kuruluşlarla işbirliği yapma zorunluluğunda olduğundan 112 acil sağlık sisteminde uluslar arası standart telsiz haberleşme kuralları kullanılır.</a:t>
            </a:r>
          </a:p>
        </p:txBody>
      </p:sp>
    </p:spTree>
    <p:extLst>
      <p:ext uri="{BB962C8B-B14F-4D97-AF65-F5344CB8AC3E}">
        <p14:creationId xmlns:p14="http://schemas.microsoft.com/office/powerpoint/2010/main" val="2803850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764704"/>
            <a:ext cx="8229600" cy="4525963"/>
          </a:xfrm>
        </p:spPr>
        <p:txBody>
          <a:bodyPr/>
          <a:lstStyle/>
          <a:p>
            <a:r>
              <a:rPr lang="tr-TR" dirty="0"/>
              <a:t>Acil sağlık sisteminde haberleşme belirli bir organizasyon ve sistem doğrultusunda sürdürülür. Bu nedenle acil sağlık hizmetlerinde haberleşme alt yapısı oluşturulurken kurumun teşkilat yapısıyla uyumlu bir haberleşme düzeni oluşturulur.</a:t>
            </a:r>
          </a:p>
        </p:txBody>
      </p:sp>
      <p:pic>
        <p:nvPicPr>
          <p:cNvPr id="20482" name="Picture 2" descr="haberleşm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995474"/>
            <a:ext cx="6264696" cy="249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248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Teşkilat yapısına uygun haberleşme sistematiği geliştirildikten sonra telsiz çağrı işareti veya çağrı kodu sistematiği geliştirilir. Çağrı işareti, bir cins özel kimlik işlevi görür. Telsiz haberleşmesi yapacak herkesin her çağrı sırasında çağrı işaretini kullanması gerekir.</a:t>
            </a:r>
          </a:p>
        </p:txBody>
      </p:sp>
    </p:spTree>
    <p:extLst>
      <p:ext uri="{BB962C8B-B14F-4D97-AF65-F5344CB8AC3E}">
        <p14:creationId xmlns:p14="http://schemas.microsoft.com/office/powerpoint/2010/main" val="2134856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836712"/>
            <a:ext cx="8229600" cy="4525963"/>
          </a:xfrm>
        </p:spPr>
        <p:txBody>
          <a:bodyPr>
            <a:normAutofit/>
          </a:bodyPr>
          <a:lstStyle/>
          <a:p>
            <a:r>
              <a:rPr lang="tr-TR" dirty="0"/>
              <a:t>Tüm birimlerin </a:t>
            </a:r>
            <a:r>
              <a:rPr lang="tr-TR" dirty="0" smtClean="0"/>
              <a:t>ve </a:t>
            </a:r>
            <a:r>
              <a:rPr lang="tr-TR" dirty="0"/>
              <a:t>telsiz kullanıcısı operatörlerinin katılımı ile oluşan telsiz haberleşme ağına, </a:t>
            </a:r>
            <a:r>
              <a:rPr lang="tr-TR" b="1" dirty="0"/>
              <a:t>çevrim </a:t>
            </a:r>
            <a:r>
              <a:rPr lang="tr-TR" dirty="0"/>
              <a:t>adı verilir. Her çevrimin bir lideri vardır. Örneğin, 112 acil çevrimin lideri “komuta kontrol </a:t>
            </a:r>
            <a:r>
              <a:rPr lang="tr-TR" dirty="0" smtClean="0"/>
              <a:t>merkezi”dir. </a:t>
            </a:r>
            <a:endParaRPr lang="tr-TR" dirty="0"/>
          </a:p>
        </p:txBody>
      </p:sp>
      <p:sp>
        <p:nvSpPr>
          <p:cNvPr id="4" name="AutoShape 2" descr="komuta kontrol merkez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365104"/>
            <a:ext cx="3600400" cy="239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350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Örgütün en üst idari makamı adına hareket eden çevrim lideri, </a:t>
            </a:r>
            <a:r>
              <a:rPr lang="tr-TR" b="1" dirty="0" smtClean="0"/>
              <a:t>haberleşmenin merkezidir </a:t>
            </a:r>
            <a:r>
              <a:rPr lang="tr-TR" dirty="0" smtClean="0"/>
              <a:t>ve talimatlarına tüm birimler kesinlikle uymak zorundadır. Telsiz haberleşmesinde tüm birim ve operatörler haberleşme ile ilgili genel kurallara uymak zorundadır.</a:t>
            </a:r>
          </a:p>
          <a:p>
            <a:endParaRPr lang="tr-TR" dirty="0"/>
          </a:p>
        </p:txBody>
      </p:sp>
    </p:spTree>
    <p:extLst>
      <p:ext uri="{BB962C8B-B14F-4D97-AF65-F5344CB8AC3E}">
        <p14:creationId xmlns:p14="http://schemas.microsoft.com/office/powerpoint/2010/main" val="1007974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Bu kurallar şunlardır: </a:t>
            </a:r>
            <a:br>
              <a:rPr lang="tr-TR" dirty="0" smtClean="0"/>
            </a:br>
            <a:endParaRPr lang="tr-TR" dirty="0"/>
          </a:p>
        </p:txBody>
      </p:sp>
      <p:sp>
        <p:nvSpPr>
          <p:cNvPr id="3" name="İçerik Yer Tutucusu 2"/>
          <p:cNvSpPr>
            <a:spLocks noGrp="1"/>
          </p:cNvSpPr>
          <p:nvPr>
            <p:ph idx="1"/>
          </p:nvPr>
        </p:nvSpPr>
        <p:spPr/>
        <p:txBody>
          <a:bodyPr>
            <a:normAutofit/>
          </a:bodyPr>
          <a:lstStyle/>
          <a:p>
            <a:r>
              <a:rPr lang="tr-TR" dirty="0" smtClean="0"/>
              <a:t> </a:t>
            </a:r>
            <a:r>
              <a:rPr lang="tr-TR" dirty="0"/>
              <a:t>Her birim ve operatörün, telsiz kullanmayı ve çıkması muhtemel sorunları nasıl çözeceğini bilmesi gerekir. </a:t>
            </a:r>
          </a:p>
          <a:p>
            <a:endParaRPr lang="tr-TR"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619" y="3573016"/>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7944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r>
              <a:rPr lang="tr-TR" dirty="0" smtClean="0"/>
              <a:t> Her birim ve operatör, çevrim liderinin talimatlarına uymak zorundadır. Merkezin vereceği talimatlara uyulmadığı takdirde haberleşmede karışıklık kaçınılmaz olacaktır. Örneğin, merkezin yapacağı “istasyonlar dinlemede kalın” anonsunun ardından sadece merkezin öncelikli olarak kabul ettiği veya çağırdığı istasyon konuşabilir. Diğer istasyonlar olay ile ilgili haberleşme bitene kadar çevrime çağrı gönderemezler. </a:t>
            </a:r>
          </a:p>
          <a:p>
            <a:endParaRPr lang="tr-TR" dirty="0"/>
          </a:p>
        </p:txBody>
      </p:sp>
    </p:spTree>
    <p:extLst>
      <p:ext uri="{BB962C8B-B14F-4D97-AF65-F5344CB8AC3E}">
        <p14:creationId xmlns:p14="http://schemas.microsoft.com/office/powerpoint/2010/main" val="538009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20688"/>
            <a:ext cx="8229600" cy="4525963"/>
          </a:xfrm>
        </p:spPr>
        <p:txBody>
          <a:bodyPr>
            <a:normAutofit fontScale="85000" lnSpcReduction="20000"/>
          </a:bodyPr>
          <a:lstStyle/>
          <a:p>
            <a:endParaRPr lang="tr-TR" dirty="0"/>
          </a:p>
          <a:p>
            <a:r>
              <a:rPr lang="tr-TR" dirty="0"/>
              <a:t>Yoğun bir haberleşmede önceliklerin belirlenmesi, haberleşme sırasının buna göre düzenlenmesi gerekir. İletilmek istenen mesajlar </a:t>
            </a:r>
            <a:r>
              <a:rPr lang="tr-TR" b="1" dirty="0"/>
              <a:t>acil</a:t>
            </a:r>
            <a:r>
              <a:rPr lang="tr-TR" dirty="0"/>
              <a:t>, </a:t>
            </a:r>
            <a:r>
              <a:rPr lang="tr-TR" b="1" dirty="0"/>
              <a:t>öncelikli</a:t>
            </a:r>
            <a:r>
              <a:rPr lang="tr-TR" dirty="0"/>
              <a:t>, </a:t>
            </a:r>
            <a:r>
              <a:rPr lang="tr-TR" b="1" dirty="0"/>
              <a:t>rutin </a:t>
            </a:r>
            <a:r>
              <a:rPr lang="tr-TR" dirty="0"/>
              <a:t>ve </a:t>
            </a:r>
            <a:r>
              <a:rPr lang="tr-TR" b="1" dirty="0"/>
              <a:t>idari </a:t>
            </a:r>
            <a:r>
              <a:rPr lang="tr-TR" dirty="0"/>
              <a:t>olmak üzere dört alt başlık altında sınıflandırılır. Örnek: </a:t>
            </a:r>
          </a:p>
          <a:p>
            <a:r>
              <a:rPr lang="tr-TR" dirty="0" smtClean="0"/>
              <a:t> </a:t>
            </a:r>
            <a:r>
              <a:rPr lang="tr-TR" dirty="0"/>
              <a:t>Olay yerine giden ambulans, </a:t>
            </a:r>
            <a:r>
              <a:rPr lang="tr-TR" dirty="0">
                <a:solidFill>
                  <a:srgbClr val="FF0000"/>
                </a:solidFill>
              </a:rPr>
              <a:t>acil </a:t>
            </a:r>
          </a:p>
          <a:p>
            <a:r>
              <a:rPr lang="tr-TR" dirty="0" smtClean="0"/>
              <a:t> </a:t>
            </a:r>
            <a:r>
              <a:rPr lang="tr-TR" dirty="0"/>
              <a:t>Hasta veya yaralı taşıyan ambulans, </a:t>
            </a:r>
            <a:r>
              <a:rPr lang="tr-TR" dirty="0">
                <a:solidFill>
                  <a:srgbClr val="FF0000"/>
                </a:solidFill>
              </a:rPr>
              <a:t>öncelikli </a:t>
            </a:r>
          </a:p>
          <a:p>
            <a:r>
              <a:rPr lang="tr-TR" dirty="0" smtClean="0"/>
              <a:t>Görev </a:t>
            </a:r>
            <a:r>
              <a:rPr lang="tr-TR" dirty="0"/>
              <a:t>yerine dönen ambulans, </a:t>
            </a:r>
            <a:r>
              <a:rPr lang="tr-TR" dirty="0">
                <a:solidFill>
                  <a:srgbClr val="FF0000"/>
                </a:solidFill>
              </a:rPr>
              <a:t>rutin</a:t>
            </a:r>
            <a:r>
              <a:rPr lang="tr-TR" dirty="0"/>
              <a:t> </a:t>
            </a:r>
          </a:p>
          <a:p>
            <a:r>
              <a:rPr lang="tr-TR" dirty="0" smtClean="0"/>
              <a:t> </a:t>
            </a:r>
            <a:r>
              <a:rPr lang="tr-TR" dirty="0"/>
              <a:t>İkmale giden ambulans, </a:t>
            </a:r>
            <a:r>
              <a:rPr lang="tr-TR" dirty="0">
                <a:solidFill>
                  <a:srgbClr val="FF0000"/>
                </a:solidFill>
              </a:rPr>
              <a:t>idari</a:t>
            </a:r>
            <a:r>
              <a:rPr lang="tr-TR" dirty="0"/>
              <a:t> olarak değerlendirilir. </a:t>
            </a:r>
          </a:p>
          <a:p>
            <a:endParaRPr lang="tr-TR" dirty="0"/>
          </a:p>
        </p:txBody>
      </p:sp>
    </p:spTree>
    <p:extLst>
      <p:ext uri="{BB962C8B-B14F-4D97-AF65-F5344CB8AC3E}">
        <p14:creationId xmlns:p14="http://schemas.microsoft.com/office/powerpoint/2010/main" val="1252115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8640"/>
            <a:ext cx="8229600" cy="4525963"/>
          </a:xfrm>
        </p:spPr>
        <p:txBody>
          <a:bodyPr/>
          <a:lstStyle/>
          <a:p>
            <a:endParaRPr lang="tr-TR" dirty="0"/>
          </a:p>
          <a:p>
            <a:r>
              <a:rPr lang="tr-TR" dirty="0"/>
              <a:t>Haberleşme ağı içerisinde bulunan tüm birimler merkez ile işbirliği yapmak zorundadır. Telsiz kullanma konusunda </a:t>
            </a:r>
            <a:r>
              <a:rPr lang="tr-TR" dirty="0" smtClean="0"/>
              <a:t>yeterlilik </a:t>
            </a:r>
            <a:r>
              <a:rPr lang="tr-TR" dirty="0"/>
              <a:t>kazanan sağlık personeli, hem iş yükünü azaltır hem de hizmetin hızlı sunulmasına katkı sağlar </a:t>
            </a:r>
          </a:p>
          <a:p>
            <a:endParaRPr lang="tr-TR" dirty="0"/>
          </a:p>
        </p:txBody>
      </p:sp>
      <p:pic>
        <p:nvPicPr>
          <p:cNvPr id="23554" name="Picture 2" descr="telsiz kullanım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05064"/>
            <a:ext cx="57150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374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6768752" cy="2406957"/>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ağ Ok 10"/>
          <p:cNvSpPr/>
          <p:nvPr/>
        </p:nvSpPr>
        <p:spPr>
          <a:xfrm>
            <a:off x="611560" y="4581128"/>
            <a:ext cx="7344816" cy="1512168"/>
          </a:xfrm>
          <a:prstGeom prst="rightArrow">
            <a:avLst/>
          </a:prstGeom>
          <a:solidFill>
            <a:schemeClr val="accent5">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Haberleşme araçları, göze, kulağa, hem göze hem kulağa hitap eden, yazılı ve resimli, sembolik haberleşme araçları olmak üzere gruplandırılabilir. </a:t>
            </a:r>
            <a:endParaRPr lang="tr-TR" sz="1600" dirty="0"/>
          </a:p>
        </p:txBody>
      </p:sp>
    </p:spTree>
    <p:extLst>
      <p:ext uri="{BB962C8B-B14F-4D97-AF65-F5344CB8AC3E}">
        <p14:creationId xmlns:p14="http://schemas.microsoft.com/office/powerpoint/2010/main" val="220063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 Frekans (Kanal) Mantığı ve Farkları </a:t>
            </a:r>
            <a:r>
              <a:rPr lang="tr-TR" dirty="0" smtClean="0"/>
              <a:t/>
            </a:r>
            <a:br>
              <a:rPr lang="tr-TR" dirty="0" smtClean="0"/>
            </a:br>
            <a:endParaRPr lang="tr-TR" dirty="0"/>
          </a:p>
        </p:txBody>
      </p:sp>
      <p:sp>
        <p:nvSpPr>
          <p:cNvPr id="3" name="İçerik Yer Tutucusu 2"/>
          <p:cNvSpPr>
            <a:spLocks noGrp="1"/>
          </p:cNvSpPr>
          <p:nvPr>
            <p:ph idx="1"/>
          </p:nvPr>
        </p:nvSpPr>
        <p:spPr>
          <a:xfrm>
            <a:off x="395536" y="1340769"/>
            <a:ext cx="8280920" cy="3960440"/>
          </a:xfrm>
        </p:spPr>
        <p:txBody>
          <a:bodyPr>
            <a:normAutofit/>
          </a:bodyPr>
          <a:lstStyle/>
          <a:p>
            <a:r>
              <a:rPr lang="tr-TR" sz="2400" dirty="0" smtClean="0"/>
              <a:t>Frekans</a:t>
            </a:r>
            <a:r>
              <a:rPr lang="tr-TR" sz="2400" dirty="0"/>
              <a:t>, yönü ve şiddeti değişen alternatif bir akımdır. Ya da bir saniyede oluşan </a:t>
            </a:r>
            <a:r>
              <a:rPr lang="tr-TR" sz="2400" dirty="0" err="1"/>
              <a:t>saykıl</a:t>
            </a:r>
            <a:r>
              <a:rPr lang="tr-TR" sz="2400" dirty="0"/>
              <a:t> (akım veya gerilimin her iki yöndeki bütün değerleri ) sayısına frekans denir. </a:t>
            </a:r>
          </a:p>
          <a:p>
            <a:r>
              <a:rPr lang="tr-TR" sz="2400" dirty="0"/>
              <a:t>Telsiz; prensip açısından, frekans cinsi açısından ve frekans aralığı açısından farklı üç özelliğe göre çalışır. </a:t>
            </a:r>
          </a:p>
        </p:txBody>
      </p:sp>
      <p:pic>
        <p:nvPicPr>
          <p:cNvPr id="24578" name="Picture 2" descr="İlgili resim"/>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422701" y="4152905"/>
            <a:ext cx="3485798" cy="271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6205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Prensip Açısından </a:t>
            </a:r>
            <a:r>
              <a:rPr lang="tr-TR" dirty="0" smtClean="0"/>
              <a:t/>
            </a:r>
            <a:br>
              <a:rPr lang="tr-TR" dirty="0" smtClean="0"/>
            </a:br>
            <a:endParaRPr lang="tr-TR"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smtClean="0"/>
              <a:t>Telsiz </a:t>
            </a:r>
            <a:r>
              <a:rPr lang="tr-TR" dirty="0"/>
              <a:t>frekansları planlanırken iki faklı çalışma prensibi uygulanır. Bu prensipler; </a:t>
            </a:r>
          </a:p>
          <a:p>
            <a:r>
              <a:rPr lang="tr-TR" dirty="0" smtClean="0"/>
              <a:t> </a:t>
            </a:r>
            <a:r>
              <a:rPr lang="tr-TR" dirty="0"/>
              <a:t>İki telsizin doğrudan doğruya aynı frekans üzerinden haberleşmesidir. Görüşmeler arada mesafe olmadan telsizden telsize yapılır. Bu tür görüşmelere </a:t>
            </a:r>
            <a:r>
              <a:rPr lang="tr-TR" dirty="0" err="1"/>
              <a:t>simpleks</a:t>
            </a:r>
            <a:r>
              <a:rPr lang="tr-TR" dirty="0"/>
              <a:t> (yakın kanal görüşme) adı verilir. Bu türde görüşme, cihazların menzili ile sınırlıdır. Sabit merkez telsizleri en uzak, araç cihazları orta, el cihazları ise </a:t>
            </a:r>
            <a:r>
              <a:rPr lang="tr-TR" dirty="0" smtClean="0"/>
              <a:t>kısa </a:t>
            </a:r>
            <a:r>
              <a:rPr lang="tr-TR" dirty="0"/>
              <a:t>menzile sahip cihazlardır. </a:t>
            </a:r>
          </a:p>
          <a:p>
            <a:endParaRPr lang="tr-TR" dirty="0"/>
          </a:p>
        </p:txBody>
      </p:sp>
    </p:spTree>
    <p:extLst>
      <p:ext uri="{BB962C8B-B14F-4D97-AF65-F5344CB8AC3E}">
        <p14:creationId xmlns:p14="http://schemas.microsoft.com/office/powerpoint/2010/main" val="995158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04664"/>
            <a:ext cx="8229600" cy="4525963"/>
          </a:xfrm>
        </p:spPr>
        <p:txBody>
          <a:bodyPr/>
          <a:lstStyle/>
          <a:p>
            <a:endParaRPr lang="tr-TR" dirty="0"/>
          </a:p>
          <a:p>
            <a:r>
              <a:rPr lang="tr-TR" dirty="0"/>
              <a:t>İkinci tür haberleşme ise röle (</a:t>
            </a:r>
            <a:r>
              <a:rPr lang="tr-TR" dirty="0" err="1"/>
              <a:t>repeater</a:t>
            </a:r>
            <a:r>
              <a:rPr lang="tr-TR" dirty="0"/>
              <a:t>= tekrarlayıcı) adı verilen aktarma </a:t>
            </a:r>
            <a:r>
              <a:rPr lang="tr-TR" dirty="0" smtClean="0"/>
              <a:t>istasyonları </a:t>
            </a:r>
            <a:r>
              <a:rPr lang="tr-TR" dirty="0"/>
              <a:t>aracılığıyla yapılan haberleşmedir. </a:t>
            </a:r>
          </a:p>
          <a:p>
            <a:endParaRPr lang="tr-TR" dirty="0"/>
          </a:p>
        </p:txBody>
      </p:sp>
    </p:spTree>
    <p:extLst>
      <p:ext uri="{BB962C8B-B14F-4D97-AF65-F5344CB8AC3E}">
        <p14:creationId xmlns:p14="http://schemas.microsoft.com/office/powerpoint/2010/main" val="3181527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404664"/>
            <a:ext cx="7787208" cy="4209331"/>
          </a:xfrm>
        </p:spPr>
        <p:txBody>
          <a:bodyPr>
            <a:normAutofit fontScale="92500" lnSpcReduction="20000"/>
          </a:bodyPr>
          <a:lstStyle/>
          <a:p>
            <a:r>
              <a:rPr lang="tr-TR" dirty="0"/>
              <a:t>Tek röle ve çok </a:t>
            </a:r>
            <a:r>
              <a:rPr lang="tr-TR" dirty="0" err="1"/>
              <a:t>röleli</a:t>
            </a:r>
            <a:r>
              <a:rPr lang="tr-TR" dirty="0"/>
              <a:t> geniş kaplama alanı alt yapı sistemi mevcuttur. Tek </a:t>
            </a:r>
            <a:r>
              <a:rPr lang="tr-TR" dirty="0" err="1"/>
              <a:t>röleli</a:t>
            </a:r>
            <a:r>
              <a:rPr lang="tr-TR" dirty="0"/>
              <a:t> çalışma sisteminde, alma ve gönderme işlemi, alma- gönderme frekans çifti kullanılarak yapılır. Telsizler, aynı anda alma ya da gönderme işlemi yapabilirler. Röle ise, kendisine ulaşan bilgiyi frekansını değiştirerek eş zamanlı olarak yeniden yayınlar. Alandaki telsizler birbirleri ile direk görüşemez; rölenin tekrarladığı bilgileri alabilir. </a:t>
            </a:r>
          </a:p>
        </p:txBody>
      </p:sp>
      <p:pic>
        <p:nvPicPr>
          <p:cNvPr id="26626" name="Picture 2" descr="telsiz kullanımı frekans mantığ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581128"/>
            <a:ext cx="4392488" cy="1805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068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Kapsama alanı rölenin gücüne, konumuna ve coğrafik koşullara bağlıdır. Çok </a:t>
            </a:r>
            <a:r>
              <a:rPr lang="tr-TR" dirty="0" err="1"/>
              <a:t>röleli</a:t>
            </a:r>
            <a:r>
              <a:rPr lang="tr-TR" dirty="0"/>
              <a:t> geniş alan telsiz sistemi, birden çok röle kapsama alanı bir araya getirilerek oluşturulur. Telsiz, röleler ve merkezi birimden oluşur. Kapsama alanı, sisteme yeni röleler eklenerek genişletilebilir. </a:t>
            </a:r>
          </a:p>
        </p:txBody>
      </p:sp>
    </p:spTree>
    <p:extLst>
      <p:ext uri="{BB962C8B-B14F-4D97-AF65-F5344CB8AC3E}">
        <p14:creationId xmlns:p14="http://schemas.microsoft.com/office/powerpoint/2010/main" val="4874771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r>
              <a:rPr lang="tr-TR" dirty="0"/>
              <a:t>Özellikle etki mesafesi sınırlı el cihazları ile görece daha uzun mesafede görüşme yapabilmenin tek yolu budur. Röle istasyonları olabildiğince yüksek tepelere konuşlandırılır. Bu sayede birbirini doğrudan göremeyen cihazların haberleşebilmesi de mümkün olur. Röle istasyonu, gelen sinyali belirli bir frekanstan alır. El cihazına kıyasla çoğunlukla daha güçlü olarak başka bir frekanstan yayınlar </a:t>
            </a:r>
          </a:p>
        </p:txBody>
      </p:sp>
    </p:spTree>
    <p:extLst>
      <p:ext uri="{BB962C8B-B14F-4D97-AF65-F5344CB8AC3E}">
        <p14:creationId xmlns:p14="http://schemas.microsoft.com/office/powerpoint/2010/main" val="21915654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Röle üzerinden haberleşecek cihazlarda alma (</a:t>
            </a:r>
            <a:r>
              <a:rPr lang="tr-TR" dirty="0" err="1"/>
              <a:t>Rx</a:t>
            </a:r>
            <a:r>
              <a:rPr lang="tr-TR" dirty="0"/>
              <a:t>) ve gönderme (</a:t>
            </a:r>
            <a:r>
              <a:rPr lang="tr-TR" dirty="0" err="1"/>
              <a:t>Tx</a:t>
            </a:r>
            <a:r>
              <a:rPr lang="tr-TR" dirty="0"/>
              <a:t>) için yine bu farklı frekansları kullanırlar. Röle üzerinden haberleşme yapacak istasyon sayısı çok olduğunda, röle frekanslarının mecbur kalınmadıkça haberleşme için kullanılmaması ve temel olarak buluşma noktası olarak kullanılması gerekmektedir. </a:t>
            </a:r>
          </a:p>
        </p:txBody>
      </p:sp>
    </p:spTree>
    <p:extLst>
      <p:ext uri="{BB962C8B-B14F-4D97-AF65-F5344CB8AC3E}">
        <p14:creationId xmlns:p14="http://schemas.microsoft.com/office/powerpoint/2010/main" val="13437239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Bu nedenle birbiri ile doğrudan haberleşme menzili içinde bulunan birimler, “yakın kanal” olarak da adlandırılan </a:t>
            </a:r>
            <a:r>
              <a:rPr lang="tr-TR" dirty="0" err="1"/>
              <a:t>simpleks</a:t>
            </a:r>
            <a:r>
              <a:rPr lang="tr-TR" dirty="0"/>
              <a:t> frekanslarda haberleşmeyi tercih etmelidir. Genelde merkeze iletilmesi zorunlu olmayan ve sadece iki birimin birbiri ile yapması gereken haberleşme seçilmeli ve </a:t>
            </a:r>
            <a:r>
              <a:rPr lang="tr-TR" b="1" dirty="0"/>
              <a:t>röle kanalının </a:t>
            </a:r>
            <a:r>
              <a:rPr lang="tr-TR" dirty="0"/>
              <a:t>yükü azaltılmalıdır </a:t>
            </a:r>
          </a:p>
        </p:txBody>
      </p:sp>
    </p:spTree>
    <p:extLst>
      <p:ext uri="{BB962C8B-B14F-4D97-AF65-F5344CB8AC3E}">
        <p14:creationId xmlns:p14="http://schemas.microsoft.com/office/powerpoint/2010/main" val="443091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764704"/>
            <a:ext cx="6552728" cy="547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5618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Örneğin, hasta veya yaralının yanına giden personelin aracın yanında bulunan şoförden yardım istemesinde yakın kanal kullanılması daha uygundur. Yerel ihtiyaç bittikten sonra cihazın röle konumuna getirilmesi gerekir. Aksi durumda merkezin çağrıları alınamaz. </a:t>
            </a:r>
          </a:p>
        </p:txBody>
      </p:sp>
    </p:spTree>
    <p:extLst>
      <p:ext uri="{BB962C8B-B14F-4D97-AF65-F5344CB8AC3E}">
        <p14:creationId xmlns:p14="http://schemas.microsoft.com/office/powerpoint/2010/main" val="4261069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Göze hitap eden haberleşme araçları</a:t>
            </a:r>
            <a:endParaRPr lang="tr-TR" dirty="0"/>
          </a:p>
        </p:txBody>
      </p:sp>
      <p:sp>
        <p:nvSpPr>
          <p:cNvPr id="3" name="İçerik Yer Tutucusu 2"/>
          <p:cNvSpPr>
            <a:spLocks noGrp="1"/>
          </p:cNvSpPr>
          <p:nvPr>
            <p:ph idx="1"/>
          </p:nvPr>
        </p:nvSpPr>
        <p:spPr/>
        <p:txBody>
          <a:bodyPr>
            <a:normAutofit fontScale="70000" lnSpcReduction="20000"/>
          </a:bodyPr>
          <a:lstStyle/>
          <a:p>
            <a:endParaRPr lang="tr-TR" dirty="0"/>
          </a:p>
          <a:p>
            <a:pPr>
              <a:buClr>
                <a:srgbClr val="C00000"/>
              </a:buClr>
              <a:buFont typeface="Wingdings" panose="05000000000000000000" pitchFamily="2" charset="2"/>
              <a:buChar char="v"/>
            </a:pPr>
            <a:r>
              <a:rPr lang="tr-TR" dirty="0" smtClean="0"/>
              <a:t> </a:t>
            </a:r>
            <a:r>
              <a:rPr lang="tr-TR" b="1" dirty="0" smtClean="0">
                <a:solidFill>
                  <a:srgbClr val="C00000"/>
                </a:solidFill>
              </a:rPr>
              <a:t>Yazılı </a:t>
            </a:r>
            <a:r>
              <a:rPr lang="tr-TR" b="1" dirty="0">
                <a:solidFill>
                  <a:srgbClr val="C00000"/>
                </a:solidFill>
              </a:rPr>
              <a:t>haberleşme araçları </a:t>
            </a:r>
            <a:endParaRPr lang="tr-TR" b="1" dirty="0" smtClean="0">
              <a:solidFill>
                <a:srgbClr val="C00000"/>
              </a:solidFill>
            </a:endParaRPr>
          </a:p>
          <a:p>
            <a:pPr>
              <a:buFont typeface="Wingdings" panose="05000000000000000000" pitchFamily="2" charset="2"/>
              <a:buChar char="v"/>
            </a:pPr>
            <a:endParaRPr lang="tr-TR" b="1" dirty="0"/>
          </a:p>
          <a:p>
            <a:r>
              <a:rPr lang="tr-TR" dirty="0" smtClean="0"/>
              <a:t> </a:t>
            </a:r>
            <a:r>
              <a:rPr lang="tr-TR" dirty="0"/>
              <a:t>Kişisel mesaj </a:t>
            </a:r>
          </a:p>
          <a:p>
            <a:r>
              <a:rPr lang="tr-TR" dirty="0" smtClean="0"/>
              <a:t> </a:t>
            </a:r>
            <a:r>
              <a:rPr lang="tr-TR" dirty="0"/>
              <a:t>Sirküler </a:t>
            </a:r>
          </a:p>
          <a:p>
            <a:r>
              <a:rPr lang="tr-TR" dirty="0" smtClean="0"/>
              <a:t> </a:t>
            </a:r>
            <a:r>
              <a:rPr lang="tr-TR" dirty="0"/>
              <a:t>Kitap </a:t>
            </a:r>
          </a:p>
          <a:p>
            <a:r>
              <a:rPr lang="tr-TR" dirty="0" smtClean="0"/>
              <a:t> </a:t>
            </a:r>
            <a:r>
              <a:rPr lang="tr-TR" dirty="0"/>
              <a:t>İlan tahtası notu </a:t>
            </a:r>
          </a:p>
          <a:p>
            <a:r>
              <a:rPr lang="tr-TR" dirty="0" smtClean="0"/>
              <a:t> </a:t>
            </a:r>
            <a:r>
              <a:rPr lang="tr-TR" dirty="0"/>
              <a:t>Haber bülteni </a:t>
            </a:r>
          </a:p>
          <a:p>
            <a:r>
              <a:rPr lang="tr-TR" dirty="0" smtClean="0"/>
              <a:t> </a:t>
            </a:r>
            <a:r>
              <a:rPr lang="tr-TR" dirty="0"/>
              <a:t>İşaretler </a:t>
            </a:r>
          </a:p>
          <a:p>
            <a:r>
              <a:rPr lang="tr-TR" dirty="0" smtClean="0"/>
              <a:t> </a:t>
            </a:r>
            <a:r>
              <a:rPr lang="tr-TR" dirty="0"/>
              <a:t>Oklar </a:t>
            </a:r>
          </a:p>
          <a:p>
            <a:r>
              <a:rPr lang="tr-TR" dirty="0" smtClean="0"/>
              <a:t> </a:t>
            </a:r>
            <a:r>
              <a:rPr lang="tr-TR" dirty="0"/>
              <a:t>İdari rapor </a:t>
            </a:r>
          </a:p>
          <a:p>
            <a:r>
              <a:rPr lang="tr-TR" dirty="0" smtClean="0"/>
              <a:t> </a:t>
            </a:r>
            <a:r>
              <a:rPr lang="tr-TR" dirty="0"/>
              <a:t>Standart form </a:t>
            </a:r>
          </a:p>
          <a:p>
            <a:r>
              <a:rPr lang="tr-TR" dirty="0" smtClean="0"/>
              <a:t> </a:t>
            </a:r>
            <a:r>
              <a:rPr lang="tr-TR" dirty="0"/>
              <a:t>İş tarifi </a:t>
            </a:r>
          </a:p>
          <a:p>
            <a:endParaRPr lang="tr-TR" dirty="0"/>
          </a:p>
        </p:txBody>
      </p:sp>
      <p:pic>
        <p:nvPicPr>
          <p:cNvPr id="13314" name="Picture 2" descr="yazılı haberleşme araçlar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221088"/>
            <a:ext cx="4968552" cy="222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572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Her kuruma, kendine ait ve başkaları tarafından paylaşımı söz konusu olmayan kendi kurumun görev alanı ile sınırlı frekans verilmesi gerekir. Örneğin: Ankara 112 Acil ile Konya 112 Acilin frekansları ayrıdır. </a:t>
            </a:r>
          </a:p>
        </p:txBody>
      </p:sp>
    </p:spTree>
    <p:extLst>
      <p:ext uri="{BB962C8B-B14F-4D97-AF65-F5344CB8AC3E}">
        <p14:creationId xmlns:p14="http://schemas.microsoft.com/office/powerpoint/2010/main" val="35263916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 Frekans Cinsi </a:t>
            </a:r>
            <a:r>
              <a:rPr lang="tr-TR" dirty="0" smtClean="0"/>
              <a:t/>
            </a:r>
            <a:br>
              <a:rPr lang="tr-TR" dirty="0" smtClean="0"/>
            </a:br>
            <a:endParaRPr lang="tr-TR" dirty="0"/>
          </a:p>
        </p:txBody>
      </p:sp>
      <p:sp>
        <p:nvSpPr>
          <p:cNvPr id="3" name="İçerik Yer Tutucusu 2"/>
          <p:cNvSpPr>
            <a:spLocks noGrp="1"/>
          </p:cNvSpPr>
          <p:nvPr>
            <p:ph idx="1"/>
          </p:nvPr>
        </p:nvSpPr>
        <p:spPr/>
        <p:txBody>
          <a:bodyPr/>
          <a:lstStyle/>
          <a:p>
            <a:r>
              <a:rPr lang="tr-TR" dirty="0" smtClean="0"/>
              <a:t>Telsiz </a:t>
            </a:r>
            <a:r>
              <a:rPr lang="tr-TR" dirty="0"/>
              <a:t>haberleşmesinde kullanılan pek çok farklı frekans bandı vardır. Frekans bandı; dalga boylarına, frekanslarına, modülasyonlarına, </a:t>
            </a:r>
            <a:r>
              <a:rPr lang="tr-TR" dirty="0" smtClean="0"/>
              <a:t>kullanılan </a:t>
            </a:r>
            <a:r>
              <a:rPr lang="tr-TR" dirty="0"/>
              <a:t>antene, kendilerini oluşturan enerjinin gücüne bağlı olarak farklı özellikler gösterir. </a:t>
            </a:r>
          </a:p>
        </p:txBody>
      </p:sp>
    </p:spTree>
    <p:extLst>
      <p:ext uri="{BB962C8B-B14F-4D97-AF65-F5344CB8AC3E}">
        <p14:creationId xmlns:p14="http://schemas.microsoft.com/office/powerpoint/2010/main" val="4053364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pPr marL="0" indent="0">
              <a:buNone/>
            </a:pPr>
            <a:r>
              <a:rPr lang="sv-SE" dirty="0"/>
              <a:t>En yaygın olarak kullanılan frekans bantları; </a:t>
            </a:r>
          </a:p>
          <a:p>
            <a:r>
              <a:rPr lang="en-US" b="1" dirty="0" smtClean="0"/>
              <a:t>LF </a:t>
            </a:r>
            <a:r>
              <a:rPr lang="en-US" b="1" dirty="0"/>
              <a:t>(Low Frequency = </a:t>
            </a:r>
            <a:r>
              <a:rPr lang="en-US" b="1" dirty="0" err="1"/>
              <a:t>Düşük</a:t>
            </a:r>
            <a:r>
              <a:rPr lang="en-US" b="1" dirty="0"/>
              <a:t> </a:t>
            </a:r>
            <a:r>
              <a:rPr lang="en-US" b="1" dirty="0" err="1"/>
              <a:t>Frekans</a:t>
            </a:r>
            <a:r>
              <a:rPr lang="en-US" b="1" dirty="0"/>
              <a:t>) </a:t>
            </a:r>
            <a:endParaRPr lang="en-US" dirty="0"/>
          </a:p>
          <a:p>
            <a:pPr marL="0" indent="0">
              <a:buNone/>
            </a:pPr>
            <a:r>
              <a:rPr lang="tr-TR" dirty="0" smtClean="0"/>
              <a:t>Mors </a:t>
            </a:r>
            <a:r>
              <a:rPr lang="tr-TR" dirty="0"/>
              <a:t>haberleşmesi olarak da adlandırılır. </a:t>
            </a:r>
            <a:endParaRPr lang="tr-TR" dirty="0" smtClean="0"/>
          </a:p>
          <a:p>
            <a:pPr marL="0" indent="0">
              <a:buNone/>
            </a:pPr>
            <a:endParaRPr lang="tr-TR" dirty="0"/>
          </a:p>
          <a:p>
            <a:r>
              <a:rPr lang="en-US" b="1" dirty="0" smtClean="0"/>
              <a:t>HF </a:t>
            </a:r>
            <a:r>
              <a:rPr lang="en-US" b="1" dirty="0"/>
              <a:t>(High Frequency = </a:t>
            </a:r>
            <a:r>
              <a:rPr lang="en-US" b="1" dirty="0" err="1"/>
              <a:t>Yüksek</a:t>
            </a:r>
            <a:r>
              <a:rPr lang="en-US" b="1" dirty="0"/>
              <a:t> </a:t>
            </a:r>
            <a:r>
              <a:rPr lang="en-US" b="1" dirty="0" err="1"/>
              <a:t>Frekans</a:t>
            </a:r>
            <a:r>
              <a:rPr lang="en-US" b="1" dirty="0"/>
              <a:t>) </a:t>
            </a:r>
            <a:endParaRPr lang="en-US" dirty="0"/>
          </a:p>
          <a:p>
            <a:pPr marL="0" indent="0">
              <a:buNone/>
            </a:pPr>
            <a:r>
              <a:rPr lang="tr-TR" dirty="0" smtClean="0"/>
              <a:t>Genelde </a:t>
            </a:r>
            <a:r>
              <a:rPr lang="tr-TR" dirty="0"/>
              <a:t>uzak mesafeli görüşmeler için kullanılır. Afet haberleşmesinde, erken dönemde tercih edilen en uygun frekans türüdür. </a:t>
            </a:r>
            <a:endParaRPr lang="tr-TR" dirty="0" smtClean="0"/>
          </a:p>
          <a:p>
            <a:pPr marL="0" indent="0">
              <a:buNone/>
            </a:pPr>
            <a:endParaRPr lang="tr-TR" dirty="0"/>
          </a:p>
          <a:p>
            <a:r>
              <a:rPr lang="en-US" dirty="0" smtClean="0"/>
              <a:t> </a:t>
            </a:r>
            <a:r>
              <a:rPr lang="en-US" b="1" dirty="0"/>
              <a:t>VHF (Very High Frequency = </a:t>
            </a:r>
            <a:r>
              <a:rPr lang="en-US" b="1" dirty="0" err="1"/>
              <a:t>Çok</a:t>
            </a:r>
            <a:r>
              <a:rPr lang="en-US" b="1" dirty="0"/>
              <a:t> </a:t>
            </a:r>
            <a:r>
              <a:rPr lang="en-US" b="1" dirty="0" err="1"/>
              <a:t>Yüksek</a:t>
            </a:r>
            <a:r>
              <a:rPr lang="en-US" b="1" dirty="0"/>
              <a:t> </a:t>
            </a:r>
            <a:r>
              <a:rPr lang="en-US" b="1" dirty="0" err="1"/>
              <a:t>Frekans</a:t>
            </a:r>
            <a:r>
              <a:rPr lang="en-US" b="1" dirty="0"/>
              <a:t>) </a:t>
            </a:r>
            <a:endParaRPr lang="en-US" dirty="0"/>
          </a:p>
          <a:p>
            <a:pPr marL="0" indent="0">
              <a:buNone/>
            </a:pPr>
            <a:r>
              <a:rPr lang="tr-TR" dirty="0" smtClean="0"/>
              <a:t>Yakın </a:t>
            </a:r>
            <a:r>
              <a:rPr lang="tr-TR" dirty="0"/>
              <a:t>mesafedeki haberleşmeler için kullanılır. Türkiye’de Sağlık Bakanlığı’na </a:t>
            </a:r>
            <a:r>
              <a:rPr lang="tr-TR" b="1" dirty="0"/>
              <a:t>Acil sağlık sisteminde </a:t>
            </a:r>
            <a:r>
              <a:rPr lang="tr-TR" dirty="0"/>
              <a:t>ve </a:t>
            </a:r>
            <a:r>
              <a:rPr lang="tr-TR" b="1" dirty="0"/>
              <a:t>afetlerde </a:t>
            </a:r>
            <a:r>
              <a:rPr lang="tr-TR" dirty="0"/>
              <a:t>kullanılmak üzere tahsis edilen frekans bandı, </a:t>
            </a:r>
            <a:r>
              <a:rPr lang="tr-TR" b="1" dirty="0"/>
              <a:t>VHF</a:t>
            </a:r>
            <a:r>
              <a:rPr lang="tr-TR" dirty="0"/>
              <a:t>’ </a:t>
            </a:r>
            <a:r>
              <a:rPr lang="tr-TR" dirty="0" err="1"/>
              <a:t>dir</a:t>
            </a:r>
            <a:r>
              <a:rPr lang="tr-TR" dirty="0"/>
              <a:t>. </a:t>
            </a:r>
          </a:p>
          <a:p>
            <a:pPr marL="0" indent="0">
              <a:buNone/>
            </a:pPr>
            <a:endParaRPr lang="tr-TR" dirty="0"/>
          </a:p>
        </p:txBody>
      </p:sp>
    </p:spTree>
    <p:extLst>
      <p:ext uri="{BB962C8B-B14F-4D97-AF65-F5344CB8AC3E}">
        <p14:creationId xmlns:p14="http://schemas.microsoft.com/office/powerpoint/2010/main" val="29047642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6143" y="1600200"/>
            <a:ext cx="665171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031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9244" y="1600200"/>
            <a:ext cx="760551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9825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6537" y="2111873"/>
            <a:ext cx="7490926" cy="3502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1015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endParaRPr lang="tr-TR" dirty="0"/>
          </a:p>
          <a:p>
            <a:r>
              <a:rPr lang="tr-TR" dirty="0" smtClean="0"/>
              <a:t> </a:t>
            </a:r>
            <a:r>
              <a:rPr lang="tr-TR" b="1" dirty="0"/>
              <a:t>UHF (Ultra High </a:t>
            </a:r>
            <a:r>
              <a:rPr lang="tr-TR" b="1" dirty="0" err="1"/>
              <a:t>Frequency</a:t>
            </a:r>
            <a:r>
              <a:rPr lang="tr-TR" b="1" dirty="0"/>
              <a:t>= Ultra Yüksek Frekans ) </a:t>
            </a:r>
            <a:endParaRPr lang="tr-TR" dirty="0"/>
          </a:p>
          <a:p>
            <a:r>
              <a:rPr lang="tr-TR" dirty="0"/>
              <a:t>VHF gibi yakın mesafe haberleşmede kullanılır. Etki mesafesi daha kısa olmakla birlikte, mikrodalga prensiplerine daha yakın olduğundan bina vb. engellerin bulunduğu ortamda daha etkili haberleşme imkânı sunar. </a:t>
            </a:r>
          </a:p>
          <a:p>
            <a:r>
              <a:rPr lang="en-US" dirty="0" smtClean="0"/>
              <a:t> </a:t>
            </a:r>
            <a:r>
              <a:rPr lang="en-US" b="1" dirty="0"/>
              <a:t>SHF (Super High Frequency = </a:t>
            </a:r>
            <a:r>
              <a:rPr lang="en-US" b="1" dirty="0" err="1"/>
              <a:t>Süper</a:t>
            </a:r>
            <a:r>
              <a:rPr lang="en-US" b="1" dirty="0"/>
              <a:t> </a:t>
            </a:r>
            <a:r>
              <a:rPr lang="en-US" b="1" dirty="0" err="1"/>
              <a:t>Yüksek</a:t>
            </a:r>
            <a:r>
              <a:rPr lang="en-US" b="1" dirty="0"/>
              <a:t> </a:t>
            </a:r>
            <a:r>
              <a:rPr lang="en-US" b="1" dirty="0" err="1"/>
              <a:t>Frekans</a:t>
            </a:r>
            <a:r>
              <a:rPr lang="en-US" b="1" dirty="0"/>
              <a:t> ) </a:t>
            </a:r>
            <a:endParaRPr lang="en-US" dirty="0"/>
          </a:p>
          <a:p>
            <a:endParaRPr lang="tr-TR" dirty="0"/>
          </a:p>
          <a:p>
            <a:r>
              <a:rPr lang="tr-TR" dirty="0"/>
              <a:t>Dijital haberleşme için kullanılır </a:t>
            </a:r>
          </a:p>
        </p:txBody>
      </p:sp>
    </p:spTree>
    <p:extLst>
      <p:ext uri="{BB962C8B-B14F-4D97-AF65-F5344CB8AC3E}">
        <p14:creationId xmlns:p14="http://schemas.microsoft.com/office/powerpoint/2010/main" val="21508989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8640"/>
            <a:ext cx="8507288" cy="4608511"/>
          </a:xfrm>
        </p:spPr>
        <p:txBody>
          <a:bodyPr>
            <a:normAutofit fontScale="92500" lnSpcReduction="10000"/>
          </a:bodyPr>
          <a:lstStyle/>
          <a:p>
            <a:endParaRPr lang="tr-TR" dirty="0" smtClean="0">
              <a:solidFill>
                <a:srgbClr val="0070C0"/>
              </a:solidFill>
              <a:latin typeface="Comic Sans MS" pitchFamily="66" charset="0"/>
            </a:endParaRPr>
          </a:p>
          <a:p>
            <a:pPr marL="0" indent="0">
              <a:buNone/>
            </a:pPr>
            <a:r>
              <a:rPr lang="tr-TR" dirty="0">
                <a:solidFill>
                  <a:srgbClr val="0070C0"/>
                </a:solidFill>
                <a:latin typeface="Comic Sans MS" pitchFamily="66" charset="0"/>
              </a:rPr>
              <a:t> </a:t>
            </a:r>
            <a:r>
              <a:rPr lang="tr-TR" dirty="0" smtClean="0">
                <a:solidFill>
                  <a:srgbClr val="0070C0"/>
                </a:solidFill>
                <a:latin typeface="Comic Sans MS" pitchFamily="66" charset="0"/>
              </a:rPr>
              <a:t>TELSİZ</a:t>
            </a:r>
            <a:r>
              <a:rPr lang="tr-TR" dirty="0" smtClean="0">
                <a:latin typeface="Comic Sans MS" pitchFamily="66" charset="0"/>
              </a:rPr>
              <a:t> ; Etkili ve doğru telsiz haberleşmesi, öncelikle kullanılan cihazları ve bunların teknik özelliklerini ve parçalarını tanımakla başlar. </a:t>
            </a:r>
            <a:r>
              <a:rPr lang="tr-TR" dirty="0" smtClean="0">
                <a:solidFill>
                  <a:srgbClr val="7030A0"/>
                </a:solidFill>
                <a:latin typeface="Comic Sans MS" pitchFamily="66" charset="0"/>
              </a:rPr>
              <a:t>Telsiz Çeşitleri ;</a:t>
            </a:r>
            <a:r>
              <a:rPr lang="tr-TR" dirty="0" smtClean="0">
                <a:latin typeface="Comic Sans MS" pitchFamily="66" charset="0"/>
              </a:rPr>
              <a:t>Sabit telsiz, araç telsizi ve el telsizi olmak üzere üç çeşit telsiz bulunur. </a:t>
            </a:r>
            <a:r>
              <a:rPr lang="tr-TR" dirty="0" smtClean="0">
                <a:solidFill>
                  <a:srgbClr val="0070C0"/>
                </a:solidFill>
                <a:latin typeface="Comic Sans MS" pitchFamily="66" charset="0"/>
              </a:rPr>
              <a:t>Sabit Telsiz; </a:t>
            </a:r>
            <a:r>
              <a:rPr lang="tr-TR" dirty="0" smtClean="0">
                <a:latin typeface="Comic Sans MS" pitchFamily="66" charset="0"/>
              </a:rPr>
              <a:t>Hastane öncesi acil sağlık sisteminde, komuta kontrol merkezinde kullanılır. Antenleri bina çatısındadır ve el telsizine göre menzili daha uzundur.</a:t>
            </a:r>
            <a:endParaRPr lang="tr-TR" dirty="0">
              <a:latin typeface="Comic Sans MS" pitchFamily="66" charset="0"/>
            </a:endParaRPr>
          </a:p>
        </p:txBody>
      </p:sp>
      <p:pic>
        <p:nvPicPr>
          <p:cNvPr id="2050" name="Picture 2" descr="SABİT TELSİZ AMBULANSLARDA OLA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941168"/>
            <a:ext cx="4269854" cy="167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1598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5"/>
            <a:ext cx="8229600" cy="4968552"/>
          </a:xfrm>
        </p:spPr>
        <p:txBody>
          <a:bodyPr/>
          <a:lstStyle/>
          <a:p>
            <a:r>
              <a:rPr lang="tr-TR" sz="4000" dirty="0" smtClean="0">
                <a:solidFill>
                  <a:srgbClr val="0070C0"/>
                </a:solidFill>
              </a:rPr>
              <a:t>Araç Telsizi ;</a:t>
            </a:r>
            <a:r>
              <a:rPr lang="tr-TR" dirty="0" smtClean="0"/>
              <a:t>Anteni araç üzerinde bulunan ve menzili el telsizi cihazlara göre daha yüksek olan cihazlardır. Her acil araçta mutlaka araç telsizi bulunmalıdır.</a:t>
            </a:r>
            <a:endParaRPr lang="tr-TR" dirty="0"/>
          </a:p>
        </p:txBody>
      </p:sp>
      <p:pic>
        <p:nvPicPr>
          <p:cNvPr id="3074" name="Picture 2" descr="ARAC TELSİZİ AMBULANSLARDA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501008"/>
            <a:ext cx="7583188"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5790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229600" cy="4525963"/>
          </a:xfrm>
        </p:spPr>
        <p:txBody>
          <a:bodyPr>
            <a:normAutofit fontScale="92500"/>
          </a:bodyPr>
          <a:lstStyle/>
          <a:p>
            <a:r>
              <a:rPr lang="tr-TR" sz="6900" dirty="0" smtClean="0">
                <a:solidFill>
                  <a:srgbClr val="0070C0"/>
                </a:solidFill>
              </a:rPr>
              <a:t>EL TELSİZİ ;</a:t>
            </a:r>
            <a:r>
              <a:rPr lang="tr-TR" dirty="0" smtClean="0">
                <a:latin typeface="Comic Sans MS" pitchFamily="66" charset="0"/>
              </a:rPr>
              <a:t>Sahada haberleşme için kullanılır. Menzili (etki etmesi beklenen alan) sabit telsizlere göre daha kısadır. Bununla birlikte elde taşınabildiği için haberleşmeyi hızlandırır. Sağlık personeli tarafından haberleşme genellikle, el telsizi ile sağlanır. </a:t>
            </a:r>
            <a:r>
              <a:rPr lang="tr-TR" dirty="0" smtClean="0">
                <a:solidFill>
                  <a:srgbClr val="7030A0"/>
                </a:solidFill>
                <a:latin typeface="Comic Sans MS" pitchFamily="66" charset="0"/>
              </a:rPr>
              <a:t>El telsizi El telsizinin parça ve özellikleri şunlardır:</a:t>
            </a:r>
            <a:endParaRPr lang="tr-TR" dirty="0"/>
          </a:p>
        </p:txBody>
      </p:sp>
      <p:sp>
        <p:nvSpPr>
          <p:cNvPr id="4" name="AutoShape 4" descr="el telsiz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el telsizi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8" descr="el telsizi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5" name="Picture 9" descr="C:\Users\ziraat\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543425"/>
            <a:ext cx="2921496"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915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a:bodyPr>
          <a:lstStyle/>
          <a:p>
            <a:endParaRPr lang="tr-TR" dirty="0"/>
          </a:p>
          <a:p>
            <a:pPr>
              <a:buFont typeface="Wingdings" panose="05000000000000000000" pitchFamily="2" charset="2"/>
              <a:buChar char="v"/>
            </a:pPr>
            <a:r>
              <a:rPr lang="tr-TR" dirty="0" smtClean="0"/>
              <a:t> </a:t>
            </a:r>
            <a:r>
              <a:rPr lang="tr-TR" dirty="0" smtClean="0">
                <a:solidFill>
                  <a:srgbClr val="C00000"/>
                </a:solidFill>
              </a:rPr>
              <a:t>Resimli </a:t>
            </a:r>
            <a:r>
              <a:rPr lang="tr-TR" dirty="0">
                <a:solidFill>
                  <a:srgbClr val="C00000"/>
                </a:solidFill>
              </a:rPr>
              <a:t>haberleşme araçları </a:t>
            </a:r>
            <a:endParaRPr lang="tr-TR" dirty="0" smtClean="0">
              <a:solidFill>
                <a:srgbClr val="C00000"/>
              </a:solidFill>
            </a:endParaRPr>
          </a:p>
          <a:p>
            <a:pPr>
              <a:buFont typeface="Wingdings" panose="05000000000000000000" pitchFamily="2" charset="2"/>
              <a:buChar char="v"/>
            </a:pPr>
            <a:endParaRPr lang="tr-TR" dirty="0"/>
          </a:p>
          <a:p>
            <a:r>
              <a:rPr lang="tr-TR" dirty="0" smtClean="0"/>
              <a:t> </a:t>
            </a:r>
            <a:r>
              <a:rPr lang="tr-TR" dirty="0"/>
              <a:t>Resim </a:t>
            </a:r>
          </a:p>
          <a:p>
            <a:r>
              <a:rPr lang="tr-TR" dirty="0" smtClean="0"/>
              <a:t> </a:t>
            </a:r>
            <a:r>
              <a:rPr lang="tr-TR" dirty="0"/>
              <a:t>Fotoğraf </a:t>
            </a:r>
          </a:p>
          <a:p>
            <a:r>
              <a:rPr lang="tr-TR" dirty="0" smtClean="0"/>
              <a:t> </a:t>
            </a:r>
            <a:r>
              <a:rPr lang="tr-TR" dirty="0"/>
              <a:t>Şema </a:t>
            </a:r>
          </a:p>
          <a:p>
            <a:r>
              <a:rPr lang="tr-TR" dirty="0" smtClean="0"/>
              <a:t> </a:t>
            </a:r>
            <a:r>
              <a:rPr lang="tr-TR" dirty="0"/>
              <a:t>Harita </a:t>
            </a:r>
          </a:p>
          <a:p>
            <a:r>
              <a:rPr lang="tr-TR" dirty="0" smtClean="0"/>
              <a:t> </a:t>
            </a:r>
            <a:r>
              <a:rPr lang="tr-TR" dirty="0"/>
              <a:t>Grafik </a:t>
            </a:r>
          </a:p>
          <a:p>
            <a:endParaRPr lang="tr-TR" dirty="0"/>
          </a:p>
        </p:txBody>
      </p:sp>
    </p:spTree>
    <p:extLst>
      <p:ext uri="{BB962C8B-B14F-4D97-AF65-F5344CB8AC3E}">
        <p14:creationId xmlns:p14="http://schemas.microsoft.com/office/powerpoint/2010/main" val="26013395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fontScale="92500" lnSpcReduction="20000"/>
          </a:bodyPr>
          <a:lstStyle/>
          <a:p>
            <a:r>
              <a:rPr lang="tr-TR" dirty="0" smtClean="0"/>
              <a:t>Ses </a:t>
            </a:r>
            <a:r>
              <a:rPr lang="tr-TR" dirty="0" err="1" smtClean="0"/>
              <a:t>ayarı;Ses</a:t>
            </a:r>
            <a:r>
              <a:rPr lang="tr-TR" dirty="0" smtClean="0"/>
              <a:t> ayar anahtarı birçok cihazda aynı zamanda açma/kapama anahtarı görevi görür. Çoğu telsizde bu düğme üzerinde “</a:t>
            </a:r>
            <a:r>
              <a:rPr lang="tr-TR" dirty="0" err="1" smtClean="0"/>
              <a:t>volume</a:t>
            </a:r>
            <a:r>
              <a:rPr lang="tr-TR" dirty="0" smtClean="0"/>
              <a:t>” yazar.  </a:t>
            </a:r>
          </a:p>
          <a:p>
            <a:r>
              <a:rPr lang="tr-TR" dirty="0" smtClean="0"/>
              <a:t>Frekans (kanal) ayarı /</a:t>
            </a:r>
            <a:r>
              <a:rPr lang="tr-TR" dirty="0" err="1" smtClean="0"/>
              <a:t>anahatarı</a:t>
            </a:r>
            <a:r>
              <a:rPr lang="tr-TR" dirty="0" smtClean="0"/>
              <a:t> ; Profesyonel bir telsizde frekans ayarları önceden programlanmıştır. Birimin kullandığı frekansı seçmek için “kanal seçme düğmesi” kullanılır. Telsizde bu düğme üzerinde “</a:t>
            </a:r>
            <a:r>
              <a:rPr lang="tr-TR" dirty="0" err="1" smtClean="0"/>
              <a:t>channel</a:t>
            </a:r>
            <a:r>
              <a:rPr lang="tr-TR" dirty="0" smtClean="0"/>
              <a:t>” veya “</a:t>
            </a:r>
            <a:r>
              <a:rPr lang="tr-TR" dirty="0" err="1" smtClean="0"/>
              <a:t>ch</a:t>
            </a:r>
            <a:r>
              <a:rPr lang="tr-TR" dirty="0" smtClean="0"/>
              <a:t>” olarak belirtilir. Telsizi kullanan sağlık personeli, komuta kontrol merkezine haber vermeden belirlenen frekanstan ayrılmamalı veya telsizi kapatmamalıdır.</a:t>
            </a:r>
          </a:p>
          <a:p>
            <a:endParaRPr lang="tr-TR" dirty="0"/>
          </a:p>
        </p:txBody>
      </p:sp>
    </p:spTree>
    <p:extLst>
      <p:ext uri="{BB962C8B-B14F-4D97-AF65-F5344CB8AC3E}">
        <p14:creationId xmlns:p14="http://schemas.microsoft.com/office/powerpoint/2010/main" val="28072934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87" y="577942"/>
            <a:ext cx="8229600" cy="4404667"/>
          </a:xfrm>
        </p:spPr>
        <p:txBody>
          <a:bodyPr>
            <a:normAutofit fontScale="32500" lnSpcReduction="20000"/>
          </a:bodyPr>
          <a:lstStyle/>
          <a:p>
            <a:r>
              <a:rPr lang="tr-TR" sz="5800" dirty="0" smtClean="0">
                <a:solidFill>
                  <a:srgbClr val="0070C0"/>
                </a:solidFill>
                <a:latin typeface="Comic Sans MS" pitchFamily="66" charset="0"/>
              </a:rPr>
              <a:t>Güç ayarı ;</a:t>
            </a:r>
            <a:r>
              <a:rPr lang="tr-TR" sz="7200" dirty="0" smtClean="0">
                <a:latin typeface="Comic Sans MS" pitchFamily="66" charset="0"/>
              </a:rPr>
              <a:t>Her telsizin bir güç ayarı anahtarı vardır. Bu anahtarın telsizin neresinde olduğu ve nasıl kullanılacağı sağlık personeli tarafından bilinmelidir. Çünkü telsiz haberleşmesinin ana prensiplerinden bir tanesi, en düşük güçle yani “LOW” konumu ile çağrı göndermektir. Cihazı gereksiz yere yüksek güçle yani “HIGH” konumunda kullanmak, başka cihazlar üzerinde </a:t>
            </a:r>
            <a:r>
              <a:rPr lang="tr-TR" sz="7200" dirty="0" err="1" smtClean="0">
                <a:latin typeface="Comic Sans MS" pitchFamily="66" charset="0"/>
              </a:rPr>
              <a:t>enterferans</a:t>
            </a:r>
            <a:r>
              <a:rPr lang="tr-TR" sz="7200" dirty="0" smtClean="0">
                <a:latin typeface="Comic Sans MS" pitchFamily="66" charset="0"/>
              </a:rPr>
              <a:t> (frekanstan sapma) yaratarak frekans kirliliğine ve bataryanın daha çabuk boşalmasına yol açar. </a:t>
            </a:r>
            <a:r>
              <a:rPr lang="tr-TR" sz="7200" dirty="0" smtClean="0">
                <a:solidFill>
                  <a:srgbClr val="7030A0"/>
                </a:solidFill>
                <a:latin typeface="Comic Sans MS" pitchFamily="66" charset="0"/>
              </a:rPr>
              <a:t>Işıklı ve sesli göstergeler </a:t>
            </a:r>
            <a:r>
              <a:rPr lang="tr-TR" sz="7200" dirty="0" smtClean="0">
                <a:latin typeface="Comic Sans MS" pitchFamily="66" charset="0"/>
              </a:rPr>
              <a:t>Genellikle cihazın üzerinde iki adet ışıklı gösterge vardır; bu göstergelerden biri kırmızı diğeri sarı veya yeşil renktedir. Kırmızı gösterge mandala basıldığında, yani mesaj gönderme süresince yanar. </a:t>
            </a:r>
            <a:endParaRPr lang="tr-TR" sz="7200" dirty="0">
              <a:latin typeface="Comic Sans MS" pitchFamily="66" charset="0"/>
            </a:endParaRPr>
          </a:p>
        </p:txBody>
      </p:sp>
    </p:spTree>
    <p:extLst>
      <p:ext uri="{BB962C8B-B14F-4D97-AF65-F5344CB8AC3E}">
        <p14:creationId xmlns:p14="http://schemas.microsoft.com/office/powerpoint/2010/main" val="533648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620688"/>
            <a:ext cx="8229600" cy="1143000"/>
          </a:xfrm>
        </p:spPr>
        <p:txBody>
          <a:bodyPr>
            <a:normAutofit/>
          </a:bodyPr>
          <a:lstStyle/>
          <a:p>
            <a:r>
              <a:rPr lang="tr-TR" sz="3200" b="1" dirty="0" smtClean="0"/>
              <a:t>Kulağa hitap eden haberleşme araçları </a:t>
            </a:r>
            <a:br>
              <a:rPr lang="tr-TR" sz="3200" b="1" dirty="0" smtClean="0"/>
            </a:br>
            <a:endParaRPr lang="tr-TR" sz="3200" b="1" dirty="0"/>
          </a:p>
        </p:txBody>
      </p:sp>
      <p:sp>
        <p:nvSpPr>
          <p:cNvPr id="3" name="İçerik Yer Tutucusu 2"/>
          <p:cNvSpPr>
            <a:spLocks noGrp="1"/>
          </p:cNvSpPr>
          <p:nvPr>
            <p:ph idx="1"/>
          </p:nvPr>
        </p:nvSpPr>
        <p:spPr/>
        <p:txBody>
          <a:bodyPr/>
          <a:lstStyle/>
          <a:p>
            <a:endParaRPr lang="tr-TR" dirty="0"/>
          </a:p>
          <a:p>
            <a:pPr>
              <a:buFont typeface="Wingdings" panose="05000000000000000000" pitchFamily="2" charset="2"/>
              <a:buChar char="v"/>
            </a:pPr>
            <a:r>
              <a:rPr lang="tr-TR" dirty="0" smtClean="0"/>
              <a:t> </a:t>
            </a:r>
            <a:r>
              <a:rPr lang="tr-TR" sz="2800" dirty="0">
                <a:solidFill>
                  <a:srgbClr val="C00000"/>
                </a:solidFill>
              </a:rPr>
              <a:t>Yüz yüze yapılan haberleşmeler </a:t>
            </a:r>
          </a:p>
          <a:p>
            <a:r>
              <a:rPr lang="tr-TR" sz="2800" dirty="0" smtClean="0"/>
              <a:t> </a:t>
            </a:r>
            <a:r>
              <a:rPr lang="tr-TR" sz="2800" dirty="0"/>
              <a:t>Konuşma, mülakat </a:t>
            </a:r>
          </a:p>
          <a:p>
            <a:r>
              <a:rPr lang="tr-TR" sz="2800" dirty="0" smtClean="0"/>
              <a:t> </a:t>
            </a:r>
            <a:r>
              <a:rPr lang="tr-TR" sz="2800" dirty="0"/>
              <a:t>Memur toplantıları, grup çalışmaları </a:t>
            </a:r>
          </a:p>
          <a:p>
            <a:r>
              <a:rPr lang="tr-TR" sz="2800" dirty="0" smtClean="0"/>
              <a:t> </a:t>
            </a:r>
            <a:r>
              <a:rPr lang="tr-TR" sz="2800" dirty="0"/>
              <a:t>Komite ve komisyon çalışmaları </a:t>
            </a:r>
          </a:p>
          <a:p>
            <a:r>
              <a:rPr lang="tr-TR" sz="2800" dirty="0" smtClean="0"/>
              <a:t> </a:t>
            </a:r>
            <a:r>
              <a:rPr lang="tr-TR" sz="2800" dirty="0"/>
              <a:t>Eğitim kursları, konferanslar </a:t>
            </a:r>
          </a:p>
          <a:p>
            <a:endParaRPr lang="tr-TR" sz="2800" dirty="0"/>
          </a:p>
        </p:txBody>
      </p:sp>
      <p:pic>
        <p:nvPicPr>
          <p:cNvPr id="16386" name="Picture 2" descr="kulak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616937"/>
            <a:ext cx="2481999" cy="1700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684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92500" lnSpcReduction="10000"/>
          </a:bodyPr>
          <a:lstStyle/>
          <a:p>
            <a:endParaRPr lang="tr-TR" dirty="0"/>
          </a:p>
          <a:p>
            <a:pPr>
              <a:buFont typeface="Wingdings" panose="05000000000000000000" pitchFamily="2" charset="2"/>
              <a:buChar char="v"/>
            </a:pPr>
            <a:r>
              <a:rPr lang="tr-TR" dirty="0">
                <a:solidFill>
                  <a:schemeClr val="accent2">
                    <a:lumMod val="75000"/>
                  </a:schemeClr>
                </a:solidFill>
              </a:rPr>
              <a:t>Temas ortamı hazırlayan haberleşme araçları </a:t>
            </a:r>
          </a:p>
          <a:p>
            <a:r>
              <a:rPr lang="it-IT" dirty="0" smtClean="0"/>
              <a:t>Telsiz</a:t>
            </a:r>
            <a:r>
              <a:rPr lang="it-IT" dirty="0"/>
              <a:t>, telefon (dâhili, harici) </a:t>
            </a:r>
          </a:p>
          <a:p>
            <a:r>
              <a:rPr lang="tr-TR" dirty="0" smtClean="0"/>
              <a:t>İnternet</a:t>
            </a:r>
            <a:r>
              <a:rPr lang="tr-TR" dirty="0"/>
              <a:t>, </a:t>
            </a:r>
          </a:p>
          <a:p>
            <a:r>
              <a:rPr lang="tr-TR" dirty="0" smtClean="0"/>
              <a:t>Radyo </a:t>
            </a:r>
            <a:endParaRPr lang="tr-TR" dirty="0"/>
          </a:p>
          <a:p>
            <a:r>
              <a:rPr lang="tr-TR" dirty="0" smtClean="0"/>
              <a:t>Faks</a:t>
            </a:r>
            <a:r>
              <a:rPr lang="tr-TR" dirty="0"/>
              <a:t>, telgraf, teleks ve telsiz; GSM, uydu </a:t>
            </a:r>
            <a:r>
              <a:rPr lang="tr-TR" dirty="0" err="1"/>
              <a:t>v.b</a:t>
            </a:r>
            <a:r>
              <a:rPr lang="tr-TR" dirty="0"/>
              <a:t>. </a:t>
            </a:r>
          </a:p>
          <a:p>
            <a:r>
              <a:rPr lang="tr-TR" dirty="0" smtClean="0"/>
              <a:t>Sembolik </a:t>
            </a:r>
            <a:r>
              <a:rPr lang="tr-TR" dirty="0"/>
              <a:t>haberleşme araçları </a:t>
            </a:r>
          </a:p>
          <a:p>
            <a:r>
              <a:rPr lang="tr-TR" dirty="0" smtClean="0"/>
              <a:t>Ziller </a:t>
            </a:r>
            <a:endParaRPr lang="tr-TR" dirty="0"/>
          </a:p>
          <a:p>
            <a:r>
              <a:rPr lang="tr-TR" dirty="0" smtClean="0"/>
              <a:t>Diğerleri </a:t>
            </a:r>
            <a:endParaRPr lang="tr-TR" dirty="0"/>
          </a:p>
          <a:p>
            <a:endParaRPr lang="tr-TR" dirty="0"/>
          </a:p>
        </p:txBody>
      </p:sp>
      <p:pic>
        <p:nvPicPr>
          <p:cNvPr id="14338" name="Picture 2" descr="yüz yüze haberleşme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4941168"/>
            <a:ext cx="3528392" cy="1587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163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692696"/>
            <a:ext cx="8229600" cy="1224136"/>
          </a:xfrm>
        </p:spPr>
        <p:txBody>
          <a:bodyPr>
            <a:normAutofit fontScale="90000"/>
          </a:bodyPr>
          <a:lstStyle/>
          <a:p>
            <a:r>
              <a:rPr lang="tr-TR" sz="3600" dirty="0" smtClean="0">
                <a:solidFill>
                  <a:schemeClr val="accent2">
                    <a:lumMod val="75000"/>
                  </a:schemeClr>
                </a:solidFill>
              </a:rPr>
              <a:t>Göze ve kulağa hitap eden haberleşme araçları </a:t>
            </a:r>
            <a:r>
              <a:rPr lang="tr-TR" dirty="0" smtClean="0"/>
              <a:t/>
            </a:r>
            <a:br>
              <a:rPr lang="tr-TR" dirty="0" smtClean="0"/>
            </a:br>
            <a:endParaRPr lang="tr-TR" dirty="0"/>
          </a:p>
        </p:txBody>
      </p:sp>
      <p:sp>
        <p:nvSpPr>
          <p:cNvPr id="3" name="İçerik Yer Tutucusu 2"/>
          <p:cNvSpPr>
            <a:spLocks noGrp="1"/>
          </p:cNvSpPr>
          <p:nvPr>
            <p:ph idx="1"/>
          </p:nvPr>
        </p:nvSpPr>
        <p:spPr>
          <a:xfrm>
            <a:off x="457200" y="1844824"/>
            <a:ext cx="8229600" cy="4281339"/>
          </a:xfrm>
        </p:spPr>
        <p:txBody>
          <a:bodyPr/>
          <a:lstStyle/>
          <a:p>
            <a:endParaRPr lang="tr-TR" dirty="0"/>
          </a:p>
          <a:p>
            <a:r>
              <a:rPr lang="tr-TR" dirty="0" smtClean="0"/>
              <a:t>Televizyon </a:t>
            </a:r>
            <a:endParaRPr lang="tr-TR" dirty="0"/>
          </a:p>
          <a:p>
            <a:r>
              <a:rPr lang="tr-TR" dirty="0" smtClean="0"/>
              <a:t>Gösteri </a:t>
            </a:r>
            <a:endParaRPr lang="tr-TR" dirty="0"/>
          </a:p>
          <a:p>
            <a:r>
              <a:rPr lang="tr-TR" dirty="0" smtClean="0"/>
              <a:t>Sesli </a:t>
            </a:r>
            <a:r>
              <a:rPr lang="tr-TR" dirty="0"/>
              <a:t>film </a:t>
            </a:r>
          </a:p>
          <a:p>
            <a:endParaRPr lang="tr-TR" dirty="0"/>
          </a:p>
        </p:txBody>
      </p:sp>
      <p:pic>
        <p:nvPicPr>
          <p:cNvPr id="15362"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56992"/>
            <a:ext cx="4228436" cy="201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996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229600" cy="5289451"/>
          </a:xfrm>
        </p:spPr>
        <p:txBody>
          <a:bodyPr/>
          <a:lstStyle/>
          <a:p>
            <a:endParaRPr lang="tr-TR" dirty="0"/>
          </a:p>
          <a:p>
            <a:pPr>
              <a:buClr>
                <a:srgbClr val="C00000"/>
              </a:buClr>
              <a:buFont typeface="Wingdings" panose="05000000000000000000" pitchFamily="2" charset="2"/>
              <a:buChar char="v"/>
            </a:pPr>
            <a:r>
              <a:rPr lang="tr-TR" dirty="0" smtClean="0"/>
              <a:t>  </a:t>
            </a:r>
            <a:r>
              <a:rPr lang="tr-TR" dirty="0" smtClean="0">
                <a:solidFill>
                  <a:srgbClr val="C00000"/>
                </a:solidFill>
              </a:rPr>
              <a:t>Yazılı </a:t>
            </a:r>
            <a:r>
              <a:rPr lang="tr-TR" dirty="0">
                <a:solidFill>
                  <a:srgbClr val="C00000"/>
                </a:solidFill>
              </a:rPr>
              <a:t>ve resimli haberleşme araçları </a:t>
            </a:r>
            <a:endParaRPr lang="tr-TR" dirty="0" smtClean="0">
              <a:solidFill>
                <a:srgbClr val="C00000"/>
              </a:solidFill>
            </a:endParaRPr>
          </a:p>
          <a:p>
            <a:pPr>
              <a:buFont typeface="Wingdings" panose="05000000000000000000" pitchFamily="2" charset="2"/>
              <a:buChar char="v"/>
            </a:pPr>
            <a:endParaRPr lang="tr-TR" dirty="0">
              <a:solidFill>
                <a:srgbClr val="C00000"/>
              </a:solidFill>
            </a:endParaRPr>
          </a:p>
          <a:p>
            <a:r>
              <a:rPr lang="tr-TR" dirty="0" smtClean="0"/>
              <a:t> </a:t>
            </a:r>
            <a:r>
              <a:rPr lang="tr-TR" dirty="0"/>
              <a:t>Afiş </a:t>
            </a:r>
          </a:p>
          <a:p>
            <a:r>
              <a:rPr lang="tr-TR" dirty="0" smtClean="0"/>
              <a:t>Sessiz </a:t>
            </a:r>
            <a:r>
              <a:rPr lang="tr-TR" dirty="0"/>
              <a:t>film </a:t>
            </a:r>
          </a:p>
          <a:p>
            <a:r>
              <a:rPr lang="tr-TR" dirty="0" smtClean="0"/>
              <a:t>Karikatür </a:t>
            </a:r>
            <a:endParaRPr lang="tr-TR" dirty="0"/>
          </a:p>
          <a:p>
            <a:r>
              <a:rPr lang="tr-TR" dirty="0" smtClean="0"/>
              <a:t>Yazılı </a:t>
            </a:r>
            <a:r>
              <a:rPr lang="tr-TR" dirty="0"/>
              <a:t>şema ve grafik </a:t>
            </a:r>
          </a:p>
          <a:p>
            <a:endParaRPr lang="tr-TR" dirty="0"/>
          </a:p>
        </p:txBody>
      </p:sp>
    </p:spTree>
    <p:extLst>
      <p:ext uri="{BB962C8B-B14F-4D97-AF65-F5344CB8AC3E}">
        <p14:creationId xmlns:p14="http://schemas.microsoft.com/office/powerpoint/2010/main" val="1745805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Özel 1">
      <a:majorFont>
        <a:latin typeface="Comic Sans MS"/>
        <a:ea typeface=""/>
        <a:cs typeface=""/>
      </a:majorFont>
      <a:minorFont>
        <a:latin typeface="Comic Sans MS"/>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1874</Words>
  <Application>Microsoft Office PowerPoint</Application>
  <PresentationFormat>Ekran Gösterisi (4:3)</PresentationFormat>
  <Paragraphs>156</Paragraphs>
  <Slides>51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51</vt:i4>
      </vt:variant>
    </vt:vector>
  </HeadingPairs>
  <TitlesOfParts>
    <vt:vector size="55" baseType="lpstr">
      <vt:lpstr>Arial</vt:lpstr>
      <vt:lpstr>Comic Sans MS</vt:lpstr>
      <vt:lpstr>Wingdings</vt:lpstr>
      <vt:lpstr>Ofis Teması</vt:lpstr>
      <vt:lpstr>HABERLEŞME ARAÇLARI </vt:lpstr>
      <vt:lpstr>PowerPoint Sunusu</vt:lpstr>
      <vt:lpstr>PowerPoint Sunusu</vt:lpstr>
      <vt:lpstr>Göze hitap eden haberleşme araçları</vt:lpstr>
      <vt:lpstr>PowerPoint Sunusu</vt:lpstr>
      <vt:lpstr>Kulağa hitap eden haberleşme araçları  </vt:lpstr>
      <vt:lpstr>PowerPoint Sunusu</vt:lpstr>
      <vt:lpstr>Göze ve kulağa hitap eden haberleşme araçları  </vt:lpstr>
      <vt:lpstr>PowerPoint Sunusu</vt:lpstr>
      <vt:lpstr>PowerPoint Sunusu</vt:lpstr>
      <vt:lpstr> Örgütsel Haberleşme  </vt:lpstr>
      <vt:lpstr>PowerPoint Sunusu</vt:lpstr>
      <vt:lpstr>PowerPoint Sunusu</vt:lpstr>
      <vt:lpstr>Örgütsel Haberleşme Çeşitleri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Bu kurallar şunlardır:  </vt:lpstr>
      <vt:lpstr>PowerPoint Sunusu</vt:lpstr>
      <vt:lpstr>PowerPoint Sunusu</vt:lpstr>
      <vt:lpstr>PowerPoint Sunusu</vt:lpstr>
      <vt:lpstr> Frekans (Kanal) Mantığı ve Farkları  </vt:lpstr>
      <vt:lpstr>Prensip Açısından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Frekans Cinsi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HABERLEŞME ARAÇLARI</dc:title>
  <dc:creator>O.F.E.</dc:creator>
  <cp:lastModifiedBy>HP</cp:lastModifiedBy>
  <cp:revision>2</cp:revision>
  <dcterms:modified xsi:type="dcterms:W3CDTF">2018-07-31T22:44:20Z</dcterms:modified>
</cp:coreProperties>
</file>