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A1147-BF40-44EB-B07A-15B56B3D0C58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3AE28-65FE-4679-B3BE-6A98B3E4D5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1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3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52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792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969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179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450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658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388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75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4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52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46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19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224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86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58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93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4481D2F-FBEF-481F-A457-041468B5C813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251A68-26F9-4A37-9C97-8939B13C3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2132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B81870-77BA-4FC0-859A-E1AF1176D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3214" y="721310"/>
            <a:ext cx="8001000" cy="2971801"/>
          </a:xfrm>
        </p:spPr>
        <p:txBody>
          <a:bodyPr>
            <a:normAutofit/>
          </a:bodyPr>
          <a:lstStyle/>
          <a:p>
            <a:r>
              <a:rPr lang="tr-TR" dirty="0">
                <a:latin typeface="Bahnschrift SemiLight" panose="020B0502040204020203" pitchFamily="34" charset="0"/>
              </a:rPr>
              <a:t>Tüm Fiziksel Tepki Yöntemi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A3E356A-AB04-4763-9E9C-4495AC9A7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59" y="5535968"/>
            <a:ext cx="6400800" cy="508986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Çelik Bükülmez 14010853</a:t>
            </a:r>
          </a:p>
        </p:txBody>
      </p:sp>
    </p:spTree>
    <p:extLst>
      <p:ext uri="{BB962C8B-B14F-4D97-AF65-F5344CB8AC3E}">
        <p14:creationId xmlns:p14="http://schemas.microsoft.com/office/powerpoint/2010/main" val="661007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Dezavantajları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Yüksek/ileri seviye eğitime uygun değildir.</a:t>
            </a:r>
          </a:p>
          <a:p>
            <a:r>
              <a:rPr lang="tr-TR" dirty="0">
                <a:solidFill>
                  <a:schemeClr val="tx1"/>
                </a:solidFill>
              </a:rPr>
              <a:t>Çok kullanırsa yorucu ve sıkıcı olabilir.</a:t>
            </a:r>
          </a:p>
          <a:p>
            <a:r>
              <a:rPr lang="tr-TR" dirty="0">
                <a:solidFill>
                  <a:schemeClr val="tx1"/>
                </a:solidFill>
              </a:rPr>
              <a:t>Çekingen öğrenciler için zordur.</a:t>
            </a:r>
          </a:p>
          <a:p>
            <a:r>
              <a:rPr lang="tr-TR" dirty="0">
                <a:solidFill>
                  <a:schemeClr val="tx1"/>
                </a:solidFill>
              </a:rPr>
              <a:t>Sınırlı bir kullanıma sahiptir. Diğer öğretim tekniklerinin dahil edilmesi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63309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 err="1"/>
              <a:t>Larsen-Freeman’ın</a:t>
            </a:r>
            <a:r>
              <a:rPr lang="tr-TR" dirty="0"/>
              <a:t> ilkeleri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Hedef dilin anlamları çoğu zaman eylemlerle aktarılabilir.</a:t>
            </a:r>
          </a:p>
          <a:p>
            <a:r>
              <a:rPr lang="tr-TR" dirty="0">
                <a:solidFill>
                  <a:schemeClr val="tx1"/>
                </a:solidFill>
              </a:rPr>
              <a:t>Öğrencilerin hedef dili anlamaları , konuşmadan önce gelmelidir.</a:t>
            </a:r>
          </a:p>
          <a:p>
            <a:r>
              <a:rPr lang="tr-TR" dirty="0">
                <a:solidFill>
                  <a:schemeClr val="tx1"/>
                </a:solidFill>
              </a:rPr>
              <a:t>Öğrencilerin kendilerini başarılı hissetmeleri çok önemlidir. Başarı hissi ve düşük kaygı öğrenmeyi kolaylaştırır.</a:t>
            </a:r>
          </a:p>
          <a:p>
            <a:r>
              <a:rPr lang="tr-TR" dirty="0">
                <a:solidFill>
                  <a:schemeClr val="tx1"/>
                </a:solidFill>
              </a:rPr>
              <a:t>Öğrenciler kendilerini hazır hissettiklerinde konuşmaya başlamalıdırlar.</a:t>
            </a:r>
          </a:p>
          <a:p>
            <a:r>
              <a:rPr lang="tr-TR" dirty="0">
                <a:solidFill>
                  <a:schemeClr val="tx1"/>
                </a:solidFill>
              </a:rPr>
              <a:t>Öğrencilerin ilk konuşmaya başladığında hata yapmaları doğaldır. Öğretmenler bu duruma karşı hoşgörülü olmalıdır.</a:t>
            </a:r>
          </a:p>
        </p:txBody>
      </p:sp>
    </p:spTree>
    <p:extLst>
      <p:ext uri="{BB962C8B-B14F-4D97-AF65-F5344CB8AC3E}">
        <p14:creationId xmlns:p14="http://schemas.microsoft.com/office/powerpoint/2010/main" val="2777410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>
            <a:normAutofit/>
          </a:bodyPr>
          <a:lstStyle/>
          <a:p>
            <a:r>
              <a:rPr lang="tr-TR" sz="1600" dirty="0" err="1">
                <a:solidFill>
                  <a:schemeClr val="tx1"/>
                </a:solidFill>
              </a:rPr>
              <a:t>Jack</a:t>
            </a:r>
            <a:r>
              <a:rPr lang="tr-TR" sz="1600" dirty="0">
                <a:solidFill>
                  <a:schemeClr val="tx1"/>
                </a:solidFill>
              </a:rPr>
              <a:t> C. </a:t>
            </a:r>
            <a:r>
              <a:rPr lang="tr-TR" sz="1600" dirty="0" err="1">
                <a:solidFill>
                  <a:schemeClr val="tx1"/>
                </a:solidFill>
              </a:rPr>
              <a:t>Richards</a:t>
            </a:r>
            <a:r>
              <a:rPr lang="tr-TR" sz="1600" dirty="0">
                <a:solidFill>
                  <a:schemeClr val="tx1"/>
                </a:solidFill>
              </a:rPr>
              <a:t> &amp; </a:t>
            </a:r>
            <a:r>
              <a:rPr lang="tr-TR" sz="1600" dirty="0" err="1">
                <a:solidFill>
                  <a:schemeClr val="tx1"/>
                </a:solidFill>
              </a:rPr>
              <a:t>Theadore</a:t>
            </a:r>
            <a:r>
              <a:rPr lang="tr-TR" sz="1600" dirty="0">
                <a:solidFill>
                  <a:schemeClr val="tx1"/>
                </a:solidFill>
              </a:rPr>
              <a:t> S. </a:t>
            </a:r>
            <a:r>
              <a:rPr lang="tr-TR" sz="1600" dirty="0" err="1">
                <a:solidFill>
                  <a:schemeClr val="tx1"/>
                </a:solidFill>
              </a:rPr>
              <a:t>Rodgers</a:t>
            </a:r>
            <a:r>
              <a:rPr lang="tr-TR" sz="1600" dirty="0">
                <a:solidFill>
                  <a:schemeClr val="tx1"/>
                </a:solidFill>
              </a:rPr>
              <a:t> - </a:t>
            </a:r>
            <a:r>
              <a:rPr lang="tr-TR" sz="1600" dirty="0" err="1">
                <a:solidFill>
                  <a:schemeClr val="tx1"/>
                </a:solidFill>
              </a:rPr>
              <a:t>Approaches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and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methods</a:t>
            </a:r>
            <a:r>
              <a:rPr lang="tr-TR" sz="1600" dirty="0">
                <a:solidFill>
                  <a:schemeClr val="tx1"/>
                </a:solidFill>
              </a:rPr>
              <a:t> in </a:t>
            </a:r>
            <a:r>
              <a:rPr lang="tr-TR" sz="1600" dirty="0" err="1">
                <a:solidFill>
                  <a:schemeClr val="tx1"/>
                </a:solidFill>
              </a:rPr>
              <a:t>language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teaching</a:t>
            </a:r>
            <a:r>
              <a:rPr lang="tr-TR" sz="1600" dirty="0">
                <a:solidFill>
                  <a:schemeClr val="tx1"/>
                </a:solidFill>
              </a:rPr>
              <a:t>(1986)(sf.277-287)</a:t>
            </a:r>
          </a:p>
          <a:p>
            <a:r>
              <a:rPr lang="tr-TR" sz="1600" dirty="0" err="1">
                <a:solidFill>
                  <a:schemeClr val="tx1"/>
                </a:solidFill>
              </a:rPr>
              <a:t>Diane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Larsen-Freeman</a:t>
            </a:r>
            <a:r>
              <a:rPr lang="tr-TR" sz="1600" dirty="0">
                <a:solidFill>
                  <a:schemeClr val="tx1"/>
                </a:solidFill>
              </a:rPr>
              <a:t> - T</a:t>
            </a:r>
            <a:r>
              <a:rPr lang="en-US" sz="1600" dirty="0" err="1">
                <a:solidFill>
                  <a:schemeClr val="tx1"/>
                </a:solidFill>
              </a:rPr>
              <a:t>echnique</a:t>
            </a:r>
            <a:r>
              <a:rPr lang="en-US" sz="1600" dirty="0">
                <a:solidFill>
                  <a:schemeClr val="tx1"/>
                </a:solidFill>
              </a:rPr>
              <a:t> and principles in language teaching</a:t>
            </a:r>
            <a:r>
              <a:rPr lang="tr-TR" sz="1600" dirty="0">
                <a:solidFill>
                  <a:schemeClr val="tx1"/>
                </a:solidFill>
              </a:rPr>
              <a:t>(2000)(sf.111-113)</a:t>
            </a:r>
          </a:p>
          <a:p>
            <a:r>
              <a:rPr lang="tr-TR" sz="1600" dirty="0">
                <a:solidFill>
                  <a:schemeClr val="tx1"/>
                </a:solidFill>
              </a:rPr>
              <a:t>Ertan </a:t>
            </a:r>
            <a:r>
              <a:rPr lang="tr-TR" sz="1600" dirty="0" err="1">
                <a:solidFill>
                  <a:schemeClr val="tx1"/>
                </a:solidFill>
              </a:rPr>
              <a:t>Karapirinler</a:t>
            </a:r>
            <a:r>
              <a:rPr lang="tr-TR" sz="1600" dirty="0">
                <a:solidFill>
                  <a:schemeClr val="tx1"/>
                </a:solidFill>
              </a:rPr>
              <a:t> - Özel İlköğretim okullarında İkinci Yabancı Dil Öğretimi(2006)(sf.49-50)</a:t>
            </a:r>
          </a:p>
          <a:p>
            <a:r>
              <a:rPr lang="tr-TR" sz="1600" dirty="0">
                <a:solidFill>
                  <a:schemeClr val="tx1"/>
                </a:solidFill>
              </a:rPr>
              <a:t>Nurdan Bulan - TFT-Ö Yönteminin üçüncü sınıf öğrencilerinin yabancı dilde kelime edinimine etkisinin incelenmesi (2019)(sf.52-56)</a:t>
            </a:r>
          </a:p>
        </p:txBody>
      </p:sp>
    </p:spTree>
    <p:extLst>
      <p:ext uri="{BB962C8B-B14F-4D97-AF65-F5344CB8AC3E}">
        <p14:creationId xmlns:p14="http://schemas.microsoft.com/office/powerpoint/2010/main" val="390811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D7662F-9324-432A-89DC-B5FAACA55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281" y="169533"/>
            <a:ext cx="8534400" cy="1507067"/>
          </a:xfrm>
        </p:spPr>
        <p:txBody>
          <a:bodyPr/>
          <a:lstStyle/>
          <a:p>
            <a:r>
              <a:rPr lang="tr-TR" dirty="0"/>
              <a:t>Tarihçe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DFCF0C-13B2-484C-87F3-22F624EEB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81" y="1676600"/>
            <a:ext cx="8534400" cy="40250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James </a:t>
            </a:r>
            <a:r>
              <a:rPr lang="tr-TR" dirty="0" err="1">
                <a:solidFill>
                  <a:schemeClr val="tx1"/>
                </a:solidFill>
              </a:rPr>
              <a:t>Asher</a:t>
            </a:r>
            <a:r>
              <a:rPr lang="tr-TR" dirty="0">
                <a:solidFill>
                  <a:schemeClr val="tx1"/>
                </a:solidFill>
              </a:rPr>
              <a:t> tarafından 1960’ların sonunda geliştirilmiştir.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</a:rPr>
              <a:t>Asher</a:t>
            </a:r>
            <a:r>
              <a:rPr lang="tr-TR" dirty="0">
                <a:solidFill>
                  <a:schemeClr val="tx1"/>
                </a:solidFill>
              </a:rPr>
              <a:t> bu yöntemi ilk dillerini öğrenen çocukları gözlemleyerek geliştirmiştir.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Araştırmaları sonunda James </a:t>
            </a:r>
            <a:r>
              <a:rPr lang="tr-TR" dirty="0" err="1">
                <a:solidFill>
                  <a:schemeClr val="tx1"/>
                </a:solidFill>
              </a:rPr>
              <a:t>Asher</a:t>
            </a:r>
            <a:r>
              <a:rPr lang="tr-TR" dirty="0">
                <a:solidFill>
                  <a:schemeClr val="tx1"/>
                </a:solidFill>
              </a:rPr>
              <a:t> 3 hipotez üretmiştir.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Dil temel olarak dinleme yolu ile öğrenilir.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Dil öğrenimi beyinin sağ lobunda gerçekleşmelidir.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Dil öğrenimine stres kesinlikle dahil edilmemelidir.</a:t>
            </a:r>
          </a:p>
        </p:txBody>
      </p:sp>
    </p:spTree>
    <p:extLst>
      <p:ext uri="{BB962C8B-B14F-4D97-AF65-F5344CB8AC3E}">
        <p14:creationId xmlns:p14="http://schemas.microsoft.com/office/powerpoint/2010/main" val="326721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Hedefleri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Daha az stresli bir ortam oluşturarak öğrencileri dili öğrenmeye cesaretlendirmek.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Giriş seviyesinde konuşma yetisi kazandırmak.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Öğrencilerin stressiz bir ortamda özgürce konuşmalarını sağlamak.</a:t>
            </a:r>
          </a:p>
        </p:txBody>
      </p:sp>
    </p:spTree>
    <p:extLst>
      <p:ext uri="{BB962C8B-B14F-4D97-AF65-F5344CB8AC3E}">
        <p14:creationId xmlns:p14="http://schemas.microsoft.com/office/powerpoint/2010/main" val="289251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Kullanılan teknikler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Cümle temellidir. Öğretmen basit cümleler kullanır.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Tek seferde belirli sayıda kelime tanıtılır.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Derslerde kullanılacak objeler , anlamları göz önüne alınarak seçilir. (TFT , eğitimde kullanılan objenin anlamına ağırlık verir. Gramer arka planda tutulur.)</a:t>
            </a:r>
          </a:p>
        </p:txBody>
      </p:sp>
    </p:spTree>
    <p:extLst>
      <p:ext uri="{BB962C8B-B14F-4D97-AF65-F5344CB8AC3E}">
        <p14:creationId xmlns:p14="http://schemas.microsoft.com/office/powerpoint/2010/main" val="243486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Aktiviteler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1"/>
                </a:solidFill>
              </a:rPr>
              <a:t>Fiziksel aktivitelerin dahil edildiği sınıf aktiviteleri.(Oyunlar , şarkılar vs.)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Diyalog ( İleri seviyelerde)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Günlük hayatta karşılaşabilecek olayların canlandırılması. (Market , sinema vs.)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Basit sunumlar.</a:t>
            </a:r>
          </a:p>
        </p:txBody>
      </p:sp>
    </p:spTree>
    <p:extLst>
      <p:ext uri="{BB962C8B-B14F-4D97-AF65-F5344CB8AC3E}">
        <p14:creationId xmlns:p14="http://schemas.microsoft.com/office/powerpoint/2010/main" val="2516578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Öğrencilerden beklenenler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Dinleyicidir ve fiziksel aktiviteleri yapar.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Öğretmenin verdiği talimatları </a:t>
            </a:r>
            <a:r>
              <a:rPr lang="tr-TR" b="1" dirty="0">
                <a:solidFill>
                  <a:schemeClr val="tx1"/>
                </a:solidFill>
              </a:rPr>
              <a:t>fiziksel </a:t>
            </a:r>
            <a:r>
              <a:rPr lang="tr-TR" dirty="0">
                <a:solidFill>
                  <a:schemeClr val="tx1"/>
                </a:solidFill>
              </a:rPr>
              <a:t>olarak yerine getirir.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Dil eğitimindeki durumlarını gözlemler ve değerlendirir. (TFT , öğrencilerin kendilerini hazır hissettiğinde konuşmasını savunur.)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800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Öğretmenden beklenenler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Öğrencilerin davranış ve aktivitelerini gözlemler/yönetir.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Stresten uzak bir ortam oluşturur.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Yeni öğretilen kelimeler/cümleler için model olur , yeni materyalleri tanıtır.</a:t>
            </a:r>
          </a:p>
        </p:txBody>
      </p:sp>
    </p:spTree>
    <p:extLst>
      <p:ext uri="{BB962C8B-B14F-4D97-AF65-F5344CB8AC3E}">
        <p14:creationId xmlns:p14="http://schemas.microsoft.com/office/powerpoint/2010/main" val="1671134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Kullanılan materyaller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Başlangıçta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Hareketler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Mimikler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Sesler</a:t>
            </a:r>
          </a:p>
          <a:p>
            <a:r>
              <a:rPr lang="tr-TR" dirty="0">
                <a:solidFill>
                  <a:schemeClr val="tx1"/>
                </a:solidFill>
              </a:rPr>
              <a:t>İleri seviyede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Eşyalar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Resimler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Kartlar</a:t>
            </a:r>
          </a:p>
        </p:txBody>
      </p:sp>
    </p:spTree>
    <p:extLst>
      <p:ext uri="{BB962C8B-B14F-4D97-AF65-F5344CB8AC3E}">
        <p14:creationId xmlns:p14="http://schemas.microsoft.com/office/powerpoint/2010/main" val="1076621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85A5F7-B7E4-4DBB-8672-EB4B2D1F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2" y="208295"/>
            <a:ext cx="8534400" cy="1507067"/>
          </a:xfrm>
        </p:spPr>
        <p:txBody>
          <a:bodyPr/>
          <a:lstStyle/>
          <a:p>
            <a:r>
              <a:rPr lang="tr-TR" dirty="0"/>
              <a:t>Avantajları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9AA79-2A74-47F3-90DC-6FFC69BD3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22" y="1955307"/>
            <a:ext cx="8534400" cy="3615267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Uygulanması eğlenceli bir yöntemdir.</a:t>
            </a:r>
          </a:p>
          <a:p>
            <a:r>
              <a:rPr lang="tr-TR" dirty="0">
                <a:solidFill>
                  <a:schemeClr val="tx1"/>
                </a:solidFill>
              </a:rPr>
              <a:t>Stressiz bir ortam sağlar. Öğrencilere motivasyon verir.</a:t>
            </a:r>
          </a:p>
          <a:p>
            <a:r>
              <a:rPr lang="tr-TR" dirty="0">
                <a:solidFill>
                  <a:schemeClr val="tx1"/>
                </a:solidFill>
              </a:rPr>
              <a:t>Daha akılda kalıcıdır.</a:t>
            </a:r>
          </a:p>
          <a:p>
            <a:r>
              <a:rPr lang="tr-TR" dirty="0">
                <a:solidFill>
                  <a:schemeClr val="tx1"/>
                </a:solidFill>
              </a:rPr>
              <a:t>Çok fazla hazırlık gerektirmez.</a:t>
            </a:r>
          </a:p>
          <a:p>
            <a:r>
              <a:rPr lang="tr-TR" dirty="0" err="1">
                <a:solidFill>
                  <a:schemeClr val="tx1"/>
                </a:solidFill>
              </a:rPr>
              <a:t>Kinestetik</a:t>
            </a:r>
            <a:r>
              <a:rPr lang="tr-TR" dirty="0">
                <a:solidFill>
                  <a:schemeClr val="tx1"/>
                </a:solidFill>
              </a:rPr>
              <a:t> öğrenmeye yatkın bireyler için uygundur.</a:t>
            </a:r>
          </a:p>
          <a:p>
            <a:r>
              <a:rPr lang="tr-TR" dirty="0">
                <a:solidFill>
                  <a:schemeClr val="tx1"/>
                </a:solidFill>
              </a:rPr>
              <a:t>Hem genç hem yetişkinlerde etkilidir.</a:t>
            </a:r>
          </a:p>
        </p:txBody>
      </p:sp>
    </p:spTree>
    <p:extLst>
      <p:ext uri="{BB962C8B-B14F-4D97-AF65-F5344CB8AC3E}">
        <p14:creationId xmlns:p14="http://schemas.microsoft.com/office/powerpoint/2010/main" val="148583202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168</TotalTime>
  <Words>434</Words>
  <Application>Microsoft Office PowerPoint</Application>
  <PresentationFormat>Geniş ekran</PresentationFormat>
  <Paragraphs>74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Bahnschrift SemiLight</vt:lpstr>
      <vt:lpstr>Calibri</vt:lpstr>
      <vt:lpstr>Century Gothic</vt:lpstr>
      <vt:lpstr>Wingdings 3</vt:lpstr>
      <vt:lpstr>Dilim</vt:lpstr>
      <vt:lpstr>Tüm Fiziksel Tepki Yöntemi </vt:lpstr>
      <vt:lpstr>Tarihçe</vt:lpstr>
      <vt:lpstr>Hedefleri</vt:lpstr>
      <vt:lpstr>Kullanılan teknikler</vt:lpstr>
      <vt:lpstr>Aktiviteler</vt:lpstr>
      <vt:lpstr>Öğrencilerden beklenenler</vt:lpstr>
      <vt:lpstr>Öğretmenden beklenenler</vt:lpstr>
      <vt:lpstr>Kullanılan materyaller</vt:lpstr>
      <vt:lpstr>Avantajları</vt:lpstr>
      <vt:lpstr>Dezavantajları</vt:lpstr>
      <vt:lpstr>Larsen-Freeman’ın ilkeleri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Tüm Fiziksel Tepki Methodu </dc:title>
  <dc:creator>PC</dc:creator>
  <cp:lastModifiedBy>PC</cp:lastModifiedBy>
  <cp:revision>17</cp:revision>
  <dcterms:created xsi:type="dcterms:W3CDTF">2020-04-18T21:37:02Z</dcterms:created>
  <dcterms:modified xsi:type="dcterms:W3CDTF">2020-04-21T18:12:53Z</dcterms:modified>
</cp:coreProperties>
</file>