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2FD61B-AFCC-4880-A7CF-84BE1F60AE25}" v="40" dt="2020-03-17T20:37:53.3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610" autoAdjust="0"/>
    <p:restoredTop sz="94660"/>
  </p:normalViewPr>
  <p:slideViewPr>
    <p:cSldViewPr snapToGrid="0">
      <p:cViewPr>
        <p:scale>
          <a:sx n="50" d="100"/>
          <a:sy n="50" d="100"/>
        </p:scale>
        <p:origin x="-34"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B5C2F6-F6D1-45FD-A586-61937D3DE03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F63C6A4-AB64-484B-8FB1-9A9693AAB8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C78866E-CF00-498C-852F-48273767B5FE}"/>
              </a:ext>
            </a:extLst>
          </p:cNvPr>
          <p:cNvSpPr>
            <a:spLocks noGrp="1"/>
          </p:cNvSpPr>
          <p:nvPr>
            <p:ph type="dt" sz="half" idx="10"/>
          </p:nvPr>
        </p:nvSpPr>
        <p:spPr/>
        <p:txBody>
          <a:bodyPr/>
          <a:lstStyle/>
          <a:p>
            <a:fld id="{DAC7C830-10DD-466C-920F-11A883F2BC50}" type="datetimeFigureOut">
              <a:rPr lang="tr-TR" smtClean="0"/>
              <a:t>17.03.2020</a:t>
            </a:fld>
            <a:endParaRPr lang="tr-TR"/>
          </a:p>
        </p:txBody>
      </p:sp>
      <p:sp>
        <p:nvSpPr>
          <p:cNvPr id="5" name="Alt Bilgi Yer Tutucusu 4">
            <a:extLst>
              <a:ext uri="{FF2B5EF4-FFF2-40B4-BE49-F238E27FC236}">
                <a16:creationId xmlns:a16="http://schemas.microsoft.com/office/drawing/2014/main" id="{12ADEC9C-31A9-47A0-927A-9C238F2A521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39E658D-55AC-43BE-92B9-8FE882C4996B}"/>
              </a:ext>
            </a:extLst>
          </p:cNvPr>
          <p:cNvSpPr>
            <a:spLocks noGrp="1"/>
          </p:cNvSpPr>
          <p:nvPr>
            <p:ph type="sldNum" sz="quarter" idx="12"/>
          </p:nvPr>
        </p:nvSpPr>
        <p:spPr/>
        <p:txBody>
          <a:bodyPr/>
          <a:lstStyle/>
          <a:p>
            <a:fld id="{6ECCF987-CB0E-4E22-9BD4-306ED8ECAE22}" type="slidenum">
              <a:rPr lang="tr-TR" smtClean="0"/>
              <a:t>‹#›</a:t>
            </a:fld>
            <a:endParaRPr lang="tr-TR"/>
          </a:p>
        </p:txBody>
      </p:sp>
    </p:spTree>
    <p:extLst>
      <p:ext uri="{BB962C8B-B14F-4D97-AF65-F5344CB8AC3E}">
        <p14:creationId xmlns:p14="http://schemas.microsoft.com/office/powerpoint/2010/main" val="2183804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609E8F-1BC8-4BC9-8856-DDF29E82763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B3E47FC-9D54-4FF8-93FB-CB94B600F54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C0B0B5D-33ED-4FF5-AB7F-29A3DDE98DD5}"/>
              </a:ext>
            </a:extLst>
          </p:cNvPr>
          <p:cNvSpPr>
            <a:spLocks noGrp="1"/>
          </p:cNvSpPr>
          <p:nvPr>
            <p:ph type="dt" sz="half" idx="10"/>
          </p:nvPr>
        </p:nvSpPr>
        <p:spPr/>
        <p:txBody>
          <a:bodyPr/>
          <a:lstStyle/>
          <a:p>
            <a:fld id="{DAC7C830-10DD-466C-920F-11A883F2BC50}" type="datetimeFigureOut">
              <a:rPr lang="tr-TR" smtClean="0"/>
              <a:t>17.03.2020</a:t>
            </a:fld>
            <a:endParaRPr lang="tr-TR"/>
          </a:p>
        </p:txBody>
      </p:sp>
      <p:sp>
        <p:nvSpPr>
          <p:cNvPr id="5" name="Alt Bilgi Yer Tutucusu 4">
            <a:extLst>
              <a:ext uri="{FF2B5EF4-FFF2-40B4-BE49-F238E27FC236}">
                <a16:creationId xmlns:a16="http://schemas.microsoft.com/office/drawing/2014/main" id="{BB8EC65A-2A88-433C-AB8A-685B5A8285E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73CEE22-C37A-49F6-A02E-8ADEBECD8D95}"/>
              </a:ext>
            </a:extLst>
          </p:cNvPr>
          <p:cNvSpPr>
            <a:spLocks noGrp="1"/>
          </p:cNvSpPr>
          <p:nvPr>
            <p:ph type="sldNum" sz="quarter" idx="12"/>
          </p:nvPr>
        </p:nvSpPr>
        <p:spPr/>
        <p:txBody>
          <a:bodyPr/>
          <a:lstStyle/>
          <a:p>
            <a:fld id="{6ECCF987-CB0E-4E22-9BD4-306ED8ECAE22}" type="slidenum">
              <a:rPr lang="tr-TR" smtClean="0"/>
              <a:t>‹#›</a:t>
            </a:fld>
            <a:endParaRPr lang="tr-TR"/>
          </a:p>
        </p:txBody>
      </p:sp>
    </p:spTree>
    <p:extLst>
      <p:ext uri="{BB962C8B-B14F-4D97-AF65-F5344CB8AC3E}">
        <p14:creationId xmlns:p14="http://schemas.microsoft.com/office/powerpoint/2010/main" val="695103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C517ADE-0792-44D2-BCF3-C1FFA1A1FF9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753DC42-55FD-4DE3-A769-E84C45C31568}"/>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F58897E-A7FE-4C56-B809-47FF91AD6A4F}"/>
              </a:ext>
            </a:extLst>
          </p:cNvPr>
          <p:cNvSpPr>
            <a:spLocks noGrp="1"/>
          </p:cNvSpPr>
          <p:nvPr>
            <p:ph type="dt" sz="half" idx="10"/>
          </p:nvPr>
        </p:nvSpPr>
        <p:spPr/>
        <p:txBody>
          <a:bodyPr/>
          <a:lstStyle/>
          <a:p>
            <a:fld id="{DAC7C830-10DD-466C-920F-11A883F2BC50}" type="datetimeFigureOut">
              <a:rPr lang="tr-TR" smtClean="0"/>
              <a:t>17.03.2020</a:t>
            </a:fld>
            <a:endParaRPr lang="tr-TR"/>
          </a:p>
        </p:txBody>
      </p:sp>
      <p:sp>
        <p:nvSpPr>
          <p:cNvPr id="5" name="Alt Bilgi Yer Tutucusu 4">
            <a:extLst>
              <a:ext uri="{FF2B5EF4-FFF2-40B4-BE49-F238E27FC236}">
                <a16:creationId xmlns:a16="http://schemas.microsoft.com/office/drawing/2014/main" id="{0B3395DF-BBF1-4D86-9C08-3F93F509FA4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81EE986-4526-4D96-A2A5-83E32ED2F74C}"/>
              </a:ext>
            </a:extLst>
          </p:cNvPr>
          <p:cNvSpPr>
            <a:spLocks noGrp="1"/>
          </p:cNvSpPr>
          <p:nvPr>
            <p:ph type="sldNum" sz="quarter" idx="12"/>
          </p:nvPr>
        </p:nvSpPr>
        <p:spPr/>
        <p:txBody>
          <a:bodyPr/>
          <a:lstStyle/>
          <a:p>
            <a:fld id="{6ECCF987-CB0E-4E22-9BD4-306ED8ECAE22}" type="slidenum">
              <a:rPr lang="tr-TR" smtClean="0"/>
              <a:t>‹#›</a:t>
            </a:fld>
            <a:endParaRPr lang="tr-TR"/>
          </a:p>
        </p:txBody>
      </p:sp>
    </p:spTree>
    <p:extLst>
      <p:ext uri="{BB962C8B-B14F-4D97-AF65-F5344CB8AC3E}">
        <p14:creationId xmlns:p14="http://schemas.microsoft.com/office/powerpoint/2010/main" val="4240558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68D4A8-DC51-442F-B6D4-F843006043E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338036B-BB12-4700-883F-2D6A4BA2912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59F95D5-8280-444E-8279-80660377EBB6}"/>
              </a:ext>
            </a:extLst>
          </p:cNvPr>
          <p:cNvSpPr>
            <a:spLocks noGrp="1"/>
          </p:cNvSpPr>
          <p:nvPr>
            <p:ph type="dt" sz="half" idx="10"/>
          </p:nvPr>
        </p:nvSpPr>
        <p:spPr/>
        <p:txBody>
          <a:bodyPr/>
          <a:lstStyle/>
          <a:p>
            <a:fld id="{DAC7C830-10DD-466C-920F-11A883F2BC50}" type="datetimeFigureOut">
              <a:rPr lang="tr-TR" smtClean="0"/>
              <a:t>17.03.2020</a:t>
            </a:fld>
            <a:endParaRPr lang="tr-TR"/>
          </a:p>
        </p:txBody>
      </p:sp>
      <p:sp>
        <p:nvSpPr>
          <p:cNvPr id="5" name="Alt Bilgi Yer Tutucusu 4">
            <a:extLst>
              <a:ext uri="{FF2B5EF4-FFF2-40B4-BE49-F238E27FC236}">
                <a16:creationId xmlns:a16="http://schemas.microsoft.com/office/drawing/2014/main" id="{BDDAA430-6BC3-40BC-963A-6F032FC0879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4C65D2-5495-44F8-9983-8E289AC98CE3}"/>
              </a:ext>
            </a:extLst>
          </p:cNvPr>
          <p:cNvSpPr>
            <a:spLocks noGrp="1"/>
          </p:cNvSpPr>
          <p:nvPr>
            <p:ph type="sldNum" sz="quarter" idx="12"/>
          </p:nvPr>
        </p:nvSpPr>
        <p:spPr/>
        <p:txBody>
          <a:bodyPr/>
          <a:lstStyle/>
          <a:p>
            <a:fld id="{6ECCF987-CB0E-4E22-9BD4-306ED8ECAE22}" type="slidenum">
              <a:rPr lang="tr-TR" smtClean="0"/>
              <a:t>‹#›</a:t>
            </a:fld>
            <a:endParaRPr lang="tr-TR"/>
          </a:p>
        </p:txBody>
      </p:sp>
    </p:spTree>
    <p:extLst>
      <p:ext uri="{BB962C8B-B14F-4D97-AF65-F5344CB8AC3E}">
        <p14:creationId xmlns:p14="http://schemas.microsoft.com/office/powerpoint/2010/main" val="339426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C25C77-BD1D-4C25-BE64-1CF2B8B59B7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4BF35B5-4E30-45DB-AF49-66F46CF855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078061F-0C50-4040-B159-2ABE650A0AA9}"/>
              </a:ext>
            </a:extLst>
          </p:cNvPr>
          <p:cNvSpPr>
            <a:spLocks noGrp="1"/>
          </p:cNvSpPr>
          <p:nvPr>
            <p:ph type="dt" sz="half" idx="10"/>
          </p:nvPr>
        </p:nvSpPr>
        <p:spPr/>
        <p:txBody>
          <a:bodyPr/>
          <a:lstStyle/>
          <a:p>
            <a:fld id="{DAC7C830-10DD-466C-920F-11A883F2BC50}" type="datetimeFigureOut">
              <a:rPr lang="tr-TR" smtClean="0"/>
              <a:t>17.03.2020</a:t>
            </a:fld>
            <a:endParaRPr lang="tr-TR"/>
          </a:p>
        </p:txBody>
      </p:sp>
      <p:sp>
        <p:nvSpPr>
          <p:cNvPr id="5" name="Alt Bilgi Yer Tutucusu 4">
            <a:extLst>
              <a:ext uri="{FF2B5EF4-FFF2-40B4-BE49-F238E27FC236}">
                <a16:creationId xmlns:a16="http://schemas.microsoft.com/office/drawing/2014/main" id="{10305C40-3B23-42D1-AEDB-153BAE0AC16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5C5B51D-B9C3-46C1-8F16-05CA653A6688}"/>
              </a:ext>
            </a:extLst>
          </p:cNvPr>
          <p:cNvSpPr>
            <a:spLocks noGrp="1"/>
          </p:cNvSpPr>
          <p:nvPr>
            <p:ph type="sldNum" sz="quarter" idx="12"/>
          </p:nvPr>
        </p:nvSpPr>
        <p:spPr/>
        <p:txBody>
          <a:bodyPr/>
          <a:lstStyle/>
          <a:p>
            <a:fld id="{6ECCF987-CB0E-4E22-9BD4-306ED8ECAE22}" type="slidenum">
              <a:rPr lang="tr-TR" smtClean="0"/>
              <a:t>‹#›</a:t>
            </a:fld>
            <a:endParaRPr lang="tr-TR"/>
          </a:p>
        </p:txBody>
      </p:sp>
    </p:spTree>
    <p:extLst>
      <p:ext uri="{BB962C8B-B14F-4D97-AF65-F5344CB8AC3E}">
        <p14:creationId xmlns:p14="http://schemas.microsoft.com/office/powerpoint/2010/main" val="425156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D9DC94-320B-437C-B99A-C24B54ED043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E0952DD-5EDA-44D0-865F-7849AD61A3A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2EFC802-4BC5-498D-8E7C-EC7F546D1BD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CE8E522-F49E-45E7-847A-9DE5D692A72A}"/>
              </a:ext>
            </a:extLst>
          </p:cNvPr>
          <p:cNvSpPr>
            <a:spLocks noGrp="1"/>
          </p:cNvSpPr>
          <p:nvPr>
            <p:ph type="dt" sz="half" idx="10"/>
          </p:nvPr>
        </p:nvSpPr>
        <p:spPr/>
        <p:txBody>
          <a:bodyPr/>
          <a:lstStyle/>
          <a:p>
            <a:fld id="{DAC7C830-10DD-466C-920F-11A883F2BC50}" type="datetimeFigureOut">
              <a:rPr lang="tr-TR" smtClean="0"/>
              <a:t>17.03.2020</a:t>
            </a:fld>
            <a:endParaRPr lang="tr-TR"/>
          </a:p>
        </p:txBody>
      </p:sp>
      <p:sp>
        <p:nvSpPr>
          <p:cNvPr id="6" name="Alt Bilgi Yer Tutucusu 5">
            <a:extLst>
              <a:ext uri="{FF2B5EF4-FFF2-40B4-BE49-F238E27FC236}">
                <a16:creationId xmlns:a16="http://schemas.microsoft.com/office/drawing/2014/main" id="{E222B95F-A4FB-4414-8541-DBBDC6029FA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D5122E1-A1B2-4AFD-B269-F5B22458B1C1}"/>
              </a:ext>
            </a:extLst>
          </p:cNvPr>
          <p:cNvSpPr>
            <a:spLocks noGrp="1"/>
          </p:cNvSpPr>
          <p:nvPr>
            <p:ph type="sldNum" sz="quarter" idx="12"/>
          </p:nvPr>
        </p:nvSpPr>
        <p:spPr/>
        <p:txBody>
          <a:bodyPr/>
          <a:lstStyle/>
          <a:p>
            <a:fld id="{6ECCF987-CB0E-4E22-9BD4-306ED8ECAE22}" type="slidenum">
              <a:rPr lang="tr-TR" smtClean="0"/>
              <a:t>‹#›</a:t>
            </a:fld>
            <a:endParaRPr lang="tr-TR"/>
          </a:p>
        </p:txBody>
      </p:sp>
    </p:spTree>
    <p:extLst>
      <p:ext uri="{BB962C8B-B14F-4D97-AF65-F5344CB8AC3E}">
        <p14:creationId xmlns:p14="http://schemas.microsoft.com/office/powerpoint/2010/main" val="3638508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0EC6A3-EC98-4972-9B07-62725A8F47C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4EB8CB6-96FB-4B1F-91F6-55B59DEB71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D756D49-26D7-4D43-9E5A-A1FCDEAED29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EFFB9E1-5048-4F4A-A511-71D6D3F7D9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3BC500E-3C45-4871-86CA-8054D3E6D5F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A9DD0D5-973A-45D8-B7B1-0F19359BC1A8}"/>
              </a:ext>
            </a:extLst>
          </p:cNvPr>
          <p:cNvSpPr>
            <a:spLocks noGrp="1"/>
          </p:cNvSpPr>
          <p:nvPr>
            <p:ph type="dt" sz="half" idx="10"/>
          </p:nvPr>
        </p:nvSpPr>
        <p:spPr/>
        <p:txBody>
          <a:bodyPr/>
          <a:lstStyle/>
          <a:p>
            <a:fld id="{DAC7C830-10DD-466C-920F-11A883F2BC50}" type="datetimeFigureOut">
              <a:rPr lang="tr-TR" smtClean="0"/>
              <a:t>17.03.2020</a:t>
            </a:fld>
            <a:endParaRPr lang="tr-TR"/>
          </a:p>
        </p:txBody>
      </p:sp>
      <p:sp>
        <p:nvSpPr>
          <p:cNvPr id="8" name="Alt Bilgi Yer Tutucusu 7">
            <a:extLst>
              <a:ext uri="{FF2B5EF4-FFF2-40B4-BE49-F238E27FC236}">
                <a16:creationId xmlns:a16="http://schemas.microsoft.com/office/drawing/2014/main" id="{BA475533-4A0A-42AE-93D2-070EAD2E978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34D9366-595F-4603-B966-6CAA4E011ABF}"/>
              </a:ext>
            </a:extLst>
          </p:cNvPr>
          <p:cNvSpPr>
            <a:spLocks noGrp="1"/>
          </p:cNvSpPr>
          <p:nvPr>
            <p:ph type="sldNum" sz="quarter" idx="12"/>
          </p:nvPr>
        </p:nvSpPr>
        <p:spPr/>
        <p:txBody>
          <a:bodyPr/>
          <a:lstStyle/>
          <a:p>
            <a:fld id="{6ECCF987-CB0E-4E22-9BD4-306ED8ECAE22}" type="slidenum">
              <a:rPr lang="tr-TR" smtClean="0"/>
              <a:t>‹#›</a:t>
            </a:fld>
            <a:endParaRPr lang="tr-TR"/>
          </a:p>
        </p:txBody>
      </p:sp>
    </p:spTree>
    <p:extLst>
      <p:ext uri="{BB962C8B-B14F-4D97-AF65-F5344CB8AC3E}">
        <p14:creationId xmlns:p14="http://schemas.microsoft.com/office/powerpoint/2010/main" val="2575644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86C368-0F61-4C11-8D4D-F3D6CD3C658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43C77C2-B893-4D93-80B4-8F01D54A6157}"/>
              </a:ext>
            </a:extLst>
          </p:cNvPr>
          <p:cNvSpPr>
            <a:spLocks noGrp="1"/>
          </p:cNvSpPr>
          <p:nvPr>
            <p:ph type="dt" sz="half" idx="10"/>
          </p:nvPr>
        </p:nvSpPr>
        <p:spPr/>
        <p:txBody>
          <a:bodyPr/>
          <a:lstStyle/>
          <a:p>
            <a:fld id="{DAC7C830-10DD-466C-920F-11A883F2BC50}" type="datetimeFigureOut">
              <a:rPr lang="tr-TR" smtClean="0"/>
              <a:t>17.03.2020</a:t>
            </a:fld>
            <a:endParaRPr lang="tr-TR"/>
          </a:p>
        </p:txBody>
      </p:sp>
      <p:sp>
        <p:nvSpPr>
          <p:cNvPr id="4" name="Alt Bilgi Yer Tutucusu 3">
            <a:extLst>
              <a:ext uri="{FF2B5EF4-FFF2-40B4-BE49-F238E27FC236}">
                <a16:creationId xmlns:a16="http://schemas.microsoft.com/office/drawing/2014/main" id="{02B43309-8F27-4B93-9F3C-83A5ABA9DC6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1C0025F-B311-4B15-A987-C97AB4BABD16}"/>
              </a:ext>
            </a:extLst>
          </p:cNvPr>
          <p:cNvSpPr>
            <a:spLocks noGrp="1"/>
          </p:cNvSpPr>
          <p:nvPr>
            <p:ph type="sldNum" sz="quarter" idx="12"/>
          </p:nvPr>
        </p:nvSpPr>
        <p:spPr/>
        <p:txBody>
          <a:bodyPr/>
          <a:lstStyle/>
          <a:p>
            <a:fld id="{6ECCF987-CB0E-4E22-9BD4-306ED8ECAE22}" type="slidenum">
              <a:rPr lang="tr-TR" smtClean="0"/>
              <a:t>‹#›</a:t>
            </a:fld>
            <a:endParaRPr lang="tr-TR"/>
          </a:p>
        </p:txBody>
      </p:sp>
    </p:spTree>
    <p:extLst>
      <p:ext uri="{BB962C8B-B14F-4D97-AF65-F5344CB8AC3E}">
        <p14:creationId xmlns:p14="http://schemas.microsoft.com/office/powerpoint/2010/main" val="1237312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B1723E4-D802-4140-B33F-9CA2EC9C519D}"/>
              </a:ext>
            </a:extLst>
          </p:cNvPr>
          <p:cNvSpPr>
            <a:spLocks noGrp="1"/>
          </p:cNvSpPr>
          <p:nvPr>
            <p:ph type="dt" sz="half" idx="10"/>
          </p:nvPr>
        </p:nvSpPr>
        <p:spPr/>
        <p:txBody>
          <a:bodyPr/>
          <a:lstStyle/>
          <a:p>
            <a:fld id="{DAC7C830-10DD-466C-920F-11A883F2BC50}" type="datetimeFigureOut">
              <a:rPr lang="tr-TR" smtClean="0"/>
              <a:t>17.03.2020</a:t>
            </a:fld>
            <a:endParaRPr lang="tr-TR"/>
          </a:p>
        </p:txBody>
      </p:sp>
      <p:sp>
        <p:nvSpPr>
          <p:cNvPr id="3" name="Alt Bilgi Yer Tutucusu 2">
            <a:extLst>
              <a:ext uri="{FF2B5EF4-FFF2-40B4-BE49-F238E27FC236}">
                <a16:creationId xmlns:a16="http://schemas.microsoft.com/office/drawing/2014/main" id="{D3AF7BBF-8A25-4870-8D5E-8C719DAEAF7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EF82DCB-031B-4F31-9A86-27238EA46062}"/>
              </a:ext>
            </a:extLst>
          </p:cNvPr>
          <p:cNvSpPr>
            <a:spLocks noGrp="1"/>
          </p:cNvSpPr>
          <p:nvPr>
            <p:ph type="sldNum" sz="quarter" idx="12"/>
          </p:nvPr>
        </p:nvSpPr>
        <p:spPr/>
        <p:txBody>
          <a:bodyPr/>
          <a:lstStyle/>
          <a:p>
            <a:fld id="{6ECCF987-CB0E-4E22-9BD4-306ED8ECAE22}" type="slidenum">
              <a:rPr lang="tr-TR" smtClean="0"/>
              <a:t>‹#›</a:t>
            </a:fld>
            <a:endParaRPr lang="tr-TR"/>
          </a:p>
        </p:txBody>
      </p:sp>
    </p:spTree>
    <p:extLst>
      <p:ext uri="{BB962C8B-B14F-4D97-AF65-F5344CB8AC3E}">
        <p14:creationId xmlns:p14="http://schemas.microsoft.com/office/powerpoint/2010/main" val="782467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16EE43-2A03-446B-8FC7-2724ED732CF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1F4C815-A733-4195-816E-AB3F04CA33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576B819-D8BC-4095-BDE3-548B7F17B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9818351-78F1-4386-9D48-C97DB9FC8BC2}"/>
              </a:ext>
            </a:extLst>
          </p:cNvPr>
          <p:cNvSpPr>
            <a:spLocks noGrp="1"/>
          </p:cNvSpPr>
          <p:nvPr>
            <p:ph type="dt" sz="half" idx="10"/>
          </p:nvPr>
        </p:nvSpPr>
        <p:spPr/>
        <p:txBody>
          <a:bodyPr/>
          <a:lstStyle/>
          <a:p>
            <a:fld id="{DAC7C830-10DD-466C-920F-11A883F2BC50}" type="datetimeFigureOut">
              <a:rPr lang="tr-TR" smtClean="0"/>
              <a:t>17.03.2020</a:t>
            </a:fld>
            <a:endParaRPr lang="tr-TR"/>
          </a:p>
        </p:txBody>
      </p:sp>
      <p:sp>
        <p:nvSpPr>
          <p:cNvPr id="6" name="Alt Bilgi Yer Tutucusu 5">
            <a:extLst>
              <a:ext uri="{FF2B5EF4-FFF2-40B4-BE49-F238E27FC236}">
                <a16:creationId xmlns:a16="http://schemas.microsoft.com/office/drawing/2014/main" id="{36B08AF6-6B62-42E6-85D7-C1E35CC1CA7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2FE5C5D-5B63-41AC-AB7F-09D8B5522566}"/>
              </a:ext>
            </a:extLst>
          </p:cNvPr>
          <p:cNvSpPr>
            <a:spLocks noGrp="1"/>
          </p:cNvSpPr>
          <p:nvPr>
            <p:ph type="sldNum" sz="quarter" idx="12"/>
          </p:nvPr>
        </p:nvSpPr>
        <p:spPr/>
        <p:txBody>
          <a:bodyPr/>
          <a:lstStyle/>
          <a:p>
            <a:fld id="{6ECCF987-CB0E-4E22-9BD4-306ED8ECAE22}" type="slidenum">
              <a:rPr lang="tr-TR" smtClean="0"/>
              <a:t>‹#›</a:t>
            </a:fld>
            <a:endParaRPr lang="tr-TR"/>
          </a:p>
        </p:txBody>
      </p:sp>
    </p:spTree>
    <p:extLst>
      <p:ext uri="{BB962C8B-B14F-4D97-AF65-F5344CB8AC3E}">
        <p14:creationId xmlns:p14="http://schemas.microsoft.com/office/powerpoint/2010/main" val="1811658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C72B40-8F8E-499C-9DD9-A6D335D6756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E1369C8-CADE-4A02-8405-6F08985948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1444503-2D4C-402C-851B-DB0D8F92BB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58D2DCF-A55A-4163-9DC5-C77D8927242A}"/>
              </a:ext>
            </a:extLst>
          </p:cNvPr>
          <p:cNvSpPr>
            <a:spLocks noGrp="1"/>
          </p:cNvSpPr>
          <p:nvPr>
            <p:ph type="dt" sz="half" idx="10"/>
          </p:nvPr>
        </p:nvSpPr>
        <p:spPr/>
        <p:txBody>
          <a:bodyPr/>
          <a:lstStyle/>
          <a:p>
            <a:fld id="{DAC7C830-10DD-466C-920F-11A883F2BC50}" type="datetimeFigureOut">
              <a:rPr lang="tr-TR" smtClean="0"/>
              <a:t>17.03.2020</a:t>
            </a:fld>
            <a:endParaRPr lang="tr-TR"/>
          </a:p>
        </p:txBody>
      </p:sp>
      <p:sp>
        <p:nvSpPr>
          <p:cNvPr id="6" name="Alt Bilgi Yer Tutucusu 5">
            <a:extLst>
              <a:ext uri="{FF2B5EF4-FFF2-40B4-BE49-F238E27FC236}">
                <a16:creationId xmlns:a16="http://schemas.microsoft.com/office/drawing/2014/main" id="{D8F00ADB-604A-4B80-B8A6-8BDA5621506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DA07A50-9E1B-4821-BD37-D75259FF270A}"/>
              </a:ext>
            </a:extLst>
          </p:cNvPr>
          <p:cNvSpPr>
            <a:spLocks noGrp="1"/>
          </p:cNvSpPr>
          <p:nvPr>
            <p:ph type="sldNum" sz="quarter" idx="12"/>
          </p:nvPr>
        </p:nvSpPr>
        <p:spPr/>
        <p:txBody>
          <a:bodyPr/>
          <a:lstStyle/>
          <a:p>
            <a:fld id="{6ECCF987-CB0E-4E22-9BD4-306ED8ECAE22}" type="slidenum">
              <a:rPr lang="tr-TR" smtClean="0"/>
              <a:t>‹#›</a:t>
            </a:fld>
            <a:endParaRPr lang="tr-TR"/>
          </a:p>
        </p:txBody>
      </p:sp>
    </p:spTree>
    <p:extLst>
      <p:ext uri="{BB962C8B-B14F-4D97-AF65-F5344CB8AC3E}">
        <p14:creationId xmlns:p14="http://schemas.microsoft.com/office/powerpoint/2010/main" val="1699411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159C2EC-6057-4BE0-86CB-7F64C02977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160B858-DE79-499B-90CA-76D5CE5E11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6CC5D94-8CBF-4CDC-966E-626D8833AB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C7C830-10DD-466C-920F-11A883F2BC50}" type="datetimeFigureOut">
              <a:rPr lang="tr-TR" smtClean="0"/>
              <a:t>17.03.2020</a:t>
            </a:fld>
            <a:endParaRPr lang="tr-TR"/>
          </a:p>
        </p:txBody>
      </p:sp>
      <p:sp>
        <p:nvSpPr>
          <p:cNvPr id="5" name="Alt Bilgi Yer Tutucusu 4">
            <a:extLst>
              <a:ext uri="{FF2B5EF4-FFF2-40B4-BE49-F238E27FC236}">
                <a16:creationId xmlns:a16="http://schemas.microsoft.com/office/drawing/2014/main" id="{05AEA798-B712-494E-B4FF-CC62380F6A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986EDC2-C59F-4D18-B76E-13D238406B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CF987-CB0E-4E22-9BD4-306ED8ECAE22}" type="slidenum">
              <a:rPr lang="tr-TR" smtClean="0"/>
              <a:t>‹#›</a:t>
            </a:fld>
            <a:endParaRPr lang="tr-TR"/>
          </a:p>
        </p:txBody>
      </p:sp>
    </p:spTree>
    <p:extLst>
      <p:ext uri="{BB962C8B-B14F-4D97-AF65-F5344CB8AC3E}">
        <p14:creationId xmlns:p14="http://schemas.microsoft.com/office/powerpoint/2010/main" val="1757944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DE1AB3-194A-4251-9400-71677C968E07}"/>
              </a:ext>
            </a:extLst>
          </p:cNvPr>
          <p:cNvSpPr>
            <a:spLocks noGrp="1"/>
          </p:cNvSpPr>
          <p:nvPr>
            <p:ph type="ctrTitle"/>
          </p:nvPr>
        </p:nvSpPr>
        <p:spPr>
          <a:xfrm>
            <a:off x="1280160" y="1570419"/>
            <a:ext cx="9144000" cy="2387600"/>
          </a:xfrm>
        </p:spPr>
        <p:txBody>
          <a:bodyPr/>
          <a:lstStyle/>
          <a:p>
            <a:r>
              <a:rPr lang="tr-TR" b="1" dirty="0">
                <a:solidFill>
                  <a:srgbClr val="0070C0"/>
                </a:solidFill>
              </a:rPr>
              <a:t>MÜZELER İÇİN ETİK KODLAR </a:t>
            </a:r>
          </a:p>
        </p:txBody>
      </p:sp>
    </p:spTree>
    <p:extLst>
      <p:ext uri="{BB962C8B-B14F-4D97-AF65-F5344CB8AC3E}">
        <p14:creationId xmlns:p14="http://schemas.microsoft.com/office/powerpoint/2010/main" val="614119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01CA59-D08D-4BA8-BA01-D773177E1E2F}"/>
              </a:ext>
            </a:extLst>
          </p:cNvPr>
          <p:cNvSpPr>
            <a:spLocks noGrp="1"/>
          </p:cNvSpPr>
          <p:nvPr>
            <p:ph type="title"/>
          </p:nvPr>
        </p:nvSpPr>
        <p:spPr/>
        <p:txBody>
          <a:bodyPr>
            <a:normAutofit fontScale="90000"/>
          </a:bodyPr>
          <a:lstStyle/>
          <a:p>
            <a:br>
              <a:rPr lang="tr-TR" sz="3300" b="1" dirty="0"/>
            </a:br>
            <a:r>
              <a:rPr lang="tr-TR" sz="3300" b="1" dirty="0">
                <a:solidFill>
                  <a:srgbClr val="0070C0"/>
                </a:solidFill>
              </a:rPr>
              <a:t>İngiltere Müzeleri için Etik Kodlar, toplumun müzelerden şu beklentiler içinde olduğunu öne sürerek 2019 yılında yapılan yeni müze tanımını desteklemektedir: </a:t>
            </a:r>
            <a:br>
              <a:rPr lang="tr-TR" dirty="0"/>
            </a:br>
            <a:endParaRPr lang="tr-TR" dirty="0"/>
          </a:p>
        </p:txBody>
      </p:sp>
      <p:sp>
        <p:nvSpPr>
          <p:cNvPr id="3" name="İçerik Yer Tutucusu 2">
            <a:extLst>
              <a:ext uri="{FF2B5EF4-FFF2-40B4-BE49-F238E27FC236}">
                <a16:creationId xmlns:a16="http://schemas.microsoft.com/office/drawing/2014/main" id="{61972EFD-2774-4543-B316-85267DF3E4F7}"/>
              </a:ext>
            </a:extLst>
          </p:cNvPr>
          <p:cNvSpPr>
            <a:spLocks noGrp="1"/>
          </p:cNvSpPr>
          <p:nvPr>
            <p:ph idx="1"/>
          </p:nvPr>
        </p:nvSpPr>
        <p:spPr/>
        <p:txBody>
          <a:bodyPr/>
          <a:lstStyle/>
          <a:p>
            <a:r>
              <a:rPr lang="tr-TR" sz="3000" dirty="0"/>
              <a:t>1. Toplum adına koleksiyonları güvenli biçimde korumak. </a:t>
            </a:r>
          </a:p>
          <a:p>
            <a:r>
              <a:rPr lang="tr-TR" sz="3000" dirty="0"/>
              <a:t>2. Toplum hizmetine odaklanmak. </a:t>
            </a:r>
          </a:p>
          <a:p>
            <a:r>
              <a:rPr lang="tr-TR" sz="3000" dirty="0"/>
              <a:t>3. İlham almak, öğrenmek ve eğlenmek amacıyla koleksiyonları keşfetmek için insanları cesaretlendirmek.  </a:t>
            </a:r>
          </a:p>
          <a:p>
            <a:r>
              <a:rPr lang="tr-TR" sz="3000" dirty="0"/>
              <a:t>4. Toplumu, kullanıcıları ve destekçileri yönlendirmek ve onlarla iç içe olmak. </a:t>
            </a:r>
          </a:p>
          <a:p>
            <a:r>
              <a:rPr lang="tr-TR" sz="3000" dirty="0"/>
              <a:t>5. Koleksiyon nesnelerini dürüst ve sorumluluk sahibi bir biçimde toplamak. </a:t>
            </a:r>
          </a:p>
          <a:p>
            <a:endParaRPr lang="tr-TR" dirty="0"/>
          </a:p>
        </p:txBody>
      </p:sp>
    </p:spTree>
    <p:extLst>
      <p:ext uri="{BB962C8B-B14F-4D97-AF65-F5344CB8AC3E}">
        <p14:creationId xmlns:p14="http://schemas.microsoft.com/office/powerpoint/2010/main" val="2138772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0320A39-8E09-4E25-B7AC-138E6FAA62EE}"/>
              </a:ext>
            </a:extLst>
          </p:cNvPr>
          <p:cNvSpPr>
            <a:spLocks noGrp="1"/>
          </p:cNvSpPr>
          <p:nvPr>
            <p:ph idx="1"/>
          </p:nvPr>
        </p:nvSpPr>
        <p:spPr>
          <a:xfrm>
            <a:off x="838200" y="762000"/>
            <a:ext cx="10515600" cy="5414963"/>
          </a:xfrm>
        </p:spPr>
        <p:txBody>
          <a:bodyPr/>
          <a:lstStyle/>
          <a:p>
            <a:r>
              <a:rPr lang="tr-TR" sz="3300" dirty="0"/>
              <a:t>6. Koleksiyonlara toplumun dikkatini uzun süreli çekmek.  </a:t>
            </a:r>
          </a:p>
          <a:p>
            <a:r>
              <a:rPr lang="tr-TR" sz="3300" dirty="0"/>
              <a:t>7. Koleksiyonlardaki nesneleri yapan, kullanan, onlara sahip olan, onları toplayan ya da müzelere veren insanların haklarını korumak.  </a:t>
            </a:r>
          </a:p>
          <a:p>
            <a:r>
              <a:rPr lang="tr-TR" sz="3300" dirty="0"/>
              <a:t>8. Doğal çevrenin ve insan eliyle oluşturulmuş çevrenin korunmasını sağlamak.</a:t>
            </a:r>
          </a:p>
          <a:p>
            <a:r>
              <a:rPr lang="tr-TR" sz="3300" dirty="0"/>
              <a:t>9. Farklı görüşleri de yansıtarak, koleksiyonlarla ilgili araştırmalar yapmak, bilgiyi paylaşmak ve yorumlamak.  </a:t>
            </a:r>
          </a:p>
          <a:p>
            <a:r>
              <a:rPr lang="tr-TR" sz="3300" dirty="0"/>
              <a:t>10. Yeniliğe ve gelişmelere açık olmak.  </a:t>
            </a:r>
          </a:p>
          <a:p>
            <a:pPr marL="0" indent="0">
              <a:buNone/>
            </a:pPr>
            <a:endParaRPr lang="tr-TR" dirty="0"/>
          </a:p>
        </p:txBody>
      </p:sp>
    </p:spTree>
    <p:extLst>
      <p:ext uri="{BB962C8B-B14F-4D97-AF65-F5344CB8AC3E}">
        <p14:creationId xmlns:p14="http://schemas.microsoft.com/office/powerpoint/2010/main" val="2233873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80C74A-895A-42D5-ACEB-AB58F3B09D40}"/>
              </a:ext>
            </a:extLst>
          </p:cNvPr>
          <p:cNvSpPr>
            <a:spLocks noGrp="1"/>
          </p:cNvSpPr>
          <p:nvPr>
            <p:ph type="title"/>
          </p:nvPr>
        </p:nvSpPr>
        <p:spPr/>
        <p:txBody>
          <a:bodyPr/>
          <a:lstStyle/>
          <a:p>
            <a:r>
              <a:rPr lang="tr-TR" b="1" dirty="0">
                <a:solidFill>
                  <a:srgbClr val="FF0000"/>
                </a:solidFill>
              </a:rPr>
              <a:t>KANADA</a:t>
            </a:r>
            <a:endParaRPr lang="tr-TR" dirty="0">
              <a:solidFill>
                <a:srgbClr val="FF0000"/>
              </a:solidFill>
            </a:endParaRPr>
          </a:p>
        </p:txBody>
      </p:sp>
      <p:sp>
        <p:nvSpPr>
          <p:cNvPr id="3" name="İçerik Yer Tutucusu 2">
            <a:extLst>
              <a:ext uri="{FF2B5EF4-FFF2-40B4-BE49-F238E27FC236}">
                <a16:creationId xmlns:a16="http://schemas.microsoft.com/office/drawing/2014/main" id="{50575FB9-A161-4F30-9F5C-B7B9BE8EA747}"/>
              </a:ext>
            </a:extLst>
          </p:cNvPr>
          <p:cNvSpPr>
            <a:spLocks noGrp="1"/>
          </p:cNvSpPr>
          <p:nvPr>
            <p:ph idx="1"/>
          </p:nvPr>
        </p:nvSpPr>
        <p:spPr/>
        <p:txBody>
          <a:bodyPr>
            <a:normAutofit/>
          </a:bodyPr>
          <a:lstStyle/>
          <a:p>
            <a:r>
              <a:rPr lang="tr-TR" sz="3000" dirty="0"/>
              <a:t>Kanada Müze Topluluğu tarafından hazırlanan etik kurallar, müze topluluğunun değerlerini kabul ederek bir bütünlük ortamı oluşturmayı, etik kararlar alarak uygulaması gereken kişilere yardım etmeyi, halkın müzelerden ve müze uzmanlarından ne beklemesi gerektiği konusunda onlara yardımcı olmayı amaçlamaktadır.</a:t>
            </a:r>
          </a:p>
        </p:txBody>
      </p:sp>
    </p:spTree>
    <p:extLst>
      <p:ext uri="{BB962C8B-B14F-4D97-AF65-F5344CB8AC3E}">
        <p14:creationId xmlns:p14="http://schemas.microsoft.com/office/powerpoint/2010/main" val="90766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7FCDF17-9DEC-43F6-BD62-20DA7BF2E106}"/>
              </a:ext>
            </a:extLst>
          </p:cNvPr>
          <p:cNvSpPr>
            <a:spLocks noGrp="1"/>
          </p:cNvSpPr>
          <p:nvPr>
            <p:ph idx="1"/>
          </p:nvPr>
        </p:nvSpPr>
        <p:spPr>
          <a:xfrm>
            <a:off x="838200" y="1519872"/>
            <a:ext cx="10515600" cy="4973003"/>
          </a:xfrm>
        </p:spPr>
        <p:txBody>
          <a:bodyPr/>
          <a:lstStyle/>
          <a:p>
            <a:pPr marL="0" indent="0">
              <a:buNone/>
            </a:pPr>
            <a:r>
              <a:rPr lang="tr-TR" dirty="0"/>
              <a:t>Kanada Müze Topluluğu tarafından hazırlanan etik kurallar 2019 yılında yapılan yeni müze tanımıyla örtüşecek biçimde erişilebilirlik olanakları ve yorum seçenekleri sunmaktadır. </a:t>
            </a:r>
            <a:r>
              <a:rPr lang="en-US" dirty="0" err="1"/>
              <a:t>Müzeler</a:t>
            </a:r>
            <a:r>
              <a:rPr lang="en-US" dirty="0"/>
              <a:t>, </a:t>
            </a:r>
            <a:r>
              <a:rPr lang="en-US" dirty="0" err="1"/>
              <a:t>geniş</a:t>
            </a:r>
            <a:r>
              <a:rPr lang="en-US" dirty="0"/>
              <a:t> bir </a:t>
            </a:r>
            <a:r>
              <a:rPr lang="en-US" dirty="0" err="1"/>
              <a:t>ilgi</a:t>
            </a:r>
            <a:r>
              <a:rPr lang="en-US" dirty="0"/>
              <a:t> </a:t>
            </a:r>
            <a:r>
              <a:rPr lang="en-US" dirty="0" err="1"/>
              <a:t>yelpazesi</a:t>
            </a:r>
            <a:r>
              <a:rPr lang="en-US" dirty="0"/>
              <a:t> </a:t>
            </a:r>
            <a:r>
              <a:rPr lang="en-US" dirty="0" err="1"/>
              <a:t>ve</a:t>
            </a:r>
            <a:r>
              <a:rPr lang="en-US" dirty="0"/>
              <a:t> </a:t>
            </a:r>
            <a:r>
              <a:rPr lang="en-US" dirty="0" err="1"/>
              <a:t>beceriler</a:t>
            </a:r>
            <a:r>
              <a:rPr lang="en-US" dirty="0"/>
              <a:t> </a:t>
            </a:r>
            <a:r>
              <a:rPr lang="en-US" dirty="0" err="1"/>
              <a:t>için</a:t>
            </a:r>
            <a:r>
              <a:rPr lang="en-US" dirty="0"/>
              <a:t> </a:t>
            </a:r>
            <a:r>
              <a:rPr lang="en-US" dirty="0" err="1"/>
              <a:t>olanaklar</a:t>
            </a:r>
            <a:r>
              <a:rPr lang="en-US" dirty="0"/>
              <a:t> sağlamanın </a:t>
            </a:r>
            <a:r>
              <a:rPr lang="en-US" dirty="0" err="1"/>
              <a:t>yanı</a:t>
            </a:r>
            <a:r>
              <a:rPr lang="en-US" dirty="0"/>
              <a:t> </a:t>
            </a:r>
            <a:r>
              <a:rPr lang="en-US" dirty="0" err="1"/>
              <a:t>sıra</a:t>
            </a:r>
            <a:r>
              <a:rPr lang="en-US" dirty="0"/>
              <a:t>, </a:t>
            </a:r>
            <a:r>
              <a:rPr lang="en-US" dirty="0" err="1"/>
              <a:t>herhangi</a:t>
            </a:r>
            <a:r>
              <a:rPr lang="en-US" dirty="0"/>
              <a:t> bir</a:t>
            </a:r>
            <a:r>
              <a:rPr lang="tr-TR" dirty="0"/>
              <a:t> </a:t>
            </a:r>
            <a:r>
              <a:rPr lang="en-US" dirty="0" err="1"/>
              <a:t>şekilde</a:t>
            </a:r>
            <a:r>
              <a:rPr lang="en-US" dirty="0"/>
              <a:t> </a:t>
            </a:r>
            <a:r>
              <a:rPr lang="en-US" dirty="0" err="1"/>
              <a:t>dezavantajlı</a:t>
            </a:r>
            <a:r>
              <a:rPr lang="en-US" dirty="0"/>
              <a:t> </a:t>
            </a:r>
            <a:r>
              <a:rPr lang="en-US" dirty="0" err="1"/>
              <a:t>konumda</a:t>
            </a:r>
            <a:r>
              <a:rPr lang="en-US" dirty="0"/>
              <a:t> </a:t>
            </a:r>
            <a:r>
              <a:rPr lang="en-US" dirty="0" err="1"/>
              <a:t>bulunan</a:t>
            </a:r>
            <a:r>
              <a:rPr lang="en-US" dirty="0"/>
              <a:t> </a:t>
            </a:r>
            <a:r>
              <a:rPr lang="en-US" dirty="0" err="1"/>
              <a:t>gruplar</a:t>
            </a:r>
            <a:r>
              <a:rPr lang="en-US" dirty="0"/>
              <a:t> da dahil olmak </a:t>
            </a:r>
            <a:r>
              <a:rPr lang="en-US" dirty="0" err="1"/>
              <a:t>üzere</a:t>
            </a:r>
            <a:r>
              <a:rPr lang="en-US" dirty="0"/>
              <a:t>, </a:t>
            </a:r>
            <a:r>
              <a:rPr lang="en-US" dirty="0" err="1"/>
              <a:t>yeni</a:t>
            </a:r>
            <a:r>
              <a:rPr lang="en-US" dirty="0"/>
              <a:t> </a:t>
            </a:r>
            <a:r>
              <a:rPr lang="en-US" dirty="0" err="1"/>
              <a:t>ve</a:t>
            </a:r>
            <a:r>
              <a:rPr lang="en-US" dirty="0"/>
              <a:t> </a:t>
            </a:r>
            <a:r>
              <a:rPr lang="en-US" dirty="0" err="1"/>
              <a:t>geniş</a:t>
            </a:r>
            <a:r>
              <a:rPr lang="en-US" dirty="0"/>
              <a:t> </a:t>
            </a:r>
            <a:r>
              <a:rPr lang="en-US" dirty="0" err="1"/>
              <a:t>izleyici</a:t>
            </a:r>
            <a:r>
              <a:rPr lang="en-US" dirty="0"/>
              <a:t> </a:t>
            </a:r>
            <a:r>
              <a:rPr lang="en-US" dirty="0" err="1"/>
              <a:t>kitlesi</a:t>
            </a:r>
            <a:r>
              <a:rPr lang="en-US" dirty="0"/>
              <a:t> </a:t>
            </a:r>
            <a:r>
              <a:rPr lang="en-US" dirty="0" err="1"/>
              <a:t>aramalıdır</a:t>
            </a:r>
            <a:r>
              <a:rPr lang="en-US" dirty="0"/>
              <a:t>. </a:t>
            </a:r>
            <a:endParaRPr lang="tr-TR" dirty="0"/>
          </a:p>
          <a:p>
            <a:pPr marL="0" indent="0">
              <a:buNone/>
            </a:pPr>
            <a:r>
              <a:rPr lang="en-US" dirty="0" err="1"/>
              <a:t>Müzeler</a:t>
            </a:r>
            <a:r>
              <a:rPr lang="en-US" dirty="0"/>
              <a:t> </a:t>
            </a:r>
            <a:r>
              <a:rPr lang="en-US" dirty="0" err="1"/>
              <a:t>yaş</a:t>
            </a:r>
            <a:r>
              <a:rPr lang="en-US" dirty="0"/>
              <a:t>, </a:t>
            </a:r>
            <a:r>
              <a:rPr lang="en-US" dirty="0" err="1"/>
              <a:t>cinsiyet</a:t>
            </a:r>
            <a:r>
              <a:rPr lang="en-US" dirty="0"/>
              <a:t>, </a:t>
            </a:r>
            <a:r>
              <a:rPr lang="en-US" dirty="0" err="1"/>
              <a:t>ırksal</a:t>
            </a:r>
            <a:r>
              <a:rPr lang="en-US" dirty="0"/>
              <a:t> </a:t>
            </a:r>
            <a:r>
              <a:rPr lang="en-US" dirty="0" err="1"/>
              <a:t>köken</a:t>
            </a:r>
            <a:r>
              <a:rPr lang="en-US" dirty="0"/>
              <a:t>, din, </a:t>
            </a:r>
            <a:r>
              <a:rPr lang="en-US" dirty="0" err="1"/>
              <a:t>tıbbi</a:t>
            </a:r>
            <a:r>
              <a:rPr lang="en-US" dirty="0"/>
              <a:t> </a:t>
            </a:r>
            <a:r>
              <a:rPr lang="en-US" dirty="0" err="1"/>
              <a:t>koşul</a:t>
            </a:r>
            <a:r>
              <a:rPr lang="en-US" dirty="0"/>
              <a:t> </a:t>
            </a:r>
            <a:r>
              <a:rPr lang="en-US" dirty="0" err="1"/>
              <a:t>ve</a:t>
            </a:r>
            <a:r>
              <a:rPr lang="en-US" dirty="0"/>
              <a:t> </a:t>
            </a:r>
            <a:r>
              <a:rPr lang="en-US" dirty="0" err="1"/>
              <a:t>fiziksel</a:t>
            </a:r>
            <a:r>
              <a:rPr lang="en-US" dirty="0"/>
              <a:t> </a:t>
            </a:r>
            <a:r>
              <a:rPr lang="en-US" dirty="0" err="1"/>
              <a:t>engel</a:t>
            </a:r>
            <a:r>
              <a:rPr lang="en-US" dirty="0"/>
              <a:t> de dahil olmak </a:t>
            </a:r>
            <a:r>
              <a:rPr lang="en-US" dirty="0" err="1"/>
              <a:t>üzere</a:t>
            </a:r>
            <a:r>
              <a:rPr lang="en-US" dirty="0"/>
              <a:t> her </a:t>
            </a:r>
            <a:r>
              <a:rPr lang="en-US" dirty="0" err="1"/>
              <a:t>türlü</a:t>
            </a:r>
            <a:r>
              <a:rPr lang="en-US" dirty="0"/>
              <a:t> </a:t>
            </a:r>
            <a:r>
              <a:rPr lang="en-US" dirty="0" err="1"/>
              <a:t>ayrımcılığın</a:t>
            </a:r>
            <a:r>
              <a:rPr lang="en-US" dirty="0"/>
              <a:t> </a:t>
            </a:r>
            <a:r>
              <a:rPr lang="en-US" dirty="0" err="1"/>
              <a:t>üstesinden</a:t>
            </a:r>
            <a:r>
              <a:rPr lang="en-US" dirty="0"/>
              <a:t> </a:t>
            </a:r>
            <a:r>
              <a:rPr lang="en-US" dirty="0" err="1"/>
              <a:t>gelmek</a:t>
            </a:r>
            <a:r>
              <a:rPr lang="en-US" dirty="0"/>
              <a:t> </a:t>
            </a:r>
            <a:r>
              <a:rPr lang="en-US" dirty="0" err="1"/>
              <a:t>için</a:t>
            </a:r>
            <a:r>
              <a:rPr lang="en-US" dirty="0"/>
              <a:t> </a:t>
            </a:r>
            <a:r>
              <a:rPr lang="en-US" dirty="0" err="1"/>
              <a:t>çaba</a:t>
            </a:r>
            <a:r>
              <a:rPr lang="en-US" dirty="0"/>
              <a:t> </a:t>
            </a:r>
            <a:r>
              <a:rPr lang="en-US" dirty="0" err="1"/>
              <a:t>sarfetmelidir</a:t>
            </a:r>
            <a:r>
              <a:rPr lang="en-US" dirty="0"/>
              <a:t>. </a:t>
            </a:r>
            <a:r>
              <a:rPr lang="en-US" dirty="0" err="1"/>
              <a:t>Müzeler</a:t>
            </a:r>
            <a:r>
              <a:rPr lang="en-US" dirty="0"/>
              <a:t> </a:t>
            </a:r>
            <a:r>
              <a:rPr lang="en-US" dirty="0" err="1"/>
              <a:t>ayr</a:t>
            </a:r>
            <a:r>
              <a:rPr lang="tr-TR" dirty="0" err="1"/>
              <a:t>ıca</a:t>
            </a:r>
            <a:r>
              <a:rPr lang="tr-TR" dirty="0"/>
              <a:t>, yakın topluluk haricindeki kamuyla, geniş bir meslektaş yelpazesi ve diğer kültürel kurumlarla, koleksiyonlar hakkında bilgileri paylaşmak ve koleksiyonları ödünç verme zorunluluğu altındadır.</a:t>
            </a:r>
          </a:p>
        </p:txBody>
      </p:sp>
      <p:sp>
        <p:nvSpPr>
          <p:cNvPr id="4" name="Başlık 1">
            <a:extLst>
              <a:ext uri="{FF2B5EF4-FFF2-40B4-BE49-F238E27FC236}">
                <a16:creationId xmlns:a16="http://schemas.microsoft.com/office/drawing/2014/main" id="{58BA6C3E-1AA2-466B-9688-88A0CD67AE0B}"/>
              </a:ext>
            </a:extLst>
          </p:cNvPr>
          <p:cNvSpPr>
            <a:spLocks noGrp="1"/>
          </p:cNvSpPr>
          <p:nvPr>
            <p:ph type="title"/>
          </p:nvPr>
        </p:nvSpPr>
        <p:spPr>
          <a:xfrm>
            <a:off x="838200" y="365125"/>
            <a:ext cx="10515600" cy="1325563"/>
          </a:xfrm>
        </p:spPr>
        <p:txBody>
          <a:bodyPr/>
          <a:lstStyle/>
          <a:p>
            <a:r>
              <a:rPr lang="tr-TR" b="1" dirty="0">
                <a:solidFill>
                  <a:srgbClr val="FF0000"/>
                </a:solidFill>
              </a:rPr>
              <a:t>KANADA</a:t>
            </a:r>
            <a:endParaRPr lang="tr-TR" dirty="0">
              <a:solidFill>
                <a:srgbClr val="FF0000"/>
              </a:solidFill>
            </a:endParaRPr>
          </a:p>
        </p:txBody>
      </p:sp>
    </p:spTree>
    <p:extLst>
      <p:ext uri="{BB962C8B-B14F-4D97-AF65-F5344CB8AC3E}">
        <p14:creationId xmlns:p14="http://schemas.microsoft.com/office/powerpoint/2010/main" val="1560425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0BC16D3-1ADD-4134-8624-8A18229CF9FB}"/>
              </a:ext>
            </a:extLst>
          </p:cNvPr>
          <p:cNvSpPr>
            <a:spLocks noGrp="1"/>
          </p:cNvSpPr>
          <p:nvPr>
            <p:ph idx="1"/>
          </p:nvPr>
        </p:nvSpPr>
        <p:spPr>
          <a:xfrm>
            <a:off x="838200" y="2141537"/>
            <a:ext cx="10515600" cy="4351338"/>
          </a:xfrm>
        </p:spPr>
        <p:txBody>
          <a:bodyPr>
            <a:normAutofit/>
          </a:bodyPr>
          <a:lstStyle/>
          <a:p>
            <a:r>
              <a:rPr lang="tr-TR" sz="3000" dirty="0"/>
              <a:t>Kanada Müze Topluluğu tarafında hazırlanan etik kodlara göre, müzeler diğer kültür ve toplumların sözlü tarihi ve kültürel açıdan önemli olan objelerle ilgili geleneksel bilgi dahil dünya görüşüne saygılı olmalıdır. Kültürel hassasiyet içeren bu objelerle ilgili bilgiyi aktif bir şekilde aramak, materyali kullanmadan önce ilgili toplumların bilgili kişilerine danışması da müzelerin sorumluluğudur. </a:t>
            </a:r>
          </a:p>
        </p:txBody>
      </p:sp>
      <p:sp>
        <p:nvSpPr>
          <p:cNvPr id="4" name="Başlık 1">
            <a:extLst>
              <a:ext uri="{FF2B5EF4-FFF2-40B4-BE49-F238E27FC236}">
                <a16:creationId xmlns:a16="http://schemas.microsoft.com/office/drawing/2014/main" id="{3CA9B56E-5E85-4777-97AB-F7E951CA9381}"/>
              </a:ext>
            </a:extLst>
          </p:cNvPr>
          <p:cNvSpPr>
            <a:spLocks noGrp="1"/>
          </p:cNvSpPr>
          <p:nvPr>
            <p:ph type="title"/>
          </p:nvPr>
        </p:nvSpPr>
        <p:spPr>
          <a:xfrm>
            <a:off x="838200" y="578485"/>
            <a:ext cx="10515600" cy="1325563"/>
          </a:xfrm>
        </p:spPr>
        <p:txBody>
          <a:bodyPr/>
          <a:lstStyle/>
          <a:p>
            <a:r>
              <a:rPr lang="tr-TR" b="1" dirty="0">
                <a:solidFill>
                  <a:srgbClr val="FF0000"/>
                </a:solidFill>
              </a:rPr>
              <a:t>KANADA</a:t>
            </a:r>
            <a:endParaRPr lang="tr-TR" dirty="0">
              <a:solidFill>
                <a:srgbClr val="FF0000"/>
              </a:solidFill>
            </a:endParaRPr>
          </a:p>
        </p:txBody>
      </p:sp>
    </p:spTree>
    <p:extLst>
      <p:ext uri="{BB962C8B-B14F-4D97-AF65-F5344CB8AC3E}">
        <p14:creationId xmlns:p14="http://schemas.microsoft.com/office/powerpoint/2010/main" val="3078662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A6BFAB-A69B-4430-BA46-6AE0235B54BC}"/>
              </a:ext>
            </a:extLst>
          </p:cNvPr>
          <p:cNvSpPr>
            <a:spLocks noGrp="1"/>
          </p:cNvSpPr>
          <p:nvPr>
            <p:ph type="title"/>
          </p:nvPr>
        </p:nvSpPr>
        <p:spPr/>
        <p:txBody>
          <a:bodyPr/>
          <a:lstStyle/>
          <a:p>
            <a:r>
              <a:rPr lang="tr-TR" b="1" dirty="0">
                <a:solidFill>
                  <a:srgbClr val="00B050"/>
                </a:solidFill>
              </a:rPr>
              <a:t>GÜNEY AFRİKA</a:t>
            </a:r>
          </a:p>
        </p:txBody>
      </p:sp>
      <p:sp>
        <p:nvSpPr>
          <p:cNvPr id="3" name="İçerik Yer Tutucusu 2">
            <a:extLst>
              <a:ext uri="{FF2B5EF4-FFF2-40B4-BE49-F238E27FC236}">
                <a16:creationId xmlns:a16="http://schemas.microsoft.com/office/drawing/2014/main" id="{2BA3BEC4-6169-48E4-9163-5057AFA55A78}"/>
              </a:ext>
            </a:extLst>
          </p:cNvPr>
          <p:cNvSpPr>
            <a:spLocks noGrp="1"/>
          </p:cNvSpPr>
          <p:nvPr>
            <p:ph idx="1"/>
          </p:nvPr>
        </p:nvSpPr>
        <p:spPr/>
        <p:txBody>
          <a:bodyPr/>
          <a:lstStyle/>
          <a:p>
            <a:r>
              <a:rPr lang="tr-TR" dirty="0"/>
              <a:t>1994 yılında Güney Afrika’nın demokratik bir ülke olarak yeniden doğmasıyla birlikte Güney Afrika Müzeler Birliği (SAMA) tarafından ülke müzeleri için standart çalışmalar başlatılmış; bu erken girişimler çoğunlukla koleksiyonların korunmasına yönelik endişelerden hareketle koleksiyon yönetimine odaklanmıştır. </a:t>
            </a:r>
          </a:p>
          <a:p>
            <a:r>
              <a:rPr lang="tr-TR" dirty="0"/>
              <a:t>İlerleyen yıllarda </a:t>
            </a:r>
            <a:r>
              <a:rPr lang="tr-TR" dirty="0" err="1"/>
              <a:t>SAMA’nın</a:t>
            </a:r>
            <a:r>
              <a:rPr lang="tr-TR" dirty="0"/>
              <a:t> Akreditasyon Komitesi, müze kütüphanelerine, müzecilik araştırmalarına, kamu hizmetlerinin sunumuna, eşitliğe ve çok kültürlülüğe daha fazla önem vererek müzeler için asgari standartların kapsamını genişletmeye başlamıştır.</a:t>
            </a:r>
          </a:p>
        </p:txBody>
      </p:sp>
    </p:spTree>
    <p:extLst>
      <p:ext uri="{BB962C8B-B14F-4D97-AF65-F5344CB8AC3E}">
        <p14:creationId xmlns:p14="http://schemas.microsoft.com/office/powerpoint/2010/main" val="1876729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4C8C41-0E0D-4744-B4DB-19147E266D48}"/>
              </a:ext>
            </a:extLst>
          </p:cNvPr>
          <p:cNvSpPr>
            <a:spLocks noGrp="1"/>
          </p:cNvSpPr>
          <p:nvPr>
            <p:ph type="title"/>
          </p:nvPr>
        </p:nvSpPr>
        <p:spPr>
          <a:xfrm>
            <a:off x="838200" y="548005"/>
            <a:ext cx="10515600" cy="1325563"/>
          </a:xfrm>
        </p:spPr>
        <p:txBody>
          <a:bodyPr>
            <a:normAutofit fontScale="90000"/>
          </a:bodyPr>
          <a:lstStyle/>
          <a:p>
            <a:br>
              <a:rPr lang="tr-TR" b="1" i="1" dirty="0">
                <a:solidFill>
                  <a:srgbClr val="00B050"/>
                </a:solidFill>
              </a:rPr>
            </a:br>
            <a:r>
              <a:rPr lang="tr-TR" b="1" i="1" dirty="0">
                <a:solidFill>
                  <a:srgbClr val="00B050"/>
                </a:solidFill>
              </a:rPr>
              <a:t>Müze etik kodlarının Güney Afrika müzeciliğine şu faydaları sağlaması beklenmektedir:</a:t>
            </a:r>
            <a:br>
              <a:rPr lang="tr-TR" b="1" i="1" dirty="0">
                <a:solidFill>
                  <a:srgbClr val="00B050"/>
                </a:solidFill>
              </a:rPr>
            </a:br>
            <a:endParaRPr lang="tr-TR" b="1" i="1" dirty="0">
              <a:solidFill>
                <a:srgbClr val="00B050"/>
              </a:solidFill>
            </a:endParaRPr>
          </a:p>
        </p:txBody>
      </p:sp>
      <p:sp>
        <p:nvSpPr>
          <p:cNvPr id="3" name="İçerik Yer Tutucusu 2">
            <a:extLst>
              <a:ext uri="{FF2B5EF4-FFF2-40B4-BE49-F238E27FC236}">
                <a16:creationId xmlns:a16="http://schemas.microsoft.com/office/drawing/2014/main" id="{7DED0E46-D4DB-42F3-BFA8-3012EE55E5BE}"/>
              </a:ext>
            </a:extLst>
          </p:cNvPr>
          <p:cNvSpPr>
            <a:spLocks noGrp="1"/>
          </p:cNvSpPr>
          <p:nvPr>
            <p:ph idx="1"/>
          </p:nvPr>
        </p:nvSpPr>
        <p:spPr>
          <a:xfrm>
            <a:off x="838200" y="2141537"/>
            <a:ext cx="10515600" cy="4351338"/>
          </a:xfrm>
        </p:spPr>
        <p:txBody>
          <a:bodyPr/>
          <a:lstStyle/>
          <a:p>
            <a:pPr lvl="0"/>
            <a:r>
              <a:rPr lang="tr-TR" dirty="0"/>
              <a:t>Müze etik kodları genel olarak halka sunulan müzecilik hizmetlerinin standardını yükseltecektir. </a:t>
            </a:r>
          </a:p>
          <a:p>
            <a:pPr lvl="0"/>
            <a:r>
              <a:rPr lang="tr-TR" dirty="0"/>
              <a:t>Kodlar genel müzecilik politikalarının ve stratejilerinin oluşturulmasında ve çalışma programlarının hazırlanmasında yönetim organlarına ve paydaşlara yardımcı olacaktır. </a:t>
            </a:r>
          </a:p>
          <a:p>
            <a:pPr lvl="0"/>
            <a:r>
              <a:rPr lang="tr-TR" dirty="0"/>
              <a:t>Kodlar müzelere halkın güvenini yeniden sağlayacaktır. </a:t>
            </a:r>
          </a:p>
          <a:p>
            <a:r>
              <a:rPr lang="tr-TR" dirty="0"/>
              <a:t>Standartlar ve göstergeler, her kurumdaki eğitim ihtiyaçlarının ana hatlarını sunacaktır. </a:t>
            </a:r>
          </a:p>
          <a:p>
            <a:pPr marL="0" indent="0">
              <a:buNone/>
            </a:pPr>
            <a:endParaRPr lang="tr-TR" dirty="0"/>
          </a:p>
        </p:txBody>
      </p:sp>
    </p:spTree>
    <p:extLst>
      <p:ext uri="{BB962C8B-B14F-4D97-AF65-F5344CB8AC3E}">
        <p14:creationId xmlns:p14="http://schemas.microsoft.com/office/powerpoint/2010/main" val="2201801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F26230-6925-4EDB-A2F0-8100F47CF205}"/>
              </a:ext>
            </a:extLst>
          </p:cNvPr>
          <p:cNvSpPr>
            <a:spLocks noGrp="1"/>
          </p:cNvSpPr>
          <p:nvPr>
            <p:ph type="title"/>
          </p:nvPr>
        </p:nvSpPr>
        <p:spPr/>
        <p:txBody>
          <a:bodyPr/>
          <a:lstStyle/>
          <a:p>
            <a:r>
              <a:rPr lang="tr-TR" b="1" dirty="0">
                <a:solidFill>
                  <a:srgbClr val="7030A0"/>
                </a:solidFill>
              </a:rPr>
              <a:t>AMERİKA BİRLEŞİK DEVLETLERİ</a:t>
            </a:r>
          </a:p>
        </p:txBody>
      </p:sp>
      <p:sp>
        <p:nvSpPr>
          <p:cNvPr id="3" name="İçerik Yer Tutucusu 2">
            <a:extLst>
              <a:ext uri="{FF2B5EF4-FFF2-40B4-BE49-F238E27FC236}">
                <a16:creationId xmlns:a16="http://schemas.microsoft.com/office/drawing/2014/main" id="{F43B3122-9CDA-4C18-B007-CC76DA9AE07E}"/>
              </a:ext>
            </a:extLst>
          </p:cNvPr>
          <p:cNvSpPr>
            <a:spLocks noGrp="1"/>
          </p:cNvSpPr>
          <p:nvPr>
            <p:ph idx="1"/>
          </p:nvPr>
        </p:nvSpPr>
        <p:spPr/>
        <p:txBody>
          <a:bodyPr>
            <a:normAutofit/>
          </a:bodyPr>
          <a:lstStyle/>
          <a:p>
            <a:pPr marL="0" indent="0">
              <a:buNone/>
            </a:pPr>
            <a:r>
              <a:rPr lang="tr-TR" sz="3300" dirty="0"/>
              <a:t>Amerika Birleşik Devletleri’nde 1993 yılında çeşitli toplantılarla ve atölye çalışmalarıyla oluşturulmaya başlanan müze etik kodları 2000 yılında yenilenerek yürürlüğe girmiştir. Amerikan Müzeler İttifakı olarak adlandırılan birliğe göre, müzelerin çalışma ortamları her yıl daha da karmaşık bir hale gelse de, müzeler çeşitliliği bir araya getiren, hem şimdiki kuşakları hem de gelecek kuşakları bağlayan kurumlardır. </a:t>
            </a:r>
          </a:p>
        </p:txBody>
      </p:sp>
    </p:spTree>
    <p:extLst>
      <p:ext uri="{BB962C8B-B14F-4D97-AF65-F5344CB8AC3E}">
        <p14:creationId xmlns:p14="http://schemas.microsoft.com/office/powerpoint/2010/main" val="155961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ABF02CA-A387-45E6-8461-27F1870FBD6C}"/>
              </a:ext>
            </a:extLst>
          </p:cNvPr>
          <p:cNvSpPr>
            <a:spLocks noGrp="1"/>
          </p:cNvSpPr>
          <p:nvPr>
            <p:ph idx="1"/>
          </p:nvPr>
        </p:nvSpPr>
        <p:spPr>
          <a:xfrm>
            <a:off x="838200" y="1253331"/>
            <a:ext cx="10515600" cy="4351338"/>
          </a:xfrm>
        </p:spPr>
        <p:txBody>
          <a:bodyPr/>
          <a:lstStyle/>
          <a:p>
            <a:r>
              <a:rPr lang="tr-TR" dirty="0"/>
              <a:t>Etik kodları kabul eden müzeler, yönetim kurulunun, çalışanların ve müze gönüllülerinin müze ile ilgili görevlerin yerine getirilmesindeki eylemlerinden sorumludur. Amerikan Müzeler İttifakı müze etik kodları, izleyici çeşitliliğinin ve katılımın sağlanması süreçlerinde müze programlarının erişilebilir ve misyonu ve kaynaklarıyla tutarlı olarak mümkün olan en geniş izleyici katılımını teşvik edecek biçimde tasarlanmasını amaçlamaktadır. Bu programların çoğulcu değerlere, geleneklere ve kaygılara saygılı olmasına dikkat edilir. Programlar bireysel finansal kazançlardan ziyade kamu yararını teşvik edecek şekilde hazırlanmaktadır. </a:t>
            </a:r>
          </a:p>
          <a:p>
            <a:endParaRPr lang="tr-TR" dirty="0"/>
          </a:p>
        </p:txBody>
      </p:sp>
    </p:spTree>
    <p:extLst>
      <p:ext uri="{BB962C8B-B14F-4D97-AF65-F5344CB8AC3E}">
        <p14:creationId xmlns:p14="http://schemas.microsoft.com/office/powerpoint/2010/main" val="1021405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78310C2-92D9-403E-8FA2-89B4F4322A8C}"/>
              </a:ext>
            </a:extLst>
          </p:cNvPr>
          <p:cNvSpPr>
            <a:spLocks noGrp="1"/>
          </p:cNvSpPr>
          <p:nvPr>
            <p:ph idx="1"/>
          </p:nvPr>
        </p:nvSpPr>
        <p:spPr/>
        <p:txBody>
          <a:bodyPr/>
          <a:lstStyle/>
          <a:p>
            <a:pPr marL="0" indent="0">
              <a:buNone/>
            </a:pPr>
            <a:r>
              <a:rPr lang="tr-TR" dirty="0"/>
              <a:t>Müze etik kodlarına göre, müze kamu sorumluluğuna kendini adamıştır ve misyonu ve faaliyetlerinde şeffaftır. Müzelerin ana işlevi eğitimdir. Eğitim aynı zamanda toplumla ilişkilerin kurulması ve sürdürülmesi süreçlerinde kilit rol oynamaktadır. Etik kodlar kapsamında müze, genel eğitim hedeflerini, felsefesini ve mesajlarını açıkça belirtmekte ve faaliyetlerinin kendileriyle uyumlu olduğunu göstermektedir. </a:t>
            </a:r>
          </a:p>
        </p:txBody>
      </p:sp>
    </p:spTree>
    <p:extLst>
      <p:ext uri="{BB962C8B-B14F-4D97-AF65-F5344CB8AC3E}">
        <p14:creationId xmlns:p14="http://schemas.microsoft.com/office/powerpoint/2010/main" val="3791771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8D567EB-EA71-4B4C-85DD-FB3D6AD8D0BE}"/>
              </a:ext>
            </a:extLst>
          </p:cNvPr>
          <p:cNvSpPr>
            <a:spLocks noGrp="1"/>
          </p:cNvSpPr>
          <p:nvPr>
            <p:ph idx="1"/>
          </p:nvPr>
        </p:nvSpPr>
        <p:spPr/>
        <p:txBody>
          <a:bodyPr/>
          <a:lstStyle/>
          <a:p>
            <a:pPr marL="0" indent="0">
              <a:buNone/>
            </a:pPr>
            <a:r>
              <a:rPr lang="tr-TR" dirty="0"/>
              <a:t>Müze alanında etik ‘müzecilik uygulamalarında düzgün ve uygun davranma standartları’ olarak tanımlanabilir. Bu alanda çalışanların kendi müzelerinin gelecekteki yönü, koleksiyonları ve topluluklarla olan ilişkisi ile ilgili zor kararlar vermelerine yardımcı olmak için etik kurallar gereklidir. Müze sektöründe kararlaştırılan bir dizi etik ilkenin sağlanması, müze personelinin bir kişiden diğerine değişebilen kendi kişisel etik anlayışına güvenmediği anlamına gelir. </a:t>
            </a:r>
          </a:p>
        </p:txBody>
      </p:sp>
    </p:spTree>
    <p:extLst>
      <p:ext uri="{BB962C8B-B14F-4D97-AF65-F5344CB8AC3E}">
        <p14:creationId xmlns:p14="http://schemas.microsoft.com/office/powerpoint/2010/main" val="3484907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B2400E0-6137-453E-A210-3D2AF16158FC}"/>
              </a:ext>
            </a:extLst>
          </p:cNvPr>
          <p:cNvSpPr>
            <a:spLocks noGrp="1"/>
          </p:cNvSpPr>
          <p:nvPr>
            <p:ph idx="1"/>
          </p:nvPr>
        </p:nvSpPr>
        <p:spPr>
          <a:xfrm>
            <a:off x="838200" y="1566545"/>
            <a:ext cx="10515600" cy="4351338"/>
          </a:xfrm>
        </p:spPr>
        <p:txBody>
          <a:bodyPr/>
          <a:lstStyle/>
          <a:p>
            <a:r>
              <a:rPr lang="tr-TR" dirty="0"/>
              <a:t>Müze, mevcut ve potansiyel izleyici kitlelerinin özelliklerini ve ihtiyaçlarını anlamakta ve bu anlayışı yorumlarında kullanmaktadır. Müzeler, eğitim hedeflerine, içeriğine, kitlelerine ve kaynaklarına uygun teknikleri, teknolojileri ve yöntemleri kullanırlar. Müze, izleyicilerinden her biri için doğru ve uygun içerik sunmakla yükümlüdür. Müze, yorumlayıcı etkinliklerinde tutarlı ve yüksek kalitede olduğunu göstermek zorundadır. Müze, yorumlayıcı faaliyetlerinin etkinliğini değerlendirmek ve bu sonuçları faaliyetlerini planlamak ve geliştirmek için kullanmak zorundadır. </a:t>
            </a:r>
          </a:p>
        </p:txBody>
      </p:sp>
    </p:spTree>
    <p:extLst>
      <p:ext uri="{BB962C8B-B14F-4D97-AF65-F5344CB8AC3E}">
        <p14:creationId xmlns:p14="http://schemas.microsoft.com/office/powerpoint/2010/main" val="3004689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549A80B-72CD-4F0F-832E-A792EAB397DF}"/>
              </a:ext>
            </a:extLst>
          </p:cNvPr>
          <p:cNvSpPr>
            <a:spLocks noGrp="1"/>
          </p:cNvSpPr>
          <p:nvPr>
            <p:ph idx="1"/>
          </p:nvPr>
        </p:nvSpPr>
        <p:spPr/>
        <p:txBody>
          <a:bodyPr/>
          <a:lstStyle/>
          <a:p>
            <a:pPr marL="0" indent="0">
              <a:buNone/>
            </a:pPr>
            <a:r>
              <a:rPr lang="tr-TR" dirty="0"/>
              <a:t>Uluslararası Müzeler Konseyi (ICOM), müzelerin sorumluluklarının sınırlarını ve müzecilikteki standart yaklaşımları belirlemek amacıyla 4 Kasım 1986’da ICOM’un Buenos Aires’teki (Arjantin) 15. Genel Toplantısında üye ülkelerin oylarıyla “Müzeler için Etik Kuralları” yayımlamıştır. Bu kurallarla birlikte ICOM, asgari mesleki standartları saptayarak, uluslararası müze topluluğu tarafından paylaşılan değerlerin tanınmasını da teşvik etmiştir. </a:t>
            </a:r>
          </a:p>
        </p:txBody>
      </p:sp>
    </p:spTree>
    <p:extLst>
      <p:ext uri="{BB962C8B-B14F-4D97-AF65-F5344CB8AC3E}">
        <p14:creationId xmlns:p14="http://schemas.microsoft.com/office/powerpoint/2010/main" val="439942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092759F-7157-4128-AA03-C58F07AA679F}"/>
              </a:ext>
            </a:extLst>
          </p:cNvPr>
          <p:cNvSpPr>
            <a:spLocks noGrp="1"/>
          </p:cNvSpPr>
          <p:nvPr>
            <p:ph idx="1"/>
          </p:nvPr>
        </p:nvSpPr>
        <p:spPr/>
        <p:txBody>
          <a:bodyPr/>
          <a:lstStyle/>
          <a:p>
            <a:pPr marL="0" indent="0">
              <a:buNone/>
            </a:pPr>
            <a:r>
              <a:rPr lang="tr-TR" dirty="0"/>
              <a:t>Müzecilikte kültürlerarası farklılıkların göz önünde bulundurulması, sosyal içerme ve dışlanmanın müze çalışmalarıyla irdelenmesi (</a:t>
            </a:r>
            <a:r>
              <a:rPr lang="tr-TR" dirty="0" err="1"/>
              <a:t>Crooke</a:t>
            </a:r>
            <a:r>
              <a:rPr lang="tr-TR" dirty="0"/>
              <a:t>, 2007:23; </a:t>
            </a:r>
            <a:r>
              <a:rPr lang="tr-TR" dirty="0" err="1"/>
              <a:t>Sandell</a:t>
            </a:r>
            <a:r>
              <a:rPr lang="tr-TR" dirty="0"/>
              <a:t>, 2016:41), müze izleyicisinin ihtiyaçlarının öne çıkması, farklı topluluklara vurgu yapan toplum ve topluluk müzelerinin açılması ve müzelerin demokratikleşme süreçlerinde oynadıkları rollerin daha sık vurgulanması (</a:t>
            </a:r>
            <a:r>
              <a:rPr lang="tr-TR" dirty="0" err="1"/>
              <a:t>Fleming</a:t>
            </a:r>
            <a:r>
              <a:rPr lang="tr-TR" dirty="0"/>
              <a:t>, 2005) müze tanımını değiştiren önemli etkenlerdir. </a:t>
            </a:r>
          </a:p>
        </p:txBody>
      </p:sp>
    </p:spTree>
    <p:extLst>
      <p:ext uri="{BB962C8B-B14F-4D97-AF65-F5344CB8AC3E}">
        <p14:creationId xmlns:p14="http://schemas.microsoft.com/office/powerpoint/2010/main" val="2308600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F7CB80-E51F-4D4E-9D3C-96D5C3CA7156}"/>
              </a:ext>
            </a:extLst>
          </p:cNvPr>
          <p:cNvSpPr>
            <a:spLocks noGrp="1"/>
          </p:cNvSpPr>
          <p:nvPr>
            <p:ph type="title"/>
          </p:nvPr>
        </p:nvSpPr>
        <p:spPr>
          <a:xfrm>
            <a:off x="165100" y="681037"/>
            <a:ext cx="10515600" cy="879475"/>
          </a:xfrm>
        </p:spPr>
        <p:txBody>
          <a:bodyPr>
            <a:normAutofit/>
          </a:bodyPr>
          <a:lstStyle/>
          <a:p>
            <a:r>
              <a:rPr lang="tr-TR" sz="2500" b="1" dirty="0"/>
              <a:t>Ziyaretçilerin müze deneyimini ilginç olarak görmelerini sağlayan altı temel akılda kalıcı, ilgi çekici ve ilham verici unsur: </a:t>
            </a:r>
          </a:p>
        </p:txBody>
      </p:sp>
      <p:sp>
        <p:nvSpPr>
          <p:cNvPr id="3" name="İçerik Yer Tutucusu 2">
            <a:extLst>
              <a:ext uri="{FF2B5EF4-FFF2-40B4-BE49-F238E27FC236}">
                <a16:creationId xmlns:a16="http://schemas.microsoft.com/office/drawing/2014/main" id="{83076493-DCB1-441B-836B-9720F36F16AE}"/>
              </a:ext>
            </a:extLst>
          </p:cNvPr>
          <p:cNvSpPr>
            <a:spLocks noGrp="1"/>
          </p:cNvSpPr>
          <p:nvPr>
            <p:ph idx="1"/>
          </p:nvPr>
        </p:nvSpPr>
        <p:spPr/>
        <p:txBody>
          <a:bodyPr/>
          <a:lstStyle/>
          <a:p>
            <a:r>
              <a:rPr lang="tr-TR" b="1" dirty="0"/>
              <a:t>-</a:t>
            </a:r>
            <a:r>
              <a:rPr lang="tr-TR" dirty="0"/>
              <a:t> </a:t>
            </a:r>
            <a:r>
              <a:rPr lang="tr-TR" b="1" dirty="0"/>
              <a:t>Bağıntılılık: </a:t>
            </a:r>
            <a:r>
              <a:rPr lang="tr-TR" dirty="0"/>
              <a:t>Ziyaretçiler deneyimlerini kendi yaşamlarıyla ilişkilendirebilmelidir. Müze deneyimi, kendileri için geçerli olan şeyleri öğrenmelerine yardımcı olmalıdır. </a:t>
            </a:r>
          </a:p>
          <a:p>
            <a:r>
              <a:rPr lang="tr-TR" b="1" dirty="0"/>
              <a:t>- Uyarlama: </a:t>
            </a:r>
            <a:r>
              <a:rPr lang="tr-TR" dirty="0"/>
              <a:t>Ziyaretçiler sergileri kendi deneyimlerine, kendi kişiliklerine, ilgi alanlarına veya ruh hallerine uyacak şekilde uyarlamak isterler. </a:t>
            </a:r>
          </a:p>
          <a:p>
            <a:r>
              <a:rPr lang="tr-TR" b="1" dirty="0"/>
              <a:t>- Çekme: </a:t>
            </a:r>
            <a:r>
              <a:rPr lang="tr-TR" dirty="0"/>
              <a:t>Ziyaretçileri müze dışındaki bir ortamdan alarak müze ortamına sokan ve tüm duyularını kullanmaya teşvik eden sergiler hazırlamak müzenin çekim gücünü artıracaktır. </a:t>
            </a:r>
          </a:p>
          <a:p>
            <a:endParaRPr lang="tr-TR" dirty="0"/>
          </a:p>
        </p:txBody>
      </p:sp>
    </p:spTree>
    <p:extLst>
      <p:ext uri="{BB962C8B-B14F-4D97-AF65-F5344CB8AC3E}">
        <p14:creationId xmlns:p14="http://schemas.microsoft.com/office/powerpoint/2010/main" val="656864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6DB4CB4-E9DF-4212-AAB2-EC9914F89328}"/>
              </a:ext>
            </a:extLst>
          </p:cNvPr>
          <p:cNvSpPr>
            <a:spLocks noGrp="1"/>
          </p:cNvSpPr>
          <p:nvPr>
            <p:ph idx="1"/>
          </p:nvPr>
        </p:nvSpPr>
        <p:spPr/>
        <p:txBody>
          <a:bodyPr/>
          <a:lstStyle/>
          <a:p>
            <a:r>
              <a:rPr lang="tr-TR" b="1" dirty="0"/>
              <a:t>Dinamik İçerik: </a:t>
            </a:r>
            <a:r>
              <a:rPr lang="tr-TR" dirty="0"/>
              <a:t>Ziyaretçiler müze ziyareti sırasında eylem, hareket ve değişimi görme veya deneyimlemeye ilgi duyarlar. </a:t>
            </a:r>
          </a:p>
          <a:p>
            <a:r>
              <a:rPr lang="tr-TR" b="1" dirty="0"/>
              <a:t>Eşsiz Deneyimler: </a:t>
            </a:r>
            <a:r>
              <a:rPr lang="tr-TR" dirty="0"/>
              <a:t>Bu sergiler nadir görülen nesneler, günlük ziyaretlerde görülmeyen teknoloji kullanımı veya normal ölçüde olmayan bir boyutta sunulan materyalden oluşur. </a:t>
            </a:r>
          </a:p>
          <a:p>
            <a:r>
              <a:rPr lang="tr-TR" dirty="0"/>
              <a:t>Merak Duygusu: Ziyaretçiler müzelerin kendilerine sahip olmadıkları bilgileri ve fikirleri tanıtmasını ve daha önce rastlamadıkları ya da beklemedikleri deneyimleri yaşatmasını isterler. </a:t>
            </a:r>
          </a:p>
        </p:txBody>
      </p:sp>
      <p:sp>
        <p:nvSpPr>
          <p:cNvPr id="4" name="Başlık 1">
            <a:extLst>
              <a:ext uri="{FF2B5EF4-FFF2-40B4-BE49-F238E27FC236}">
                <a16:creationId xmlns:a16="http://schemas.microsoft.com/office/drawing/2014/main" id="{249F4530-E8EE-4B73-B819-52467A25A854}"/>
              </a:ext>
            </a:extLst>
          </p:cNvPr>
          <p:cNvSpPr txBox="1">
            <a:spLocks/>
          </p:cNvSpPr>
          <p:nvPr/>
        </p:nvSpPr>
        <p:spPr>
          <a:xfrm>
            <a:off x="508000" y="414337"/>
            <a:ext cx="10515600" cy="8794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500" b="1" dirty="0"/>
              <a:t>Ziyaretçilerin müze deneyimini ilginç olarak görmelerini sağlayan altı temel akılda kalıcı, ilgi çekici ve ilham verici unsur: </a:t>
            </a:r>
          </a:p>
        </p:txBody>
      </p:sp>
    </p:spTree>
    <p:extLst>
      <p:ext uri="{BB962C8B-B14F-4D97-AF65-F5344CB8AC3E}">
        <p14:creationId xmlns:p14="http://schemas.microsoft.com/office/powerpoint/2010/main" val="290258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2F0C67-018E-47DC-9203-E0AA83C59F51}"/>
              </a:ext>
            </a:extLst>
          </p:cNvPr>
          <p:cNvSpPr>
            <a:spLocks noGrp="1"/>
          </p:cNvSpPr>
          <p:nvPr>
            <p:ph type="title"/>
          </p:nvPr>
        </p:nvSpPr>
        <p:spPr/>
        <p:txBody>
          <a:bodyPr/>
          <a:lstStyle/>
          <a:p>
            <a:r>
              <a:rPr lang="tr-TR" b="1" dirty="0">
                <a:solidFill>
                  <a:srgbClr val="0070C0"/>
                </a:solidFill>
              </a:rPr>
              <a:t>İNGİLTERE</a:t>
            </a:r>
            <a:r>
              <a:rPr lang="tr-TR" dirty="0"/>
              <a:t> </a:t>
            </a:r>
          </a:p>
        </p:txBody>
      </p:sp>
      <p:sp>
        <p:nvSpPr>
          <p:cNvPr id="3" name="İçerik Yer Tutucusu 2">
            <a:extLst>
              <a:ext uri="{FF2B5EF4-FFF2-40B4-BE49-F238E27FC236}">
                <a16:creationId xmlns:a16="http://schemas.microsoft.com/office/drawing/2014/main" id="{E0CB64FB-69FA-4509-B3DA-A5C758AD0CA1}"/>
              </a:ext>
            </a:extLst>
          </p:cNvPr>
          <p:cNvSpPr>
            <a:spLocks noGrp="1"/>
          </p:cNvSpPr>
          <p:nvPr>
            <p:ph idx="1"/>
          </p:nvPr>
        </p:nvSpPr>
        <p:spPr/>
        <p:txBody>
          <a:bodyPr/>
          <a:lstStyle/>
          <a:p>
            <a:pPr marL="0" indent="0">
              <a:buNone/>
            </a:pPr>
            <a:r>
              <a:rPr lang="tr-TR" dirty="0"/>
              <a:t>İngiltere tarafından yayınlanan </a:t>
            </a:r>
            <a:r>
              <a:rPr lang="tr-TR" i="1" dirty="0"/>
              <a:t>Müzeler: 2020 Raporu</a:t>
            </a:r>
            <a:r>
              <a:rPr lang="tr-TR" dirty="0"/>
              <a:t> ve proje çıktısı olarak servis edilen </a:t>
            </a:r>
            <a:r>
              <a:rPr lang="tr-TR" i="1" dirty="0"/>
              <a:t>Müzeler Yaşamları Değiştirir</a:t>
            </a:r>
            <a:r>
              <a:rPr lang="tr-TR" dirty="0"/>
              <a:t> </a:t>
            </a:r>
            <a:r>
              <a:rPr lang="tr-TR" i="1" dirty="0"/>
              <a:t>Belgesi</a:t>
            </a:r>
            <a:r>
              <a:rPr lang="tr-TR" dirty="0"/>
              <a:t> müzelerin topluluklarla, toplumla ve çevreyle yakın ilişkileri üzerine kurulu hizmetlerine ve bu hizmetlerle sağlanan başarılara odaklanmaktadır. </a:t>
            </a:r>
          </a:p>
          <a:p>
            <a:pPr marL="0" indent="0">
              <a:buNone/>
            </a:pPr>
            <a:r>
              <a:rPr lang="tr-TR" dirty="0"/>
              <a:t>Müzeler 2020 Raporu, İngiltere’de 30’un üzerinde müzenin katıldığı, müzelerin sürdürülebilirlikleri üzerine önemli çıkarımların yapıldığı ve 2011-2020 hedeflerinin belirlendiği bir sivil toplum çalışmasıdır. </a:t>
            </a:r>
          </a:p>
        </p:txBody>
      </p:sp>
    </p:spTree>
    <p:extLst>
      <p:ext uri="{BB962C8B-B14F-4D97-AF65-F5344CB8AC3E}">
        <p14:creationId xmlns:p14="http://schemas.microsoft.com/office/powerpoint/2010/main" val="1687588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1B7B9DD-D3C5-4A59-A2EE-F4A120B34767}"/>
              </a:ext>
            </a:extLst>
          </p:cNvPr>
          <p:cNvSpPr>
            <a:spLocks noGrp="1"/>
          </p:cNvSpPr>
          <p:nvPr>
            <p:ph idx="1"/>
          </p:nvPr>
        </p:nvSpPr>
        <p:spPr/>
        <p:txBody>
          <a:bodyPr/>
          <a:lstStyle/>
          <a:p>
            <a:r>
              <a:rPr lang="tr-TR" dirty="0"/>
              <a:t>Müze Etik Kodları, 1996 yılında kabul edilen Müzelerde Çalışanlar için Davranış Kodu ile 1994’te kabul edilen Müze İdari Yapıları için Uygulama </a:t>
            </a:r>
            <a:r>
              <a:rPr lang="tr-TR" dirty="0" err="1"/>
              <a:t>Kodu’nun</a:t>
            </a:r>
            <a:r>
              <a:rPr lang="tr-TR" dirty="0"/>
              <a:t> yerini almıştır. İngiltere bu kodlar oluşturulmadan önce Müze Profesyonelleri için Davranış Kodları (1991), Müze Küratörleri için Davranış Kodları (1983, 1987). Profesyonel Davranış için Rehber İlkeler (1977) ve Müze Otoriteleri için Uygulama Kodları (1977, 1987) yayımlamış ve uzun süre kullanmıştır.</a:t>
            </a:r>
          </a:p>
        </p:txBody>
      </p:sp>
      <p:sp>
        <p:nvSpPr>
          <p:cNvPr id="4" name="Başlık 1">
            <a:extLst>
              <a:ext uri="{FF2B5EF4-FFF2-40B4-BE49-F238E27FC236}">
                <a16:creationId xmlns:a16="http://schemas.microsoft.com/office/drawing/2014/main" id="{BE7F939E-D224-4ABA-8A49-1C36C74D15C1}"/>
              </a:ext>
            </a:extLst>
          </p:cNvPr>
          <p:cNvSpPr>
            <a:spLocks noGrp="1"/>
          </p:cNvSpPr>
          <p:nvPr>
            <p:ph type="title"/>
          </p:nvPr>
        </p:nvSpPr>
        <p:spPr>
          <a:xfrm>
            <a:off x="838200" y="365125"/>
            <a:ext cx="10515600" cy="1325563"/>
          </a:xfrm>
        </p:spPr>
        <p:txBody>
          <a:bodyPr/>
          <a:lstStyle/>
          <a:p>
            <a:r>
              <a:rPr lang="tr-TR" b="1" dirty="0">
                <a:solidFill>
                  <a:srgbClr val="0070C0"/>
                </a:solidFill>
              </a:rPr>
              <a:t>İNGİLTERE</a:t>
            </a:r>
            <a:r>
              <a:rPr lang="tr-TR" dirty="0"/>
              <a:t> </a:t>
            </a:r>
          </a:p>
        </p:txBody>
      </p:sp>
    </p:spTree>
    <p:extLst>
      <p:ext uri="{BB962C8B-B14F-4D97-AF65-F5344CB8AC3E}">
        <p14:creationId xmlns:p14="http://schemas.microsoft.com/office/powerpoint/2010/main" val="3269638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A656EA1-5603-48D3-9F3D-9FAC30F256B2}"/>
              </a:ext>
            </a:extLst>
          </p:cNvPr>
          <p:cNvSpPr>
            <a:spLocks noGrp="1"/>
          </p:cNvSpPr>
          <p:nvPr>
            <p:ph idx="1"/>
          </p:nvPr>
        </p:nvSpPr>
        <p:spPr>
          <a:xfrm>
            <a:off x="838200" y="2141537"/>
            <a:ext cx="10515600" cy="4351338"/>
          </a:xfrm>
        </p:spPr>
        <p:txBody>
          <a:bodyPr/>
          <a:lstStyle/>
          <a:p>
            <a:r>
              <a:rPr lang="tr-TR" dirty="0"/>
              <a:t>İngiltere Müzeler Birliği’nin müze tanımı şöyledir: </a:t>
            </a:r>
            <a:r>
              <a:rPr lang="tr-TR" i="1" dirty="0"/>
              <a:t>“Müzeler, insanların öğrenmesi ve eğlenmesi amacıyla bir araya getirilmiş nesneleri (koleksiyonları) keşfetmelerini sağlayan ilham merkezleridir. Bu merkezler, toplum adına güven içinde muhafaza ettikleri eserleri, örnekleri toplar, korur ve insanların onlara ulaşmalarını sağlar”.</a:t>
            </a:r>
            <a:r>
              <a:rPr lang="tr-TR" dirty="0"/>
              <a:t> </a:t>
            </a:r>
          </a:p>
        </p:txBody>
      </p:sp>
      <p:sp>
        <p:nvSpPr>
          <p:cNvPr id="4" name="Başlık 1">
            <a:extLst>
              <a:ext uri="{FF2B5EF4-FFF2-40B4-BE49-F238E27FC236}">
                <a16:creationId xmlns:a16="http://schemas.microsoft.com/office/drawing/2014/main" id="{DE2D680F-9394-4409-8E34-E814D843FA93}"/>
              </a:ext>
            </a:extLst>
          </p:cNvPr>
          <p:cNvSpPr>
            <a:spLocks noGrp="1"/>
          </p:cNvSpPr>
          <p:nvPr>
            <p:ph type="title"/>
          </p:nvPr>
        </p:nvSpPr>
        <p:spPr>
          <a:xfrm>
            <a:off x="579120" y="593725"/>
            <a:ext cx="10515600" cy="1325563"/>
          </a:xfrm>
        </p:spPr>
        <p:txBody>
          <a:bodyPr/>
          <a:lstStyle/>
          <a:p>
            <a:r>
              <a:rPr lang="tr-TR" b="1" dirty="0">
                <a:solidFill>
                  <a:srgbClr val="0070C0"/>
                </a:solidFill>
              </a:rPr>
              <a:t>İNGİLTERE</a:t>
            </a:r>
            <a:r>
              <a:rPr lang="tr-TR" dirty="0"/>
              <a:t> </a:t>
            </a:r>
          </a:p>
        </p:txBody>
      </p:sp>
    </p:spTree>
    <p:extLst>
      <p:ext uri="{BB962C8B-B14F-4D97-AF65-F5344CB8AC3E}">
        <p14:creationId xmlns:p14="http://schemas.microsoft.com/office/powerpoint/2010/main" val="14180261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1308</Words>
  <Application>Microsoft Office PowerPoint</Application>
  <PresentationFormat>Geniş ekran</PresentationFormat>
  <Paragraphs>50</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Arial</vt:lpstr>
      <vt:lpstr>Calibri</vt:lpstr>
      <vt:lpstr>Calibri Light</vt:lpstr>
      <vt:lpstr>Office Teması</vt:lpstr>
      <vt:lpstr>MÜZELER İÇİN ETİK KODLAR </vt:lpstr>
      <vt:lpstr>PowerPoint Sunusu</vt:lpstr>
      <vt:lpstr>PowerPoint Sunusu</vt:lpstr>
      <vt:lpstr>PowerPoint Sunusu</vt:lpstr>
      <vt:lpstr>Ziyaretçilerin müze deneyimini ilginç olarak görmelerini sağlayan altı temel akılda kalıcı, ilgi çekici ve ilham verici unsur: </vt:lpstr>
      <vt:lpstr>PowerPoint Sunusu</vt:lpstr>
      <vt:lpstr>İNGİLTERE </vt:lpstr>
      <vt:lpstr>İNGİLTERE </vt:lpstr>
      <vt:lpstr>İNGİLTERE </vt:lpstr>
      <vt:lpstr> İngiltere Müzeleri için Etik Kodlar, toplumun müzelerden şu beklentiler içinde olduğunu öne sürerek 2019 yılında yapılan yeni müze tanımını desteklemektedir:  </vt:lpstr>
      <vt:lpstr>PowerPoint Sunusu</vt:lpstr>
      <vt:lpstr>KANADA</vt:lpstr>
      <vt:lpstr>KANADA</vt:lpstr>
      <vt:lpstr>KANADA</vt:lpstr>
      <vt:lpstr>GÜNEY AFRİKA</vt:lpstr>
      <vt:lpstr> Müze etik kodlarının Güney Afrika müzeciliğine şu faydaları sağlaması beklenmektedir: </vt:lpstr>
      <vt:lpstr>AMERİKA BİRLEŞİK DEVLETLERİ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MÜZELER İÇİN ETİK KODLAR</dc:title>
  <dc:creator>Ceren Karadeniz</dc:creator>
  <cp:lastModifiedBy>Ceren Karadeniz</cp:lastModifiedBy>
  <cp:revision>3</cp:revision>
  <dcterms:created xsi:type="dcterms:W3CDTF">2020-03-17T20:13:21Z</dcterms:created>
  <dcterms:modified xsi:type="dcterms:W3CDTF">2020-03-17T20:39:10Z</dcterms:modified>
</cp:coreProperties>
</file>