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D613-E545-40CB-B6C8-A11434A0F770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29D-7E3F-4676-8CCB-E9DB4C344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898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D613-E545-40CB-B6C8-A11434A0F770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29D-7E3F-4676-8CCB-E9DB4C344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1851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D613-E545-40CB-B6C8-A11434A0F770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29D-7E3F-4676-8CCB-E9DB4C344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4888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D613-E545-40CB-B6C8-A11434A0F770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29D-7E3F-4676-8CCB-E9DB4C344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6862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D613-E545-40CB-B6C8-A11434A0F770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29D-7E3F-4676-8CCB-E9DB4C344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5073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D613-E545-40CB-B6C8-A11434A0F770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29D-7E3F-4676-8CCB-E9DB4C344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8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D613-E545-40CB-B6C8-A11434A0F770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29D-7E3F-4676-8CCB-E9DB4C344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7777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D613-E545-40CB-B6C8-A11434A0F770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29D-7E3F-4676-8CCB-E9DB4C344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8710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D613-E545-40CB-B6C8-A11434A0F770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29D-7E3F-4676-8CCB-E9DB4C344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892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D613-E545-40CB-B6C8-A11434A0F770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29D-7E3F-4676-8CCB-E9DB4C344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1763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AD613-E545-40CB-B6C8-A11434A0F770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D429D-7E3F-4676-8CCB-E9DB4C344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418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AD613-E545-40CB-B6C8-A11434A0F770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D429D-7E3F-4676-8CCB-E9DB4C3441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8587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Başlık"/>
          <p:cNvSpPr>
            <a:spLocks noGrp="1"/>
          </p:cNvSpPr>
          <p:nvPr>
            <p:ph type="title"/>
          </p:nvPr>
        </p:nvSpPr>
        <p:spPr>
          <a:xfrm>
            <a:off x="2711450" y="404814"/>
            <a:ext cx="7086600" cy="731837"/>
          </a:xfrm>
        </p:spPr>
        <p:txBody>
          <a:bodyPr/>
          <a:lstStyle/>
          <a:p>
            <a:r>
              <a:rPr lang="tr-TR" altLang="tr-TR" b="1" smtClean="0"/>
              <a:t>Koyunlarda Seksüel Siklus</a:t>
            </a:r>
          </a:p>
        </p:txBody>
      </p:sp>
      <p:sp>
        <p:nvSpPr>
          <p:cNvPr id="67587" name="2 İçerik Yer Tutucusu"/>
          <p:cNvSpPr>
            <a:spLocks noGrp="1"/>
          </p:cNvSpPr>
          <p:nvPr>
            <p:ph idx="1"/>
          </p:nvPr>
        </p:nvSpPr>
        <p:spPr>
          <a:xfrm>
            <a:off x="2135188" y="1125538"/>
            <a:ext cx="6337300" cy="4525962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altLang="tr-TR" sz="2000"/>
              <a:t>Koyunların </a:t>
            </a:r>
            <a:r>
              <a:rPr lang="tr-TR" altLang="tr-TR" sz="2000" b="1"/>
              <a:t>puberta</a:t>
            </a:r>
            <a:r>
              <a:rPr lang="tr-TR" altLang="tr-TR" sz="2000"/>
              <a:t> yaşı </a:t>
            </a:r>
            <a:r>
              <a:rPr lang="tr-TR" altLang="tr-TR" sz="2000" b="1"/>
              <a:t>6-9 aydır</a:t>
            </a:r>
          </a:p>
          <a:p>
            <a:pPr algn="just"/>
            <a:r>
              <a:rPr lang="tr-TR" altLang="tr-TR" sz="2000"/>
              <a:t>Yerli ırklar </a:t>
            </a:r>
            <a:r>
              <a:rPr lang="tr-TR" altLang="tr-TR" sz="2000" b="1"/>
              <a:t>damızlıkta</a:t>
            </a:r>
            <a:r>
              <a:rPr lang="tr-TR" altLang="tr-TR" sz="2000"/>
              <a:t> kullanılmaya 16-18 aylıkken başlanır ama iyi bakım ve beslemeyle 7-15 aya indirilebilir</a:t>
            </a:r>
          </a:p>
          <a:p>
            <a:pPr algn="just"/>
            <a:r>
              <a:rPr lang="tr-TR" altLang="tr-TR" sz="2000" b="1"/>
              <a:t>Mevsime bağlı poliöstrik</a:t>
            </a:r>
            <a:r>
              <a:rPr lang="tr-TR" altLang="tr-TR" sz="2000"/>
              <a:t> hayvanlardan olan koyunlarda üreme faaliyetlerinin başlaması </a:t>
            </a:r>
            <a:r>
              <a:rPr lang="tr-TR" altLang="tr-TR" sz="2000" b="1"/>
              <a:t>gün ışığı süresiyle</a:t>
            </a:r>
            <a:r>
              <a:rPr lang="tr-TR" altLang="tr-TR" sz="2000"/>
              <a:t> ilişkilidir</a:t>
            </a:r>
          </a:p>
          <a:p>
            <a:pPr algn="just"/>
            <a:r>
              <a:rPr lang="tr-TR" altLang="tr-TR" sz="2000"/>
              <a:t>Günlerin kısalmaya başlamasıyla ışık alma süresinin kısalması </a:t>
            </a:r>
            <a:r>
              <a:rPr lang="tr-TR" altLang="tr-TR" sz="2000" b="1"/>
              <a:t>pineal bezden melatonin </a:t>
            </a:r>
            <a:r>
              <a:rPr lang="tr-TR" altLang="tr-TR" sz="2000"/>
              <a:t>salgılanmasını arttırır</a:t>
            </a:r>
          </a:p>
          <a:p>
            <a:pPr algn="just"/>
            <a:r>
              <a:rPr lang="tr-TR" altLang="tr-TR" sz="2000"/>
              <a:t>Kanda melatonin seviyesinin artması hipotalamustan </a:t>
            </a:r>
            <a:r>
              <a:rPr lang="tr-TR" altLang="tr-TR" sz="2000" b="1"/>
              <a:t>GnRH</a:t>
            </a:r>
            <a:r>
              <a:rPr lang="tr-TR" altLang="tr-TR" sz="2000"/>
              <a:t> salınımını stimüle eder, artan GnRh salınımı hipofiz ön lobuna gelerek  </a:t>
            </a:r>
            <a:r>
              <a:rPr lang="tr-TR" altLang="tr-TR" sz="2000" b="1"/>
              <a:t>FSH</a:t>
            </a:r>
            <a:r>
              <a:rPr lang="tr-TR" altLang="tr-TR" sz="2000"/>
              <a:t> salgısını uyarır</a:t>
            </a:r>
          </a:p>
          <a:p>
            <a:pPr algn="just"/>
            <a:r>
              <a:rPr lang="tr-TR" altLang="tr-TR" sz="2000"/>
              <a:t>FSH da kan yoluyla ovaryumlara gelerek folliküler gelişmeleri başlatır</a:t>
            </a:r>
          </a:p>
        </p:txBody>
      </p:sp>
    </p:spTree>
    <p:extLst>
      <p:ext uri="{BB962C8B-B14F-4D97-AF65-F5344CB8AC3E}">
        <p14:creationId xmlns:p14="http://schemas.microsoft.com/office/powerpoint/2010/main" val="2242893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Koyunlarda Seksüel Siklus</a:t>
            </a:r>
            <a:endParaRPr lang="tr-TR" altLang="tr-TR" smtClean="0"/>
          </a:p>
        </p:txBody>
      </p:sp>
      <p:sp>
        <p:nvSpPr>
          <p:cNvPr id="68611" name="2 İçerik Yer Tutucusu"/>
          <p:cNvSpPr>
            <a:spLocks noGrp="1"/>
          </p:cNvSpPr>
          <p:nvPr>
            <p:ph idx="1"/>
          </p:nvPr>
        </p:nvSpPr>
        <p:spPr>
          <a:xfrm>
            <a:off x="2208213" y="1628776"/>
            <a:ext cx="5688012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Koyunlarda seksüel siklus;</a:t>
            </a:r>
          </a:p>
          <a:p>
            <a:pPr algn="just">
              <a:buFontTx/>
              <a:buNone/>
            </a:pPr>
            <a:endParaRPr lang="tr-TR" altLang="tr-TR" smtClean="0"/>
          </a:p>
          <a:p>
            <a:pPr algn="just"/>
            <a:r>
              <a:rPr lang="tr-TR" altLang="tr-TR" smtClean="0"/>
              <a:t>Proöstrus      (2-3 gün)</a:t>
            </a:r>
          </a:p>
          <a:p>
            <a:pPr algn="just"/>
            <a:r>
              <a:rPr lang="tr-TR" altLang="tr-TR" smtClean="0"/>
              <a:t>Östrus           (30-36 saat)</a:t>
            </a:r>
          </a:p>
          <a:p>
            <a:pPr algn="just"/>
            <a:r>
              <a:rPr lang="tr-TR" altLang="tr-TR" smtClean="0"/>
              <a:t>Metaöstrus  (2 gün)</a:t>
            </a:r>
          </a:p>
          <a:p>
            <a:pPr algn="just"/>
            <a:r>
              <a:rPr lang="tr-TR" altLang="tr-TR" smtClean="0"/>
              <a:t>Diöstrus        (10-12 gün)</a:t>
            </a:r>
          </a:p>
          <a:p>
            <a:pPr algn="just"/>
            <a:r>
              <a:rPr lang="tr-TR" altLang="tr-TR" smtClean="0"/>
              <a:t>Anöstrus       (mevsimsel) </a:t>
            </a:r>
          </a:p>
        </p:txBody>
      </p:sp>
    </p:spTree>
    <p:extLst>
      <p:ext uri="{BB962C8B-B14F-4D97-AF65-F5344CB8AC3E}">
        <p14:creationId xmlns:p14="http://schemas.microsoft.com/office/powerpoint/2010/main" val="2499150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Koyunlarda Seksüel Siklus</a:t>
            </a:r>
            <a:endParaRPr lang="tr-TR" altLang="tr-TR" smtClean="0"/>
          </a:p>
        </p:txBody>
      </p:sp>
      <p:sp>
        <p:nvSpPr>
          <p:cNvPr id="69635" name="2 İçerik Yer Tutucusu"/>
          <p:cNvSpPr>
            <a:spLocks noGrp="1"/>
          </p:cNvSpPr>
          <p:nvPr>
            <p:ph idx="1"/>
          </p:nvPr>
        </p:nvSpPr>
        <p:spPr>
          <a:xfrm>
            <a:off x="2135189" y="1600201"/>
            <a:ext cx="5926137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  </a:t>
            </a:r>
            <a:r>
              <a:rPr lang="tr-TR" altLang="tr-TR" b="1" smtClean="0"/>
              <a:t>Proöstrus</a:t>
            </a:r>
            <a:endParaRPr lang="tr-TR" altLang="tr-TR" smtClean="0"/>
          </a:p>
          <a:p>
            <a:pPr algn="just"/>
            <a:r>
              <a:rPr lang="tr-TR" altLang="tr-TR" smtClean="0"/>
              <a:t>2-3 gün sürer</a:t>
            </a:r>
          </a:p>
          <a:p>
            <a:pPr algn="just"/>
            <a:r>
              <a:rPr lang="tr-TR" altLang="tr-TR" smtClean="0"/>
              <a:t>Sönüktür</a:t>
            </a:r>
          </a:p>
          <a:p>
            <a:pPr algn="just"/>
            <a:r>
              <a:rPr lang="tr-TR" altLang="tr-TR" smtClean="0"/>
              <a:t>Dış değişiklikler görülmeyebilir</a:t>
            </a:r>
          </a:p>
          <a:p>
            <a:pPr algn="just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39345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Koyunlarda Seksüel Siklus</a:t>
            </a:r>
            <a:endParaRPr lang="tr-TR" altLang="tr-TR" smtClean="0"/>
          </a:p>
        </p:txBody>
      </p:sp>
      <p:sp>
        <p:nvSpPr>
          <p:cNvPr id="70659" name="2 İçerik Yer Tutucusu"/>
          <p:cNvSpPr>
            <a:spLocks noGrp="1"/>
          </p:cNvSpPr>
          <p:nvPr>
            <p:ph idx="1"/>
          </p:nvPr>
        </p:nvSpPr>
        <p:spPr>
          <a:xfrm>
            <a:off x="2208213" y="1600201"/>
            <a:ext cx="619125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z="2400"/>
              <a:t>    </a:t>
            </a:r>
            <a:r>
              <a:rPr lang="tr-TR" altLang="tr-TR" b="1" smtClean="0"/>
              <a:t>Östrus</a:t>
            </a:r>
          </a:p>
          <a:p>
            <a:pPr algn="just"/>
            <a:r>
              <a:rPr lang="tr-TR" altLang="tr-TR" sz="2400"/>
              <a:t>30-36 saat sürer (koçun varlığına, koyunun yaşına, ışık süresine ve ırka bağlı)</a:t>
            </a:r>
          </a:p>
          <a:p>
            <a:pPr algn="just"/>
            <a:r>
              <a:rPr lang="tr-TR" altLang="tr-TR" sz="2400" b="1"/>
              <a:t>Ovulasyon</a:t>
            </a:r>
            <a:r>
              <a:rPr lang="tr-TR" altLang="tr-TR" sz="2400"/>
              <a:t> östrusun sonuna doğru meydana gelir</a:t>
            </a:r>
          </a:p>
          <a:p>
            <a:pPr algn="just"/>
            <a:r>
              <a:rPr lang="tr-TR" altLang="tr-TR" sz="2400"/>
              <a:t>Östrustaki koyunları sabah akşam koç aramaları ile belirlemek gerekmektedir</a:t>
            </a:r>
          </a:p>
          <a:p>
            <a:pPr algn="just"/>
            <a:r>
              <a:rPr lang="tr-TR" altLang="tr-TR" sz="2400"/>
              <a:t>Östrustaki koyun davranışları Koç olduğunda aktiftir ve en önemli belirti koçun testisini koklamalarıdır</a:t>
            </a:r>
          </a:p>
          <a:p>
            <a:pPr algn="just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549861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1 Başlık"/>
          <p:cNvSpPr>
            <a:spLocks noGrp="1"/>
          </p:cNvSpPr>
          <p:nvPr>
            <p:ph type="title"/>
          </p:nvPr>
        </p:nvSpPr>
        <p:spPr>
          <a:xfrm>
            <a:off x="2782888" y="620714"/>
            <a:ext cx="7086600" cy="731837"/>
          </a:xfrm>
        </p:spPr>
        <p:txBody>
          <a:bodyPr/>
          <a:lstStyle/>
          <a:p>
            <a:r>
              <a:rPr lang="tr-TR" altLang="tr-TR" b="1" smtClean="0"/>
              <a:t>Koyunlarda Seksüel Siklus</a:t>
            </a:r>
            <a:endParaRPr lang="tr-TR" altLang="tr-TR" smtClean="0"/>
          </a:p>
        </p:txBody>
      </p:sp>
      <p:sp>
        <p:nvSpPr>
          <p:cNvPr id="71683" name="2 İçerik Yer Tutucusu"/>
          <p:cNvSpPr>
            <a:spLocks noGrp="1"/>
          </p:cNvSpPr>
          <p:nvPr>
            <p:ph idx="1"/>
          </p:nvPr>
        </p:nvSpPr>
        <p:spPr>
          <a:xfrm>
            <a:off x="2063751" y="1484313"/>
            <a:ext cx="6335713" cy="4525962"/>
          </a:xfrm>
        </p:spPr>
        <p:txBody>
          <a:bodyPr/>
          <a:lstStyle/>
          <a:p>
            <a:pPr algn="just"/>
            <a:r>
              <a:rPr lang="tr-TR" altLang="tr-TR" sz="2400"/>
              <a:t>Östrusu dış bakıyla belirlemek ineklerdeki kadar kolay değildir</a:t>
            </a:r>
          </a:p>
          <a:p>
            <a:pPr algn="just"/>
            <a:r>
              <a:rPr lang="tr-TR" altLang="tr-TR" sz="2400"/>
              <a:t>Östrustaki koyunun en önemli belirtisi; </a:t>
            </a:r>
            <a:r>
              <a:rPr lang="tr-TR" altLang="tr-TR" sz="2400" b="1"/>
              <a:t>koçun scrotumunu koklaması</a:t>
            </a:r>
            <a:r>
              <a:rPr lang="tr-TR" altLang="tr-TR" sz="2400"/>
              <a:t> ve </a:t>
            </a:r>
            <a:r>
              <a:rPr lang="tr-TR" altLang="tr-TR" sz="2400" b="1"/>
              <a:t>koçun önünde durmasıdır</a:t>
            </a:r>
          </a:p>
          <a:p>
            <a:pPr algn="just"/>
            <a:r>
              <a:rPr lang="tr-TR" altLang="tr-TR" sz="2400"/>
              <a:t>Bunların dışında </a:t>
            </a:r>
            <a:r>
              <a:rPr lang="tr-TR" altLang="tr-TR" sz="2400" b="1"/>
              <a:t>huzursuzluk</a:t>
            </a:r>
            <a:r>
              <a:rPr lang="tr-TR" altLang="tr-TR" sz="2400"/>
              <a:t>, </a:t>
            </a:r>
            <a:r>
              <a:rPr lang="tr-TR" altLang="tr-TR" sz="2400" b="1"/>
              <a:t>kuyruk salllama</a:t>
            </a:r>
            <a:r>
              <a:rPr lang="tr-TR" altLang="tr-TR" sz="2400"/>
              <a:t>, </a:t>
            </a:r>
            <a:r>
              <a:rPr lang="tr-TR" altLang="tr-TR" sz="2400" b="1"/>
              <a:t>vulvada şişme ve ödem</a:t>
            </a:r>
            <a:r>
              <a:rPr lang="tr-TR" altLang="tr-TR" sz="2400"/>
              <a:t>, </a:t>
            </a:r>
            <a:r>
              <a:rPr lang="tr-TR" altLang="tr-TR" sz="2400" b="1"/>
              <a:t>cervixte açıklık</a:t>
            </a:r>
            <a:r>
              <a:rPr lang="tr-TR" altLang="tr-TR" sz="2400"/>
              <a:t> ve bazen vulvadan </a:t>
            </a:r>
            <a:r>
              <a:rPr lang="tr-TR" altLang="tr-TR" sz="2400" b="1"/>
              <a:t>servikal kökenli mukoz bir akıntı</a:t>
            </a:r>
            <a:r>
              <a:rPr lang="tr-TR" altLang="tr-TR" sz="2400"/>
              <a:t> östrus boyunca gözlenebilir</a:t>
            </a:r>
          </a:p>
          <a:p>
            <a:pPr algn="just"/>
            <a:r>
              <a:rPr lang="tr-TR" altLang="tr-TR" sz="2400"/>
              <a:t>Östrusu doğru olarak tespit etmek için </a:t>
            </a:r>
            <a:r>
              <a:rPr lang="tr-TR" altLang="tr-TR" sz="2400" b="1"/>
              <a:t>arayıcı koç </a:t>
            </a:r>
            <a:r>
              <a:rPr lang="tr-TR" altLang="tr-TR" sz="2400"/>
              <a:t>kullanmak gerekir </a:t>
            </a:r>
          </a:p>
        </p:txBody>
      </p:sp>
    </p:spTree>
    <p:extLst>
      <p:ext uri="{BB962C8B-B14F-4D97-AF65-F5344CB8AC3E}">
        <p14:creationId xmlns:p14="http://schemas.microsoft.com/office/powerpoint/2010/main" val="2549487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Koyunlarda Seksüel Siklus</a:t>
            </a:r>
            <a:endParaRPr lang="tr-TR" altLang="tr-TR" smtClean="0"/>
          </a:p>
        </p:txBody>
      </p:sp>
      <p:sp>
        <p:nvSpPr>
          <p:cNvPr id="72707" name="2 İçerik Yer Tutucusu"/>
          <p:cNvSpPr>
            <a:spLocks noGrp="1"/>
          </p:cNvSpPr>
          <p:nvPr>
            <p:ph idx="1"/>
          </p:nvPr>
        </p:nvSpPr>
        <p:spPr>
          <a:xfrm>
            <a:off x="2135189" y="1628776"/>
            <a:ext cx="7489825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Metaöstrus</a:t>
            </a:r>
          </a:p>
          <a:p>
            <a:pPr algn="just"/>
            <a:r>
              <a:rPr lang="tr-TR" altLang="tr-TR" smtClean="0"/>
              <a:t>2 gün sürer</a:t>
            </a:r>
          </a:p>
          <a:p>
            <a:pPr algn="just"/>
            <a:r>
              <a:rPr lang="tr-TR" altLang="tr-TR" b="1" smtClean="0"/>
              <a:t>Corpus Luteum </a:t>
            </a:r>
            <a:r>
              <a:rPr lang="tr-TR" altLang="tr-TR" smtClean="0"/>
              <a:t>aktiftir ve </a:t>
            </a:r>
            <a:r>
              <a:rPr lang="tr-TR" altLang="tr-TR" b="1" smtClean="0"/>
              <a:t>Progesteron</a:t>
            </a:r>
            <a:r>
              <a:rPr lang="tr-TR" altLang="tr-TR" smtClean="0"/>
              <a:t> salınımı başlar</a:t>
            </a:r>
          </a:p>
          <a:p>
            <a:pPr algn="just"/>
            <a:r>
              <a:rPr lang="tr-TR" altLang="tr-TR" smtClean="0"/>
              <a:t>Pek öneme sahip değildir </a:t>
            </a:r>
          </a:p>
          <a:p>
            <a:endParaRPr lang="tr-TR" altLang="tr-TR" b="1" smtClean="0"/>
          </a:p>
        </p:txBody>
      </p:sp>
    </p:spTree>
    <p:extLst>
      <p:ext uri="{BB962C8B-B14F-4D97-AF65-F5344CB8AC3E}">
        <p14:creationId xmlns:p14="http://schemas.microsoft.com/office/powerpoint/2010/main" val="1819550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Koyunlarda Seksüel Siklus</a:t>
            </a:r>
            <a:endParaRPr lang="tr-TR" altLang="tr-TR" smtClean="0"/>
          </a:p>
        </p:txBody>
      </p:sp>
      <p:sp>
        <p:nvSpPr>
          <p:cNvPr id="73731" name="2 İçerik Yer Tutucusu"/>
          <p:cNvSpPr>
            <a:spLocks noGrp="1"/>
          </p:cNvSpPr>
          <p:nvPr>
            <p:ph idx="1"/>
          </p:nvPr>
        </p:nvSpPr>
        <p:spPr>
          <a:xfrm>
            <a:off x="2208213" y="1600201"/>
            <a:ext cx="619125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Diöstrus</a:t>
            </a:r>
          </a:p>
          <a:p>
            <a:pPr algn="just"/>
            <a:r>
              <a:rPr lang="tr-TR" altLang="tr-TR" sz="2400"/>
              <a:t>Siklusun en uzun dönemi olup </a:t>
            </a:r>
            <a:r>
              <a:rPr lang="tr-TR" altLang="tr-TR" sz="2400" b="1"/>
              <a:t>10-12 gün</a:t>
            </a:r>
            <a:r>
              <a:rPr lang="tr-TR" altLang="tr-TR" sz="2400"/>
              <a:t> sürer</a:t>
            </a:r>
          </a:p>
          <a:p>
            <a:pPr algn="just"/>
            <a:r>
              <a:rPr lang="tr-TR" altLang="tr-TR" sz="2400" b="1"/>
              <a:t>Corpus Luteumdan </a:t>
            </a:r>
            <a:r>
              <a:rPr lang="tr-TR" altLang="tr-TR" sz="2400"/>
              <a:t>salgılanan </a:t>
            </a:r>
            <a:r>
              <a:rPr lang="tr-TR" altLang="tr-TR" sz="2400" b="1"/>
              <a:t>progesteronun</a:t>
            </a:r>
            <a:r>
              <a:rPr lang="tr-TR" altLang="tr-TR" sz="2400"/>
              <a:t> etkisiyle uterus bezlerinde, </a:t>
            </a:r>
            <a:r>
              <a:rPr lang="tr-TR" altLang="tr-TR" sz="2400" b="1"/>
              <a:t>uterus sütü </a:t>
            </a:r>
            <a:r>
              <a:rPr lang="tr-TR" altLang="tr-TR" sz="2400"/>
              <a:t>salgılanır ve uterus gebeliğe hazırlanır</a:t>
            </a:r>
          </a:p>
          <a:p>
            <a:pPr algn="just"/>
            <a:r>
              <a:rPr lang="tr-TR" altLang="tr-TR" sz="2400"/>
              <a:t>Eğer 13. gün civarında uterusta canlı bir embriyo yoksa uterustan salgılanan </a:t>
            </a:r>
            <a:r>
              <a:rPr lang="tr-TR" altLang="tr-TR" sz="2400" b="1"/>
              <a:t>PGF</a:t>
            </a:r>
            <a:r>
              <a:rPr lang="tr-TR" altLang="tr-TR" sz="2400" b="1" baseline="-20000"/>
              <a:t>2</a:t>
            </a:r>
            <a:r>
              <a:rPr lang="tr-TR" altLang="tr-TR" sz="2400" b="1">
                <a:sym typeface="Symbol" panose="05050102010706020507" pitchFamily="18" charset="2"/>
              </a:rPr>
              <a:t> </a:t>
            </a:r>
            <a:r>
              <a:rPr lang="tr-TR" altLang="tr-TR" sz="2400">
                <a:sym typeface="Symbol" panose="05050102010706020507" pitchFamily="18" charset="2"/>
              </a:rPr>
              <a:t>etkisiyle </a:t>
            </a:r>
            <a:r>
              <a:rPr lang="tr-TR" altLang="tr-TR" sz="2400" b="1">
                <a:sym typeface="Symbol" panose="05050102010706020507" pitchFamily="18" charset="2"/>
              </a:rPr>
              <a:t>corpus luteum </a:t>
            </a:r>
            <a:r>
              <a:rPr lang="tr-TR" altLang="tr-TR" sz="2400">
                <a:sym typeface="Symbol" panose="05050102010706020507" pitchFamily="18" charset="2"/>
              </a:rPr>
              <a:t>regrese olmaya başlar</a:t>
            </a:r>
            <a:r>
              <a:rPr lang="tr-TR" altLang="tr-TR" sz="2400" b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2627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Koyunlarda Seksüel Siklus</a:t>
            </a:r>
            <a:endParaRPr lang="tr-TR" altLang="tr-TR" smtClean="0"/>
          </a:p>
        </p:txBody>
      </p:sp>
      <p:sp>
        <p:nvSpPr>
          <p:cNvPr id="74755" name="2 İçerik Yer Tutucusu"/>
          <p:cNvSpPr>
            <a:spLocks noGrp="1"/>
          </p:cNvSpPr>
          <p:nvPr>
            <p:ph idx="1"/>
          </p:nvPr>
        </p:nvSpPr>
        <p:spPr>
          <a:xfrm>
            <a:off x="2208214" y="1557338"/>
            <a:ext cx="6911975" cy="4525962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Anöstrus</a:t>
            </a:r>
          </a:p>
          <a:p>
            <a:pPr algn="just">
              <a:buFontTx/>
              <a:buNone/>
            </a:pPr>
            <a:r>
              <a:rPr lang="tr-TR" altLang="tr-TR" smtClean="0"/>
              <a:t>   Koyunun </a:t>
            </a:r>
            <a:r>
              <a:rPr lang="tr-TR" altLang="tr-TR" b="1" smtClean="0"/>
              <a:t>seksüel dinlenme </a:t>
            </a:r>
            <a:r>
              <a:rPr lang="tr-TR" altLang="tr-TR" smtClean="0"/>
              <a:t>dönemi olup kuzey yarım kürede kış ortalarından yaz ortalarına kadar sürer</a:t>
            </a:r>
          </a:p>
        </p:txBody>
      </p:sp>
    </p:spTree>
    <p:extLst>
      <p:ext uri="{BB962C8B-B14F-4D97-AF65-F5344CB8AC3E}">
        <p14:creationId xmlns:p14="http://schemas.microsoft.com/office/powerpoint/2010/main" val="2658202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316</Words>
  <Application>Microsoft Office PowerPoint</Application>
  <PresentationFormat>Geniş ekran</PresentationFormat>
  <Paragraphs>44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Office Teması</vt:lpstr>
      <vt:lpstr>Koyunlarda Seksüel Siklus</vt:lpstr>
      <vt:lpstr>Koyunlarda Seksüel Siklus</vt:lpstr>
      <vt:lpstr>Koyunlarda Seksüel Siklus</vt:lpstr>
      <vt:lpstr>Koyunlarda Seksüel Siklus</vt:lpstr>
      <vt:lpstr>Koyunlarda Seksüel Siklus</vt:lpstr>
      <vt:lpstr>Koyunlarda Seksüel Siklus</vt:lpstr>
      <vt:lpstr>Koyunlarda Seksüel Siklus</vt:lpstr>
      <vt:lpstr>Koyunlarda Seksüel Siklus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Koyunlarda Seksüel Siklus</dc:title>
  <dc:creator>Tuna</dc:creator>
  <cp:lastModifiedBy>Tuna</cp:lastModifiedBy>
  <cp:revision>1</cp:revision>
  <dcterms:created xsi:type="dcterms:W3CDTF">2021-05-18T12:33:12Z</dcterms:created>
  <dcterms:modified xsi:type="dcterms:W3CDTF">2021-05-18T12:33:16Z</dcterms:modified>
</cp:coreProperties>
</file>