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8" r:id="rId6"/>
    <p:sldId id="261" r:id="rId7"/>
    <p:sldId id="262" r:id="rId8"/>
    <p:sldId id="270" r:id="rId9"/>
    <p:sldId id="263" r:id="rId10"/>
    <p:sldId id="264" r:id="rId11"/>
    <p:sldId id="265" r:id="rId12"/>
    <p:sldId id="266" r:id="rId13"/>
    <p:sldId id="269" r:id="rId14"/>
    <p:sldId id="271" r:id="rId15"/>
    <p:sldId id="267" r:id="rId16"/>
  </p:sldIdLst>
  <p:sldSz cx="10799763" cy="719931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340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hmet Gumustas" initials="MG" lastIdx="2" clrIdx="0">
    <p:extLst>
      <p:ext uri="{19B8F6BF-5375-455C-9EA6-DF929625EA0E}">
        <p15:presenceInfo xmlns:p15="http://schemas.microsoft.com/office/powerpoint/2012/main" userId="272f878493ae7ad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0" d="100"/>
          <a:sy n="60" d="100"/>
        </p:scale>
        <p:origin x="1076" y="28"/>
      </p:cViewPr>
      <p:guideLst>
        <p:guide orient="horz" pos="2268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8-24T01:39:43.581" idx="1">
    <p:pos x="10" y="10"/>
    <p:text>Föydeki kabul edilen düzeltmeler sunuma da eklenebilir</p:text>
    <p:extLst>
      <p:ext uri="{C676402C-5697-4E1C-873F-D02D1690AC5C}">
        <p15:threadingInfo xmlns:p15="http://schemas.microsoft.com/office/powerpoint/2012/main" timeZoneBias="-180"/>
      </p:ext>
    </p:extLst>
  </p:cm>
  <p:cm authorId="1" dt="2017-08-24T01:39:46.734" idx="2">
    <p:pos x="146" y="146"/>
    <p:text>Yazı stilleri ve boyutları aynı olabilir</p:text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3" y="1178222"/>
            <a:ext cx="9179799" cy="2506427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781307"/>
            <a:ext cx="8099822" cy="1738167"/>
          </a:xfrm>
        </p:spPr>
        <p:txBody>
          <a:bodyPr/>
          <a:lstStyle>
            <a:lvl1pPr marL="0" indent="0" algn="ctr">
              <a:buNone/>
              <a:defRPr sz="2126"/>
            </a:lvl1pPr>
            <a:lvl2pPr marL="404990" indent="0" algn="ctr">
              <a:buNone/>
              <a:defRPr sz="1772"/>
            </a:lvl2pPr>
            <a:lvl3pPr marL="809981" indent="0" algn="ctr">
              <a:buNone/>
              <a:defRPr sz="1594"/>
            </a:lvl3pPr>
            <a:lvl4pPr marL="1214971" indent="0" algn="ctr">
              <a:buNone/>
              <a:defRPr sz="1417"/>
            </a:lvl4pPr>
            <a:lvl5pPr marL="1619962" indent="0" algn="ctr">
              <a:buNone/>
              <a:defRPr sz="1417"/>
            </a:lvl5pPr>
            <a:lvl6pPr marL="2024952" indent="0" algn="ctr">
              <a:buNone/>
              <a:defRPr sz="1417"/>
            </a:lvl6pPr>
            <a:lvl7pPr marL="2429943" indent="0" algn="ctr">
              <a:buNone/>
              <a:defRPr sz="1417"/>
            </a:lvl7pPr>
            <a:lvl8pPr marL="2834933" indent="0" algn="ctr">
              <a:buNone/>
              <a:defRPr sz="1417"/>
            </a:lvl8pPr>
            <a:lvl9pPr marL="3239923" indent="0" algn="ctr">
              <a:buNone/>
              <a:defRPr sz="1417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40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635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383298"/>
            <a:ext cx="2328699" cy="610108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5" y="383298"/>
            <a:ext cx="6851100" cy="610108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420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38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60" y="1794831"/>
            <a:ext cx="9314796" cy="2994714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60" y="4817877"/>
            <a:ext cx="9314796" cy="1574849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/>
                </a:solidFill>
              </a:defRPr>
            </a:lvl1pPr>
            <a:lvl2pPr marL="404990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09981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3pPr>
            <a:lvl4pPr marL="121497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1996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495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2994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493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3992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37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916484"/>
            <a:ext cx="4589900" cy="45678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1" y="1916484"/>
            <a:ext cx="4589900" cy="45678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264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383299"/>
            <a:ext cx="9314796" cy="139153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764832"/>
            <a:ext cx="4568805" cy="864917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90" indent="0">
              <a:buNone/>
              <a:defRPr sz="1772" b="1"/>
            </a:lvl2pPr>
            <a:lvl3pPr marL="809981" indent="0">
              <a:buNone/>
              <a:defRPr sz="1594" b="1"/>
            </a:lvl3pPr>
            <a:lvl4pPr marL="1214971" indent="0">
              <a:buNone/>
              <a:defRPr sz="1417" b="1"/>
            </a:lvl4pPr>
            <a:lvl5pPr marL="1619962" indent="0">
              <a:buNone/>
              <a:defRPr sz="1417" b="1"/>
            </a:lvl5pPr>
            <a:lvl6pPr marL="2024952" indent="0">
              <a:buNone/>
              <a:defRPr sz="1417" b="1"/>
            </a:lvl6pPr>
            <a:lvl7pPr marL="2429943" indent="0">
              <a:buNone/>
              <a:defRPr sz="1417" b="1"/>
            </a:lvl7pPr>
            <a:lvl8pPr marL="2834933" indent="0">
              <a:buNone/>
              <a:defRPr sz="1417" b="1"/>
            </a:lvl8pPr>
            <a:lvl9pPr marL="3239923" indent="0">
              <a:buNone/>
              <a:defRPr sz="1417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629749"/>
            <a:ext cx="4568805" cy="386796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1764832"/>
            <a:ext cx="4591306" cy="864917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90" indent="0">
              <a:buNone/>
              <a:defRPr sz="1772" b="1"/>
            </a:lvl2pPr>
            <a:lvl3pPr marL="809981" indent="0">
              <a:buNone/>
              <a:defRPr sz="1594" b="1"/>
            </a:lvl3pPr>
            <a:lvl4pPr marL="1214971" indent="0">
              <a:buNone/>
              <a:defRPr sz="1417" b="1"/>
            </a:lvl4pPr>
            <a:lvl5pPr marL="1619962" indent="0">
              <a:buNone/>
              <a:defRPr sz="1417" b="1"/>
            </a:lvl5pPr>
            <a:lvl6pPr marL="2024952" indent="0">
              <a:buNone/>
              <a:defRPr sz="1417" b="1"/>
            </a:lvl6pPr>
            <a:lvl7pPr marL="2429943" indent="0">
              <a:buNone/>
              <a:defRPr sz="1417" b="1"/>
            </a:lvl7pPr>
            <a:lvl8pPr marL="2834933" indent="0">
              <a:buNone/>
              <a:defRPr sz="1417" b="1"/>
            </a:lvl8pPr>
            <a:lvl9pPr marL="3239923" indent="0">
              <a:buNone/>
              <a:defRPr sz="1417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2629749"/>
            <a:ext cx="4591306" cy="386796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893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33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9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79954"/>
            <a:ext cx="3483204" cy="167984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036571"/>
            <a:ext cx="5467380" cy="5116178"/>
          </a:xfrm>
        </p:spPr>
        <p:txBody>
          <a:bodyPr/>
          <a:lstStyle>
            <a:lvl1pPr>
              <a:defRPr sz="2835"/>
            </a:lvl1pPr>
            <a:lvl2pPr>
              <a:defRPr sz="2480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159794"/>
            <a:ext cx="3483204" cy="4001285"/>
          </a:xfrm>
        </p:spPr>
        <p:txBody>
          <a:bodyPr/>
          <a:lstStyle>
            <a:lvl1pPr marL="0" indent="0">
              <a:buNone/>
              <a:defRPr sz="1417"/>
            </a:lvl1pPr>
            <a:lvl2pPr marL="404990" indent="0">
              <a:buNone/>
              <a:defRPr sz="1240"/>
            </a:lvl2pPr>
            <a:lvl3pPr marL="809981" indent="0">
              <a:buNone/>
              <a:defRPr sz="1063"/>
            </a:lvl3pPr>
            <a:lvl4pPr marL="1214971" indent="0">
              <a:buNone/>
              <a:defRPr sz="886"/>
            </a:lvl4pPr>
            <a:lvl5pPr marL="1619962" indent="0">
              <a:buNone/>
              <a:defRPr sz="886"/>
            </a:lvl5pPr>
            <a:lvl6pPr marL="2024952" indent="0">
              <a:buNone/>
              <a:defRPr sz="886"/>
            </a:lvl6pPr>
            <a:lvl7pPr marL="2429943" indent="0">
              <a:buNone/>
              <a:defRPr sz="886"/>
            </a:lvl7pPr>
            <a:lvl8pPr marL="2834933" indent="0">
              <a:buNone/>
              <a:defRPr sz="886"/>
            </a:lvl8pPr>
            <a:lvl9pPr marL="3239923" indent="0">
              <a:buNone/>
              <a:defRPr sz="88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606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79954"/>
            <a:ext cx="3483204" cy="1679840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036571"/>
            <a:ext cx="5467380" cy="5116178"/>
          </a:xfrm>
        </p:spPr>
        <p:txBody>
          <a:bodyPr anchor="t"/>
          <a:lstStyle>
            <a:lvl1pPr marL="0" indent="0">
              <a:buNone/>
              <a:defRPr sz="2835"/>
            </a:lvl1pPr>
            <a:lvl2pPr marL="404990" indent="0">
              <a:buNone/>
              <a:defRPr sz="2480"/>
            </a:lvl2pPr>
            <a:lvl3pPr marL="809981" indent="0">
              <a:buNone/>
              <a:defRPr sz="2126"/>
            </a:lvl3pPr>
            <a:lvl4pPr marL="1214971" indent="0">
              <a:buNone/>
              <a:defRPr sz="1772"/>
            </a:lvl4pPr>
            <a:lvl5pPr marL="1619962" indent="0">
              <a:buNone/>
              <a:defRPr sz="1772"/>
            </a:lvl5pPr>
            <a:lvl6pPr marL="2024952" indent="0">
              <a:buNone/>
              <a:defRPr sz="1772"/>
            </a:lvl6pPr>
            <a:lvl7pPr marL="2429943" indent="0">
              <a:buNone/>
              <a:defRPr sz="1772"/>
            </a:lvl7pPr>
            <a:lvl8pPr marL="2834933" indent="0">
              <a:buNone/>
              <a:defRPr sz="1772"/>
            </a:lvl8pPr>
            <a:lvl9pPr marL="3239923" indent="0">
              <a:buNone/>
              <a:defRPr sz="1772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159794"/>
            <a:ext cx="3483204" cy="4001285"/>
          </a:xfrm>
        </p:spPr>
        <p:txBody>
          <a:bodyPr/>
          <a:lstStyle>
            <a:lvl1pPr marL="0" indent="0">
              <a:buNone/>
              <a:defRPr sz="1417"/>
            </a:lvl1pPr>
            <a:lvl2pPr marL="404990" indent="0">
              <a:buNone/>
              <a:defRPr sz="1240"/>
            </a:lvl2pPr>
            <a:lvl3pPr marL="809981" indent="0">
              <a:buNone/>
              <a:defRPr sz="1063"/>
            </a:lvl3pPr>
            <a:lvl4pPr marL="1214971" indent="0">
              <a:buNone/>
              <a:defRPr sz="886"/>
            </a:lvl4pPr>
            <a:lvl5pPr marL="1619962" indent="0">
              <a:buNone/>
              <a:defRPr sz="886"/>
            </a:lvl5pPr>
            <a:lvl6pPr marL="2024952" indent="0">
              <a:buNone/>
              <a:defRPr sz="886"/>
            </a:lvl6pPr>
            <a:lvl7pPr marL="2429943" indent="0">
              <a:buNone/>
              <a:defRPr sz="886"/>
            </a:lvl7pPr>
            <a:lvl8pPr marL="2834933" indent="0">
              <a:buNone/>
              <a:defRPr sz="886"/>
            </a:lvl8pPr>
            <a:lvl9pPr marL="3239923" indent="0">
              <a:buNone/>
              <a:defRPr sz="886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992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83299"/>
            <a:ext cx="9314796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916484"/>
            <a:ext cx="9314796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6672699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6282D-DB70-4F4B-AE1B-EAB6F85841E2}" type="datetimeFigureOut">
              <a:rPr lang="tr-TR" smtClean="0"/>
              <a:t>22.04.2020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6672699"/>
            <a:ext cx="364492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6672699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25CBF-A397-4B65-B720-BF8F5C56B9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40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809981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496" indent="-202496" algn="l" defTabSz="809981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07485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476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466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822456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227448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632437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3037429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442418" indent="-202496" algn="l" defTabSz="809981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1pPr>
      <a:lvl2pPr marL="404990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2pPr>
      <a:lvl3pPr marL="809981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3pPr>
      <a:lvl4pPr marL="1214971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619962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024952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429943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2834933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239923" algn="l" defTabSz="809981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09982" y="208430"/>
            <a:ext cx="9179799" cy="2506427"/>
          </a:xfrm>
        </p:spPr>
        <p:txBody>
          <a:bodyPr/>
          <a:lstStyle/>
          <a:p>
            <a:r>
              <a:rPr lang="tr-TR" b="1" dirty="0"/>
              <a:t>SPEKTROFOTOMETRİ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700" y="3455581"/>
            <a:ext cx="8718081" cy="266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575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3491" y="2266643"/>
            <a:ext cx="9314796" cy="717558"/>
          </a:xfrm>
        </p:spPr>
        <p:txBody>
          <a:bodyPr/>
          <a:lstStyle/>
          <a:p>
            <a:r>
              <a:rPr lang="tr-TR" altLang="tr-TR" b="1" dirty="0"/>
              <a:t>Kalitatif Analiz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6007" y="3332329"/>
            <a:ext cx="9314796" cy="4567898"/>
          </a:xfrm>
        </p:spPr>
        <p:txBody>
          <a:bodyPr/>
          <a:lstStyle/>
          <a:p>
            <a:r>
              <a:rPr lang="tr-TR" altLang="tr-TR" dirty="0" err="1"/>
              <a:t>Kromofor</a:t>
            </a:r>
            <a:r>
              <a:rPr lang="tr-TR" altLang="tr-TR" dirty="0"/>
              <a:t> grup: Elektronları olan ve ışık </a:t>
            </a:r>
            <a:r>
              <a:rPr lang="tr-TR" altLang="tr-TR" dirty="0" err="1"/>
              <a:t>absorbsiyonu</a:t>
            </a:r>
            <a:r>
              <a:rPr lang="tr-TR" altLang="tr-TR" dirty="0"/>
              <a:t> yapan izole gruplardır.</a:t>
            </a:r>
          </a:p>
          <a:p>
            <a:r>
              <a:rPr lang="tr-TR" altLang="tr-TR" dirty="0"/>
              <a:t>Sürekli spektrum:  Dalga boyuna karşılık absorbansın çizilmesiyle elde edilen grafikler.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462266" y="1208600"/>
            <a:ext cx="9314795" cy="687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80998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err="1" smtClean="0"/>
              <a:t>Spektrofotometri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07323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1980" y="2131604"/>
            <a:ext cx="9314796" cy="646120"/>
          </a:xfrm>
        </p:spPr>
        <p:txBody>
          <a:bodyPr/>
          <a:lstStyle/>
          <a:p>
            <a:r>
              <a:rPr lang="tr-TR" altLang="tr-TR" b="1" dirty="0"/>
              <a:t>Kantitatif analiz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6975" y="3042116"/>
            <a:ext cx="7558380" cy="3346245"/>
          </a:xfrm>
        </p:spPr>
        <p:txBody>
          <a:bodyPr>
            <a:normAutofit/>
          </a:bodyPr>
          <a:lstStyle/>
          <a:p>
            <a:pPr algn="just"/>
            <a:r>
              <a:rPr lang="tr-TR" altLang="tr-TR" dirty="0"/>
              <a:t>Lambert – </a:t>
            </a:r>
            <a:r>
              <a:rPr lang="tr-TR" altLang="tr-TR" dirty="0" err="1"/>
              <a:t>Beer</a:t>
            </a:r>
            <a:r>
              <a:rPr lang="tr-TR" altLang="tr-TR" dirty="0"/>
              <a:t> yasasına dayanır.</a:t>
            </a:r>
          </a:p>
          <a:p>
            <a:pPr algn="just"/>
            <a:endParaRPr lang="tr-TR" altLang="tr-TR" dirty="0"/>
          </a:p>
          <a:p>
            <a:pPr algn="just"/>
            <a:r>
              <a:rPr lang="tr-TR" altLang="tr-TR" dirty="0"/>
              <a:t>Belli bir dalga boyunda saptanan değerler sayesinde bilinmeyen konsantrasyon bulunabilir.</a:t>
            </a:r>
          </a:p>
          <a:p>
            <a:pPr algn="just"/>
            <a:endParaRPr lang="tr-TR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462266" y="1208600"/>
            <a:ext cx="9314795" cy="687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80998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err="1" smtClean="0"/>
              <a:t>Spektrofotometri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74251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957386"/>
            <a:ext cx="9314796" cy="731845"/>
          </a:xfrm>
        </p:spPr>
        <p:txBody>
          <a:bodyPr/>
          <a:lstStyle/>
          <a:p>
            <a:r>
              <a:rPr lang="tr-TR" altLang="tr-TR" b="1" dirty="0"/>
              <a:t>Kantitatif analizde kalibrasyon grafiği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484" y="2845632"/>
            <a:ext cx="9314796" cy="4567898"/>
          </a:xfrm>
        </p:spPr>
        <p:txBody>
          <a:bodyPr/>
          <a:lstStyle/>
          <a:p>
            <a:pPr algn="just"/>
            <a:r>
              <a:rPr lang="tr-TR" altLang="tr-TR" dirty="0"/>
              <a:t>Konsantrasyonları bilinen bir seri hazırlanarak </a:t>
            </a:r>
            <a:r>
              <a:rPr lang="tr-TR" altLang="tr-TR" dirty="0" err="1"/>
              <a:t>absorbansları</a:t>
            </a:r>
            <a:r>
              <a:rPr lang="tr-TR" altLang="tr-TR" dirty="0"/>
              <a:t> saptanır.</a:t>
            </a:r>
          </a:p>
          <a:p>
            <a:pPr algn="just"/>
            <a:r>
              <a:rPr lang="tr-TR" altLang="tr-TR" dirty="0"/>
              <a:t>Konsantrasyona karşı </a:t>
            </a:r>
            <a:r>
              <a:rPr lang="tr-TR" altLang="tr-TR" dirty="0" err="1"/>
              <a:t>absorbans</a:t>
            </a:r>
            <a:r>
              <a:rPr lang="tr-TR" altLang="tr-TR" dirty="0"/>
              <a:t> değerleri bir grafiğe geçirilerek bir doğru çizilir.</a:t>
            </a:r>
          </a:p>
          <a:p>
            <a:pPr algn="just"/>
            <a:r>
              <a:rPr lang="tr-TR" altLang="tr-TR" dirty="0"/>
              <a:t>y=</a:t>
            </a:r>
            <a:r>
              <a:rPr lang="tr-TR" altLang="tr-TR" dirty="0" err="1"/>
              <a:t>mx+n</a:t>
            </a:r>
            <a:r>
              <a:rPr lang="tr-TR" altLang="tr-TR" dirty="0"/>
              <a:t> formülü sayesinde bilinmeyen konsantrasyon bulunur.</a:t>
            </a:r>
          </a:p>
          <a:p>
            <a:pPr algn="just"/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462266" y="1208600"/>
            <a:ext cx="9314795" cy="687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80998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err="1" smtClean="0"/>
              <a:t>Spektrofotometri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02743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2265" y="2037094"/>
            <a:ext cx="9314796" cy="674695"/>
          </a:xfrm>
        </p:spPr>
        <p:txBody>
          <a:bodyPr/>
          <a:lstStyle/>
          <a:p>
            <a:r>
              <a:rPr lang="tr-TR" b="1" dirty="0" err="1"/>
              <a:t>Spektrofotometrik</a:t>
            </a:r>
            <a:r>
              <a:rPr lang="tr-TR" b="1" dirty="0"/>
              <a:t> kafein tayini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6793" y="2852641"/>
            <a:ext cx="10057279" cy="456789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Öncelikle 5 mg saf kafein tartılarak 50 </a:t>
            </a:r>
            <a:r>
              <a:rPr lang="tr-TR" dirty="0" err="1"/>
              <a:t>mL</a:t>
            </a:r>
            <a:r>
              <a:rPr lang="tr-TR" dirty="0"/>
              <a:t> su içerisinde çözülür. Elde edilen çözeltinin derişimi 100 µg/</a:t>
            </a:r>
            <a:r>
              <a:rPr lang="tr-TR" dirty="0" err="1"/>
              <a:t>mL’dir</a:t>
            </a:r>
            <a:r>
              <a:rPr lang="tr-TR" dirty="0"/>
              <a:t>.  Ardından bu çözeltiden gerekli seyreltmeler yapılarak her biri 10 </a:t>
            </a:r>
            <a:r>
              <a:rPr lang="tr-TR" dirty="0" err="1"/>
              <a:t>mL</a:t>
            </a:r>
            <a:r>
              <a:rPr lang="tr-TR" dirty="0"/>
              <a:t> olacak şekilde 4.0, 8.0, 12, 16 ve 20 µg/</a:t>
            </a:r>
            <a:r>
              <a:rPr lang="tr-TR" dirty="0" err="1"/>
              <a:t>mL</a:t>
            </a:r>
            <a:r>
              <a:rPr lang="tr-TR" dirty="0"/>
              <a:t> kafein çözeltileri hazırlanır (seyreltme hesaplamaları öğrenciler tarafından yapılacaktır). </a:t>
            </a:r>
            <a:r>
              <a:rPr lang="tr-TR" dirty="0" err="1"/>
              <a:t>Spektrofotometre</a:t>
            </a:r>
            <a:r>
              <a:rPr lang="tr-TR" dirty="0"/>
              <a:t> cihazında dalga boyu aralığı olarak 400-200 </a:t>
            </a:r>
            <a:r>
              <a:rPr lang="tr-TR" dirty="0" err="1"/>
              <a:t>nm</a:t>
            </a:r>
            <a:r>
              <a:rPr lang="tr-TR" dirty="0"/>
              <a:t> seçilir. Standart çözeltilerin spektrumlarında en yüksek absorbansın gözlendiği 272nm’deki </a:t>
            </a:r>
            <a:r>
              <a:rPr lang="tr-TR" dirty="0" err="1"/>
              <a:t>absorbanslar</a:t>
            </a:r>
            <a:r>
              <a:rPr lang="tr-TR" dirty="0"/>
              <a:t> ölçülerek not alınacaktır. Bu verilerden hareketle doğrusal regresyon denklemi elde edilecek ve bu denklem daha sonra derişimi bilinmeyen numunelerin tayini için kullanılacaktır.</a:t>
            </a:r>
          </a:p>
          <a:p>
            <a:pPr algn="just"/>
            <a:r>
              <a:rPr lang="tr-TR" dirty="0"/>
              <a:t>Size verilen derişimi bilinmeyen kafein içeren numunenin </a:t>
            </a:r>
            <a:r>
              <a:rPr lang="tr-TR" dirty="0" err="1"/>
              <a:t>absorbans</a:t>
            </a:r>
            <a:r>
              <a:rPr lang="tr-TR" dirty="0"/>
              <a:t> değeri aynı cihaz parametreleri kullanılarak ölçülür ve doğrusal regresyon denkleminden faydalanılarak numunenin derişimi hesaplanır.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462266" y="1208600"/>
            <a:ext cx="9314795" cy="687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80998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err="1" smtClean="0"/>
              <a:t>Spektrofotometri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208901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62266" y="1208600"/>
            <a:ext cx="9314795" cy="687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80998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err="1" smtClean="0"/>
              <a:t>Spektrofotometri</a:t>
            </a:r>
            <a:endParaRPr lang="tr-TR" b="1" dirty="0"/>
          </a:p>
        </p:txBody>
      </p:sp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55711"/>
          <a:stretch/>
        </p:blipFill>
        <p:spPr>
          <a:xfrm>
            <a:off x="252388" y="2409974"/>
            <a:ext cx="4867275" cy="319764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 rotWithShape="1">
          <a:blip r:embed="rId2"/>
          <a:srcRect t="44337" b="8409"/>
          <a:stretch/>
        </p:blipFill>
        <p:spPr>
          <a:xfrm>
            <a:off x="5119663" y="2232996"/>
            <a:ext cx="4867275" cy="3411731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 rotWithShape="1">
          <a:blip r:embed="rId2"/>
          <a:srcRect l="13127" t="91783"/>
          <a:stretch/>
        </p:blipFill>
        <p:spPr>
          <a:xfrm>
            <a:off x="3005474" y="5563374"/>
            <a:ext cx="4228378" cy="593292"/>
          </a:xfrm>
          <a:prstGeom prst="rect">
            <a:avLst/>
          </a:prstGeom>
        </p:spPr>
      </p:pic>
      <p:sp>
        <p:nvSpPr>
          <p:cNvPr id="10" name="Metin kutusu 9"/>
          <p:cNvSpPr txBox="1"/>
          <p:nvPr/>
        </p:nvSpPr>
        <p:spPr>
          <a:xfrm>
            <a:off x="2117046" y="6711168"/>
            <a:ext cx="60052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Journal of </a:t>
            </a:r>
            <a:r>
              <a:rPr lang="en-US" dirty="0" err="1"/>
              <a:t>Ayurvedic</a:t>
            </a:r>
            <a:r>
              <a:rPr lang="en-US" dirty="0"/>
              <a:t> and Herbal Medicine 2017; 3(4): 200-204</a:t>
            </a:r>
            <a:endParaRPr lang="tr-TR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0537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071563"/>
            <a:ext cx="9314796" cy="703270"/>
          </a:xfrm>
        </p:spPr>
        <p:txBody>
          <a:bodyPr/>
          <a:lstStyle/>
          <a:p>
            <a:r>
              <a:rPr lang="tr-TR" b="1" dirty="0"/>
              <a:t>Kaynaklar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Onur, Feyyaz; Analitik Kimya II, Ankara Üniversitesi Eczacılık Fakültesi Yayın No:101, s:135-149; Ankara 2011.</a:t>
            </a:r>
          </a:p>
          <a:p>
            <a:pPr algn="just"/>
            <a:r>
              <a:rPr lang="tr-TR" dirty="0">
                <a:cs typeface="Times New Roman" panose="02020603050405020304" pitchFamily="18" charset="0"/>
              </a:rPr>
              <a:t>F. James Holler, </a:t>
            </a:r>
            <a:r>
              <a:rPr lang="tr-TR" dirty="0" err="1">
                <a:cs typeface="Times New Roman" panose="02020603050405020304" pitchFamily="18" charset="0"/>
              </a:rPr>
              <a:t>Stanley</a:t>
            </a:r>
            <a:r>
              <a:rPr lang="tr-TR" dirty="0">
                <a:cs typeface="Times New Roman" panose="02020603050405020304" pitchFamily="18" charset="0"/>
              </a:rPr>
              <a:t> R. </a:t>
            </a:r>
            <a:r>
              <a:rPr lang="tr-TR" dirty="0" err="1">
                <a:cs typeface="Times New Roman" panose="02020603050405020304" pitchFamily="18" charset="0"/>
              </a:rPr>
              <a:t>Crouch</a:t>
            </a:r>
            <a:r>
              <a:rPr lang="tr-TR" dirty="0">
                <a:cs typeface="Times New Roman" panose="02020603050405020304" pitchFamily="18" charset="0"/>
              </a:rPr>
              <a:t>; Fundamentals of </a:t>
            </a:r>
            <a:r>
              <a:rPr lang="tr-TR" dirty="0" err="1">
                <a:cs typeface="Times New Roman" panose="02020603050405020304" pitchFamily="18" charset="0"/>
              </a:rPr>
              <a:t>Analytical</a:t>
            </a:r>
            <a:r>
              <a:rPr lang="tr-TR" dirty="0">
                <a:cs typeface="Times New Roman" panose="02020603050405020304" pitchFamily="18" charset="0"/>
              </a:rPr>
              <a:t> </a:t>
            </a:r>
            <a:r>
              <a:rPr lang="tr-TR" dirty="0" err="1">
                <a:cs typeface="Times New Roman" panose="02020603050405020304" pitchFamily="18" charset="0"/>
              </a:rPr>
              <a:t>Chemistry</a:t>
            </a:r>
            <a:r>
              <a:rPr lang="tr-TR" dirty="0">
                <a:cs typeface="Times New Roman" panose="02020603050405020304" pitchFamily="18" charset="0"/>
              </a:rPr>
              <a:t>, 9th </a:t>
            </a:r>
            <a:r>
              <a:rPr lang="tr-TR" dirty="0" err="1">
                <a:cs typeface="Times New Roman" panose="02020603050405020304" pitchFamily="18" charset="0"/>
              </a:rPr>
              <a:t>edition</a:t>
            </a:r>
            <a:r>
              <a:rPr lang="tr-TR">
                <a:cs typeface="Times New Roman" panose="02020603050405020304" pitchFamily="18" charset="0"/>
              </a:rPr>
              <a:t>. </a:t>
            </a:r>
            <a:endParaRPr lang="tr-TR"/>
          </a:p>
          <a:p>
            <a:pPr algn="just"/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79289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444741"/>
            <a:ext cx="9314795" cy="615106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Spektrofotometri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483" y="2476923"/>
            <a:ext cx="9314796" cy="4567898"/>
          </a:xfrm>
        </p:spPr>
        <p:txBody>
          <a:bodyPr/>
          <a:lstStyle/>
          <a:p>
            <a:pPr algn="just"/>
            <a:r>
              <a:rPr lang="tr-TR" altLang="tr-TR" dirty="0"/>
              <a:t>Dalga boyunun bir fonksiyonu olarak bir maddenin </a:t>
            </a:r>
            <a:r>
              <a:rPr lang="tr-TR" altLang="tr-TR" dirty="0" err="1"/>
              <a:t>tranmittans</a:t>
            </a:r>
            <a:r>
              <a:rPr lang="tr-TR" altLang="tr-TR" dirty="0"/>
              <a:t> / </a:t>
            </a:r>
            <a:r>
              <a:rPr lang="tr-TR" altLang="tr-TR" dirty="0" err="1"/>
              <a:t>absorbans</a:t>
            </a:r>
            <a:r>
              <a:rPr lang="tr-TR" altLang="tr-TR" dirty="0"/>
              <a:t> özelliklerini inceleyen bilim dalıdır.</a:t>
            </a:r>
          </a:p>
          <a:p>
            <a:pPr algn="just"/>
            <a:r>
              <a:rPr lang="tr-TR" altLang="tr-TR" dirty="0"/>
              <a:t>Işık enerjisinin </a:t>
            </a:r>
            <a:r>
              <a:rPr lang="tr-TR" altLang="tr-TR" dirty="0" err="1"/>
              <a:t>absorpsiyonuna</a:t>
            </a:r>
            <a:r>
              <a:rPr lang="tr-TR" altLang="tr-TR" dirty="0"/>
              <a:t> dayalı bir yöntemdir. Işık elektromanyetik bir radyasyondur ve frekansı (v) veya dalga boyu (</a:t>
            </a:r>
            <a:r>
              <a:rPr lang="el-GR" altLang="tr-TR" dirty="0"/>
              <a:t>λ</a:t>
            </a:r>
            <a:r>
              <a:rPr lang="tr-TR" altLang="tr-TR" dirty="0"/>
              <a:t>) ile karakterize edilir. </a:t>
            </a:r>
          </a:p>
          <a:p>
            <a:pPr algn="just"/>
            <a:r>
              <a:rPr lang="tr-TR" altLang="tr-TR" dirty="0"/>
              <a:t>Işık enerjisi;  E = </a:t>
            </a:r>
            <a:r>
              <a:rPr lang="tr-TR" altLang="tr-TR" dirty="0" err="1"/>
              <a:t>h.v</a:t>
            </a:r>
            <a:r>
              <a:rPr lang="tr-TR" altLang="tr-TR" dirty="0"/>
              <a:t>  veya E = </a:t>
            </a:r>
            <a:r>
              <a:rPr lang="tr-TR" altLang="tr-TR" dirty="0" err="1"/>
              <a:t>h.c</a:t>
            </a:r>
            <a:r>
              <a:rPr lang="tr-TR" altLang="tr-TR" dirty="0"/>
              <a:t>/</a:t>
            </a:r>
            <a:r>
              <a:rPr lang="el-GR" altLang="tr-TR" dirty="0"/>
              <a:t> λ</a:t>
            </a:r>
            <a:r>
              <a:rPr lang="tr-TR" altLang="tr-TR" dirty="0"/>
              <a:t> </a:t>
            </a:r>
          </a:p>
          <a:p>
            <a:pPr marL="404988" lvl="1" indent="0" algn="just">
              <a:buNone/>
            </a:pPr>
            <a:r>
              <a:rPr lang="tr-TR" altLang="tr-TR" dirty="0"/>
              <a:t>h (Planck sabiti) = </a:t>
            </a:r>
            <a:r>
              <a:rPr lang="tr-TR" dirty="0"/>
              <a:t>6,62*10</a:t>
            </a:r>
            <a:r>
              <a:rPr lang="tr-TR" baseline="30000" dirty="0"/>
              <a:t>-27</a:t>
            </a:r>
            <a:r>
              <a:rPr lang="tr-TR" dirty="0"/>
              <a:t> </a:t>
            </a:r>
            <a:r>
              <a:rPr lang="tr-TR" dirty="0" err="1"/>
              <a:t>erg.s</a:t>
            </a:r>
            <a:endParaRPr lang="tr-TR" dirty="0"/>
          </a:p>
          <a:p>
            <a:pPr marL="404988" lvl="1" indent="0" algn="just">
              <a:buNone/>
            </a:pPr>
            <a:r>
              <a:rPr lang="tr-TR" dirty="0"/>
              <a:t>c = 3*10</a:t>
            </a:r>
            <a:r>
              <a:rPr lang="tr-TR" baseline="30000" dirty="0"/>
              <a:t>10</a:t>
            </a:r>
            <a:r>
              <a:rPr lang="tr-TR" dirty="0"/>
              <a:t> cm/s</a:t>
            </a:r>
          </a:p>
          <a:p>
            <a:pPr algn="just"/>
            <a:endParaRPr lang="tr-TR" altLang="tr-TR" dirty="0"/>
          </a:p>
          <a:p>
            <a:pPr marL="404988" lvl="1" indent="0" algn="just">
              <a:buNone/>
            </a:pPr>
            <a:endParaRPr lang="tr-TR" dirty="0"/>
          </a:p>
          <a:p>
            <a:pPr lvl="1" algn="just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319456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493099"/>
            <a:ext cx="9314795" cy="566749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Spektrofotometri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484" y="2255697"/>
            <a:ext cx="9314796" cy="4567898"/>
          </a:xfrm>
        </p:spPr>
        <p:txBody>
          <a:bodyPr/>
          <a:lstStyle/>
          <a:p>
            <a:pPr algn="just"/>
            <a:r>
              <a:rPr lang="tr-TR" dirty="0"/>
              <a:t>Işık, atom, iyon ve moleküller tarafından </a:t>
            </a:r>
            <a:r>
              <a:rPr lang="tr-TR" dirty="0" err="1"/>
              <a:t>absorbe</a:t>
            </a:r>
            <a:r>
              <a:rPr lang="tr-TR" dirty="0"/>
              <a:t> edilebilir. </a:t>
            </a:r>
            <a:r>
              <a:rPr lang="tr-TR" dirty="0" err="1"/>
              <a:t>Absorbe</a:t>
            </a:r>
            <a:r>
              <a:rPr lang="tr-TR" dirty="0"/>
              <a:t> edilen enerji, elektronların düşük enerjili </a:t>
            </a:r>
            <a:r>
              <a:rPr lang="tr-TR" dirty="0" err="1"/>
              <a:t>orbitallerden</a:t>
            </a:r>
            <a:r>
              <a:rPr lang="tr-TR" dirty="0"/>
              <a:t> (temel hal) daha yüksek enerjili </a:t>
            </a:r>
            <a:r>
              <a:rPr lang="tr-TR" dirty="0" err="1"/>
              <a:t>orbitallere</a:t>
            </a:r>
            <a:r>
              <a:rPr lang="tr-TR" dirty="0"/>
              <a:t> (uyarılmış hal) geçmesine neden olur. Bir enerjinin </a:t>
            </a:r>
            <a:r>
              <a:rPr lang="tr-TR" dirty="0" err="1"/>
              <a:t>absorblanması</a:t>
            </a:r>
            <a:r>
              <a:rPr lang="tr-TR" dirty="0"/>
              <a:t> için iki enerji seviyesi arasındaki farka eşit olması gerekir.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584" y="4300586"/>
            <a:ext cx="4310550" cy="1741533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6400800" y="5580167"/>
            <a:ext cx="1082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Temel hal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6400800" y="4439662"/>
            <a:ext cx="1394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Uyarılmış hal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3492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2484" y="1180478"/>
            <a:ext cx="9314795" cy="687642"/>
          </a:xfrm>
        </p:spPr>
        <p:txBody>
          <a:bodyPr/>
          <a:lstStyle/>
          <a:p>
            <a:r>
              <a:rPr lang="tr-TR" b="1" dirty="0" err="1"/>
              <a:t>Spektrofotometri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2485" y="1834666"/>
            <a:ext cx="9448385" cy="3961264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Hangi spektrum bölgesinde olursa olsun belli bir dalga boyundaki ışığın </a:t>
            </a:r>
            <a:r>
              <a:rPr lang="tr-TR" dirty="0" err="1"/>
              <a:t>absorpsiyonu</a:t>
            </a:r>
            <a:r>
              <a:rPr lang="tr-TR" dirty="0"/>
              <a:t> enerjiyi </a:t>
            </a:r>
            <a:r>
              <a:rPr lang="tr-TR" dirty="0" err="1"/>
              <a:t>absorbe</a:t>
            </a:r>
            <a:r>
              <a:rPr lang="tr-TR" dirty="0"/>
              <a:t> etmek kapasitesine sahip bir yapının varlığının göstergesidir. </a:t>
            </a:r>
            <a:r>
              <a:rPr lang="tr-TR" dirty="0" err="1"/>
              <a:t>Absorbsiyon</a:t>
            </a:r>
            <a:r>
              <a:rPr lang="tr-TR" dirty="0"/>
              <a:t> miktarının dalga boyunun bir fonksiyonu olarak kaydedilmesi sonucunda </a:t>
            </a:r>
            <a:r>
              <a:rPr lang="tr-TR" i="1" dirty="0" err="1"/>
              <a:t>absorbsiyon</a:t>
            </a:r>
            <a:r>
              <a:rPr lang="tr-TR" i="1" dirty="0"/>
              <a:t> spektrumu </a:t>
            </a:r>
            <a:r>
              <a:rPr lang="tr-TR" dirty="0"/>
              <a:t>meydana gelir.</a:t>
            </a:r>
          </a:p>
          <a:p>
            <a:pPr algn="just"/>
            <a:r>
              <a:rPr lang="tr-TR" dirty="0"/>
              <a:t>UV ve görünür alan spektrumunda, </a:t>
            </a:r>
            <a:r>
              <a:rPr lang="tr-TR" dirty="0" err="1"/>
              <a:t>absorbanslar</a:t>
            </a:r>
            <a:r>
              <a:rPr lang="tr-TR" dirty="0"/>
              <a:t> dalga boyuna karşı grafiğe geçirilir ve </a:t>
            </a:r>
            <a:r>
              <a:rPr lang="tr-TR" dirty="0" err="1"/>
              <a:t>absorpsiyonun</a:t>
            </a:r>
            <a:r>
              <a:rPr lang="tr-TR" dirty="0"/>
              <a:t> en yüksek olduğu dalga boyunda bir maksimum görülür (</a:t>
            </a:r>
            <a:r>
              <a:rPr lang="el-GR" dirty="0"/>
              <a:t>λ</a:t>
            </a:r>
            <a:r>
              <a:rPr lang="tr-TR" baseline="-25000" dirty="0" err="1"/>
              <a:t>max</a:t>
            </a:r>
            <a:r>
              <a:rPr lang="tr-TR" dirty="0"/>
              <a:t> ).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458" y="4519822"/>
            <a:ext cx="3999476" cy="2679491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8354934" y="5989790"/>
            <a:ext cx="15755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/>
              <a:t>International </a:t>
            </a:r>
            <a:r>
              <a:rPr lang="tr-TR" sz="1200" dirty="0" err="1"/>
              <a:t>Journal</a:t>
            </a:r>
            <a:r>
              <a:rPr lang="tr-TR" sz="1200" dirty="0"/>
              <a:t> of </a:t>
            </a:r>
            <a:r>
              <a:rPr lang="tr-TR" sz="1200" dirty="0" err="1"/>
              <a:t>Analytical</a:t>
            </a:r>
            <a:r>
              <a:rPr lang="tr-TR" sz="1200" dirty="0"/>
              <a:t> </a:t>
            </a:r>
            <a:r>
              <a:rPr lang="tr-TR" sz="1200" dirty="0" err="1"/>
              <a:t>Chemistry</a:t>
            </a:r>
            <a:r>
              <a:rPr lang="tr-TR" sz="1200" dirty="0"/>
              <a:t> Volume 2015, </a:t>
            </a:r>
            <a:r>
              <a:rPr lang="tr-TR" sz="1200" dirty="0" err="1"/>
              <a:t>Article</a:t>
            </a:r>
            <a:r>
              <a:rPr lang="tr-TR" sz="1200" dirty="0"/>
              <a:t> ID </a:t>
            </a:r>
            <a:r>
              <a:rPr lang="tr-TR" sz="1200" dirty="0" smtClean="0"/>
              <a:t>170239 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4017935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 txBox="1">
            <a:spLocks/>
          </p:cNvSpPr>
          <p:nvPr/>
        </p:nvSpPr>
        <p:spPr>
          <a:xfrm>
            <a:off x="1359274" y="2693172"/>
            <a:ext cx="7895314" cy="3346245"/>
          </a:xfrm>
          <a:prstGeom prst="rect">
            <a:avLst/>
          </a:prstGeom>
        </p:spPr>
        <p:txBody>
          <a:bodyPr vert="horz" lIns="80998" tIns="40499" rIns="80998" bIns="40499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/>
              <a:t>Işık </a:t>
            </a:r>
            <a:r>
              <a:rPr lang="tr-TR" sz="2000" dirty="0" err="1"/>
              <a:t>absorosiyonu</a:t>
            </a:r>
            <a:r>
              <a:rPr lang="tr-TR" sz="2000" dirty="0"/>
              <a:t> </a:t>
            </a:r>
            <a:r>
              <a:rPr lang="tr-TR" sz="2000" dirty="0" err="1"/>
              <a:t>spektrofotometre</a:t>
            </a:r>
            <a:r>
              <a:rPr lang="tr-TR" sz="2000" dirty="0"/>
              <a:t> ile ölçülür. Bu ölçüm atom, iyon veya molekül üzerine gönderilen ışığın şiddeti (I</a:t>
            </a:r>
            <a:r>
              <a:rPr lang="tr-TR" sz="2000" baseline="-25000" dirty="0"/>
              <a:t>0</a:t>
            </a:r>
            <a:r>
              <a:rPr lang="tr-TR" sz="2000" dirty="0"/>
              <a:t>) ile geçen ışığın şiddeti (I) arasındaki farkın ölçümü şeklindedir.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359274" y="4057920"/>
            <a:ext cx="3577421" cy="2330105"/>
          </a:xfrm>
          <a:prstGeom prst="rect">
            <a:avLst/>
          </a:prstGeom>
        </p:spPr>
        <p:txBody>
          <a:bodyPr vert="horz" lIns="80998" tIns="40499" rIns="80998" bIns="40499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1772" dirty="0" err="1"/>
              <a:t>Transmittans</a:t>
            </a:r>
            <a:r>
              <a:rPr lang="tr-TR" altLang="tr-TR" sz="1772" dirty="0"/>
              <a:t> (Geçirgenlik) :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1772" dirty="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772" dirty="0"/>
              <a:t>% Geçirgenlik</a:t>
            </a: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053" y="4653928"/>
            <a:ext cx="892949" cy="665141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2719603" y="5032857"/>
            <a:ext cx="319212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 sz="1594"/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5344778" y="4066832"/>
            <a:ext cx="3577421" cy="226541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1772" dirty="0" err="1"/>
              <a:t>Absorbans</a:t>
            </a:r>
            <a:endParaRPr lang="tr-TR" altLang="tr-TR" sz="1772" dirty="0"/>
          </a:p>
        </p:txBody>
      </p:sp>
      <p:pic>
        <p:nvPicPr>
          <p:cNvPr id="9" name="Picture 12" descr=" A_\lambda = -\log_{10} \left( \frac{I_1}{I_0} \righ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844" y="4653928"/>
            <a:ext cx="1913864" cy="54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4199" y="5581085"/>
            <a:ext cx="3453075" cy="1337867"/>
          </a:xfrm>
          <a:prstGeom prst="rect">
            <a:avLst/>
          </a:prstGeom>
        </p:spPr>
      </p:pic>
      <p:sp>
        <p:nvSpPr>
          <p:cNvPr id="11" name="Unvan 1"/>
          <p:cNvSpPr>
            <a:spLocks noGrp="1"/>
          </p:cNvSpPr>
          <p:nvPr>
            <p:ph type="title"/>
          </p:nvPr>
        </p:nvSpPr>
        <p:spPr>
          <a:xfrm>
            <a:off x="742484" y="1180478"/>
            <a:ext cx="9314795" cy="687642"/>
          </a:xfrm>
        </p:spPr>
        <p:txBody>
          <a:bodyPr/>
          <a:lstStyle/>
          <a:p>
            <a:r>
              <a:rPr lang="tr-TR" b="1" dirty="0" err="1"/>
              <a:t>Spektrofotometri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34468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423707" y="1410733"/>
            <a:ext cx="6682353" cy="1147475"/>
          </a:xfrm>
        </p:spPr>
        <p:txBody>
          <a:bodyPr>
            <a:normAutofit/>
          </a:bodyPr>
          <a:lstStyle/>
          <a:p>
            <a:r>
              <a:rPr lang="tr-TR" altLang="tr-TR" sz="3200" dirty="0"/>
              <a:t>Lambert – </a:t>
            </a:r>
            <a:r>
              <a:rPr lang="tr-TR" altLang="tr-TR" sz="3200" dirty="0" err="1"/>
              <a:t>Beer</a:t>
            </a:r>
            <a:r>
              <a:rPr lang="tr-TR" altLang="tr-TR" sz="3200" dirty="0"/>
              <a:t> Yasası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1662285" y="2206054"/>
            <a:ext cx="3577421" cy="3907882"/>
          </a:xfrm>
          <a:prstGeom prst="rect">
            <a:avLst/>
          </a:prstGeom>
        </p:spPr>
        <p:txBody>
          <a:bodyPr vert="horz" lIns="80998" tIns="40499" rIns="80998" bIns="40499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2126" dirty="0" err="1"/>
              <a:t>Absorbans</a:t>
            </a:r>
            <a:r>
              <a:rPr lang="tr-TR" altLang="tr-TR" sz="2126" dirty="0"/>
              <a:t> ile konsantrasyon arasındaki ilişkiyi açıklar.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5374703" y="2206053"/>
            <a:ext cx="3577421" cy="336367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tr-TR" altLang="tr-TR" sz="2126" dirty="0"/>
              <a:t>		</a:t>
            </a:r>
            <a:r>
              <a:rPr lang="tr-TR" altLang="tr-TR" sz="2480" dirty="0"/>
              <a:t>A = k . </a:t>
            </a:r>
            <a:r>
              <a:rPr lang="tr-TR" altLang="tr-TR" sz="2480" dirty="0">
                <a:latin typeface="Harlow Solid Italic" panose="04030604020F02020D02" pitchFamily="82" charset="0"/>
              </a:rPr>
              <a:t>l </a:t>
            </a:r>
            <a:r>
              <a:rPr lang="tr-TR" altLang="tr-TR" sz="2480" dirty="0"/>
              <a:t>. C</a:t>
            </a:r>
            <a:endParaRPr lang="tr-TR" altLang="tr-TR" sz="1772" dirty="0"/>
          </a:p>
          <a:p>
            <a:r>
              <a:rPr lang="tr-TR" altLang="tr-TR" sz="1594" dirty="0"/>
              <a:t>Konsantrasyon </a:t>
            </a:r>
            <a:r>
              <a:rPr lang="tr-TR" altLang="tr-TR" sz="1594" dirty="0" err="1"/>
              <a:t>mol</a:t>
            </a:r>
            <a:r>
              <a:rPr lang="tr-TR" altLang="tr-TR" sz="1594" dirty="0"/>
              <a:t>/L cinsinden (M) veriliyorsa, k katsayısı </a:t>
            </a:r>
            <a:r>
              <a:rPr lang="el-GR" altLang="tr-TR" sz="2126" dirty="0">
                <a:cs typeface="Arial" panose="020B0604020202020204" pitchFamily="34" charset="0"/>
              </a:rPr>
              <a:t>ε</a:t>
            </a:r>
            <a:r>
              <a:rPr lang="tr-TR" altLang="tr-TR" sz="1594" dirty="0"/>
              <a:t> ile gösterilir.</a:t>
            </a:r>
            <a:r>
              <a:rPr lang="tr-TR" altLang="tr-TR" sz="1772" dirty="0"/>
              <a:t> </a:t>
            </a:r>
            <a:r>
              <a:rPr lang="tr-TR" altLang="tr-TR" sz="1594" dirty="0"/>
              <a:t> (</a:t>
            </a:r>
            <a:r>
              <a:rPr lang="tr-TR" altLang="tr-TR" sz="1594" dirty="0" err="1"/>
              <a:t>molar</a:t>
            </a:r>
            <a:r>
              <a:rPr lang="tr-TR" altLang="tr-TR" sz="1594" dirty="0"/>
              <a:t> </a:t>
            </a:r>
            <a:r>
              <a:rPr lang="tr-TR" altLang="tr-TR" sz="1594" dirty="0" err="1"/>
              <a:t>absorbtivite</a:t>
            </a:r>
            <a:r>
              <a:rPr lang="tr-TR" altLang="tr-TR" sz="1594" dirty="0"/>
              <a:t>)</a:t>
            </a:r>
          </a:p>
          <a:p>
            <a:r>
              <a:rPr lang="el-GR" altLang="tr-TR" sz="2303" dirty="0"/>
              <a:t>ε</a:t>
            </a:r>
            <a:r>
              <a:rPr lang="tr-TR" altLang="tr-TR" sz="2303" dirty="0"/>
              <a:t> </a:t>
            </a:r>
            <a:r>
              <a:rPr lang="tr-TR" altLang="tr-TR" sz="1772" dirty="0"/>
              <a:t>maddenin cinsine ve dalga boyuna bağlıdır.</a:t>
            </a:r>
            <a:endParaRPr lang="tr-TR" altLang="tr-TR" sz="1594" dirty="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126" dirty="0"/>
              <a:t>		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257775" y="5094760"/>
            <a:ext cx="1275440" cy="310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 sz="1417"/>
              <a:t>absorbans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468530" y="5731777"/>
            <a:ext cx="1403407" cy="528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 sz="1417"/>
              <a:t>molar absorbtivite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298198" y="5286007"/>
            <a:ext cx="429156" cy="337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 sz="1594"/>
              <a:t>yol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063182" y="5412566"/>
            <a:ext cx="1403407" cy="528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tr-TR" sz="1417"/>
              <a:t>molar konsantrasyon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341970" y="4456337"/>
            <a:ext cx="1722619" cy="583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tr-TR" sz="2126" b="1" dirty="0"/>
              <a:t>A</a:t>
            </a:r>
            <a:r>
              <a:rPr lang="tr-TR" altLang="tr-TR" sz="2126" dirty="0"/>
              <a:t> = </a:t>
            </a:r>
            <a:r>
              <a:rPr lang="el-GR" altLang="tr-TR" sz="3189" dirty="0"/>
              <a:t>ε</a:t>
            </a:r>
            <a:r>
              <a:rPr lang="tr-TR" altLang="tr-TR" sz="2126" dirty="0"/>
              <a:t> . </a:t>
            </a:r>
            <a:r>
              <a:rPr lang="tr-TR" altLang="tr-TR" sz="2835" dirty="0">
                <a:latin typeface="Harlow Solid Italic" panose="04030604020F02020D02" pitchFamily="82" charset="0"/>
              </a:rPr>
              <a:t>l</a:t>
            </a:r>
            <a:r>
              <a:rPr lang="tr-TR" altLang="tr-TR" sz="2126" dirty="0"/>
              <a:t> . </a:t>
            </a:r>
            <a:r>
              <a:rPr lang="tr-TR" altLang="tr-TR" sz="2126" b="1" dirty="0"/>
              <a:t>C</a:t>
            </a: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 flipH="1">
            <a:off x="2071111" y="4939783"/>
            <a:ext cx="382492" cy="19124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 sz="1594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H="1">
            <a:off x="2787741" y="4966794"/>
            <a:ext cx="191246" cy="7017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 sz="1594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3426165" y="4903515"/>
            <a:ext cx="0" cy="3824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 sz="1594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936622" y="4903515"/>
            <a:ext cx="317806" cy="5090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 sz="1594"/>
          </a:p>
        </p:txBody>
      </p:sp>
      <p:pic>
        <p:nvPicPr>
          <p:cNvPr id="17" name="Resim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2834" y="5184981"/>
            <a:ext cx="3453075" cy="1337867"/>
          </a:xfrm>
          <a:prstGeom prst="rect">
            <a:avLst/>
          </a:prstGeom>
        </p:spPr>
      </p:pic>
      <p:sp>
        <p:nvSpPr>
          <p:cNvPr id="18" name="Unvan 1"/>
          <p:cNvSpPr txBox="1">
            <a:spLocks/>
          </p:cNvSpPr>
          <p:nvPr/>
        </p:nvSpPr>
        <p:spPr>
          <a:xfrm>
            <a:off x="809191" y="1101017"/>
            <a:ext cx="9314795" cy="687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80998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err="1" smtClean="0"/>
              <a:t>Spektrofotometri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12618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20031" y="2521290"/>
            <a:ext cx="9376592" cy="1147475"/>
          </a:xfrm>
          <a:prstGeom prst="rect">
            <a:avLst/>
          </a:prstGeom>
        </p:spPr>
        <p:txBody>
          <a:bodyPr vert="horz" lIns="80998" tIns="40499" rIns="80998" bIns="40499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altLang="tr-TR" sz="2400" dirty="0"/>
              <a:t>Lambert – </a:t>
            </a:r>
            <a:r>
              <a:rPr lang="tr-TR" altLang="tr-TR" sz="2400" dirty="0" err="1"/>
              <a:t>Beer</a:t>
            </a:r>
            <a:r>
              <a:rPr lang="tr-TR" altLang="tr-TR" sz="2400" dirty="0"/>
              <a:t> </a:t>
            </a:r>
            <a:r>
              <a:rPr lang="tr-TR" altLang="tr-TR" sz="2400" dirty="0" smtClean="0"/>
              <a:t>Yasası’nın geçerli olduğu koşullar:</a:t>
            </a:r>
          </a:p>
          <a:p>
            <a:endParaRPr lang="tr-TR" altLang="tr-TR" sz="2400" dirty="0"/>
          </a:p>
          <a:p>
            <a:pPr marL="514350" indent="-514350">
              <a:buAutoNum type="arabicParenR"/>
            </a:pPr>
            <a:r>
              <a:rPr lang="tr-TR" altLang="tr-TR" sz="2400" dirty="0" smtClean="0"/>
              <a:t>Kırılma, yansıma, difüzyon gibi parazit olaylar meydana gelmemelidir.</a:t>
            </a:r>
          </a:p>
          <a:p>
            <a:pPr marL="514350" indent="-514350">
              <a:buAutoNum type="arabicParenR"/>
            </a:pPr>
            <a:r>
              <a:rPr lang="tr-TR" altLang="tr-TR" sz="2400" dirty="0" smtClean="0"/>
              <a:t>Kullanılan ışık monokromatik (tek dalga boyundaki ışık) olmalıdır.</a:t>
            </a:r>
          </a:p>
          <a:p>
            <a:pPr marL="514350" indent="-514350">
              <a:buAutoNum type="arabicParenR"/>
            </a:pPr>
            <a:r>
              <a:rPr lang="tr-TR" altLang="tr-TR" sz="2400" dirty="0" smtClean="0"/>
              <a:t>Çalışma sırasında analiz edilen maddenin özellikleri değişmemelidir.</a:t>
            </a:r>
            <a:endParaRPr lang="tr-TR" altLang="tr-TR" sz="2400" dirty="0"/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742484" y="1180478"/>
            <a:ext cx="9314795" cy="687642"/>
          </a:xfrm>
        </p:spPr>
        <p:txBody>
          <a:bodyPr/>
          <a:lstStyle/>
          <a:p>
            <a:r>
              <a:rPr lang="tr-TR" b="1" dirty="0" err="1"/>
              <a:t>Spektrofotometri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1465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41296" y="2035545"/>
            <a:ext cx="6682353" cy="1147475"/>
          </a:xfrm>
          <a:prstGeom prst="rect">
            <a:avLst/>
          </a:prstGeom>
        </p:spPr>
        <p:txBody>
          <a:bodyPr vert="horz" lIns="80998" tIns="40499" rIns="80998" bIns="40499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altLang="tr-TR" sz="2746" b="1" dirty="0"/>
              <a:t>UV/GB </a:t>
            </a:r>
            <a:r>
              <a:rPr lang="tr-TR" altLang="tr-TR" sz="2746" b="1" dirty="0" err="1"/>
              <a:t>Spektrofotometrisinde</a:t>
            </a:r>
            <a:r>
              <a:rPr lang="tr-TR" altLang="tr-TR" sz="2746" b="1" dirty="0"/>
              <a:t> </a:t>
            </a:r>
            <a:r>
              <a:rPr lang="tr-TR" altLang="tr-TR" sz="2746" b="1" dirty="0" smtClean="0"/>
              <a:t>Cihaz </a:t>
            </a:r>
            <a:r>
              <a:rPr lang="tr-TR" altLang="tr-TR" sz="2746" b="1" dirty="0"/>
              <a:t>Bilgisi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41296" y="2609283"/>
            <a:ext cx="404991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tr-TR" altLang="tr-TR" sz="2000" dirty="0"/>
              <a:t> Işık kaynağı</a:t>
            </a:r>
          </a:p>
          <a:p>
            <a:pPr>
              <a:buFontTx/>
              <a:buAutoNum type="arabicPeriod"/>
            </a:pPr>
            <a:r>
              <a:rPr lang="tr-TR" altLang="tr-TR" sz="2000" dirty="0"/>
              <a:t> </a:t>
            </a:r>
            <a:r>
              <a:rPr lang="tr-TR" altLang="tr-TR" sz="2000" dirty="0" err="1"/>
              <a:t>Monokromatör</a:t>
            </a:r>
            <a:endParaRPr lang="tr-TR" altLang="tr-TR" sz="2000" dirty="0"/>
          </a:p>
          <a:p>
            <a:pPr>
              <a:buFontTx/>
              <a:buAutoNum type="arabicPeriod"/>
            </a:pPr>
            <a:r>
              <a:rPr lang="tr-TR" altLang="tr-TR" sz="2000" dirty="0"/>
              <a:t> Numune kabı (küvet)</a:t>
            </a:r>
          </a:p>
          <a:p>
            <a:pPr>
              <a:buFontTx/>
              <a:buAutoNum type="arabicPeriod"/>
            </a:pPr>
            <a:r>
              <a:rPr lang="tr-TR" altLang="tr-TR" sz="2000" dirty="0"/>
              <a:t> </a:t>
            </a:r>
            <a:r>
              <a:rPr lang="tr-TR" altLang="tr-TR" sz="2000" dirty="0" err="1"/>
              <a:t>Dedektör</a:t>
            </a:r>
            <a:endParaRPr lang="tr-TR" altLang="tr-TR" sz="2000" dirty="0"/>
          </a:p>
          <a:p>
            <a:pPr>
              <a:buFontTx/>
              <a:buAutoNum type="arabicPeriod"/>
            </a:pPr>
            <a:r>
              <a:rPr lang="tr-TR" altLang="tr-TR" sz="2000" dirty="0"/>
              <a:t> Kaydedici</a:t>
            </a:r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841296" y="1233999"/>
            <a:ext cx="9314795" cy="687642"/>
          </a:xfrm>
        </p:spPr>
        <p:txBody>
          <a:bodyPr/>
          <a:lstStyle/>
          <a:p>
            <a:r>
              <a:rPr lang="tr-TR" b="1" dirty="0" err="1"/>
              <a:t>Spektrofotometri</a:t>
            </a:r>
            <a:endParaRPr lang="tr-TR" b="1" dirty="0"/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270583"/>
              </p:ext>
            </p:extLst>
          </p:nvPr>
        </p:nvGraphicFramePr>
        <p:xfrm>
          <a:off x="4421503" y="2644984"/>
          <a:ext cx="5849548" cy="1076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013"/>
                <a:gridCol w="2083982"/>
                <a:gridCol w="2009553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tr-TR" smtClean="0"/>
                        <a:t>Spektrum bölgesi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Işık kaynağı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Küvet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UV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Hidrojen lambası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Kuartz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mtClean="0"/>
                        <a:t>Görünür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Tungsten </a:t>
                      </a:r>
                      <a:r>
                        <a:rPr lang="tr-TR" dirty="0" smtClean="0"/>
                        <a:t>lambası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Cam</a:t>
                      </a:r>
                      <a:r>
                        <a:rPr lang="tr-TR" baseline="0" dirty="0" smtClean="0"/>
                        <a:t> ya da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kuartz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504" y="3951324"/>
            <a:ext cx="7021938" cy="3155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77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2265" y="2355133"/>
            <a:ext cx="9314796" cy="717558"/>
          </a:xfrm>
        </p:spPr>
        <p:txBody>
          <a:bodyPr/>
          <a:lstStyle/>
          <a:p>
            <a:r>
              <a:rPr lang="tr-TR" altLang="tr-TR" b="1" dirty="0" err="1"/>
              <a:t>Spektrofotometrinin</a:t>
            </a:r>
            <a:r>
              <a:rPr lang="tr-TR" altLang="tr-TR" b="1" dirty="0"/>
              <a:t> kullanım alanları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2265" y="3302832"/>
            <a:ext cx="9314796" cy="4567898"/>
          </a:xfrm>
        </p:spPr>
        <p:txBody>
          <a:bodyPr/>
          <a:lstStyle/>
          <a:p>
            <a:pPr marL="506235" indent="-506235">
              <a:buNone/>
            </a:pPr>
            <a:r>
              <a:rPr lang="tr-TR" altLang="tr-TR" b="1" dirty="0"/>
              <a:t>1.</a:t>
            </a:r>
            <a:r>
              <a:rPr lang="tr-TR" altLang="tr-TR" dirty="0"/>
              <a:t> Kalitatif analiz</a:t>
            </a:r>
          </a:p>
          <a:p>
            <a:pPr marL="506235" indent="-506235">
              <a:buNone/>
            </a:pPr>
            <a:r>
              <a:rPr lang="tr-TR" altLang="tr-TR" b="1" dirty="0"/>
              <a:t>2.</a:t>
            </a:r>
            <a:r>
              <a:rPr lang="tr-TR" altLang="tr-TR" dirty="0"/>
              <a:t> Kantitatif analiz</a:t>
            </a:r>
          </a:p>
          <a:p>
            <a:pPr marL="506235" indent="-506235">
              <a:buNone/>
            </a:pPr>
            <a:r>
              <a:rPr lang="tr-TR" altLang="tr-TR" b="1" dirty="0"/>
              <a:t>3.</a:t>
            </a:r>
            <a:r>
              <a:rPr lang="tr-TR" altLang="tr-TR" dirty="0"/>
              <a:t> Denge sabitinin tayini</a:t>
            </a:r>
          </a:p>
          <a:p>
            <a:pPr marL="506235" indent="-506235">
              <a:buNone/>
            </a:pPr>
            <a:r>
              <a:rPr lang="tr-TR" altLang="tr-TR" b="1" dirty="0"/>
              <a:t>4.</a:t>
            </a:r>
            <a:r>
              <a:rPr lang="tr-TR" altLang="tr-TR" dirty="0"/>
              <a:t> Molekül ağırlığının belirlenmesi</a:t>
            </a:r>
          </a:p>
          <a:p>
            <a:pPr marL="506235" indent="-506235">
              <a:buNone/>
            </a:pPr>
            <a:r>
              <a:rPr lang="tr-TR" altLang="tr-TR" b="1" dirty="0"/>
              <a:t>5.</a:t>
            </a:r>
            <a:r>
              <a:rPr lang="tr-TR" altLang="tr-TR" dirty="0"/>
              <a:t> Kinetik çalışmalar</a:t>
            </a:r>
          </a:p>
          <a:p>
            <a:pPr marL="506235" indent="-506235">
              <a:buNone/>
            </a:pPr>
            <a:r>
              <a:rPr lang="tr-TR" altLang="tr-TR" b="1" dirty="0"/>
              <a:t>6.</a:t>
            </a:r>
            <a:r>
              <a:rPr lang="tr-TR" altLang="tr-TR" dirty="0"/>
              <a:t> </a:t>
            </a:r>
            <a:r>
              <a:rPr lang="tr-TR" altLang="tr-TR" dirty="0" err="1"/>
              <a:t>Fotometrik</a:t>
            </a:r>
            <a:r>
              <a:rPr lang="tr-TR" altLang="tr-TR" dirty="0"/>
              <a:t> </a:t>
            </a:r>
            <a:r>
              <a:rPr lang="tr-TR" altLang="tr-TR" dirty="0" err="1"/>
              <a:t>titrasyon</a:t>
            </a:r>
            <a:endParaRPr lang="tr-TR" alt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462266" y="1208600"/>
            <a:ext cx="9314795" cy="687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80998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err="1" smtClean="0"/>
              <a:t>Spektrofotometri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74151279"/>
      </p:ext>
    </p:extLst>
  </p:cSld>
  <p:clrMapOvr>
    <a:masterClrMapping/>
  </p:clrMapOvr>
</p:sld>
</file>

<file path=ppt/theme/theme1.xml><?xml version="1.0" encoding="utf-8"?>
<a:theme xmlns:a="http://schemas.openxmlformats.org/drawingml/2006/main" name="analitik kimya sunum şablonu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4" id="{64DBD848-1D7F-4F91-9E18-118574148C75}" vid="{B6435B35-8D22-4FFA-8ABF-A25BBC5C72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 sunum şablonu</Template>
  <TotalTime>497</TotalTime>
  <Words>614</Words>
  <Application>Microsoft Office PowerPoint</Application>
  <PresentationFormat>Özel</PresentationFormat>
  <Paragraphs>87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Harlow Solid Italic</vt:lpstr>
      <vt:lpstr>Times New Roman</vt:lpstr>
      <vt:lpstr>Wingdings</vt:lpstr>
      <vt:lpstr>Wingdings 3</vt:lpstr>
      <vt:lpstr>analitik kimya sunum şablonu</vt:lpstr>
      <vt:lpstr>SPEKTROFOTOMETRİ</vt:lpstr>
      <vt:lpstr>Spektrofotometri</vt:lpstr>
      <vt:lpstr>Spektrofotometri</vt:lpstr>
      <vt:lpstr>Spektrofotometri</vt:lpstr>
      <vt:lpstr>Spektrofotometri</vt:lpstr>
      <vt:lpstr>Lambert – Beer Yasası</vt:lpstr>
      <vt:lpstr>Spektrofotometri</vt:lpstr>
      <vt:lpstr>Spektrofotometri</vt:lpstr>
      <vt:lpstr>Spektrofotometrinin kullanım alanları</vt:lpstr>
      <vt:lpstr>Kalitatif Analiz</vt:lpstr>
      <vt:lpstr>Kantitatif analiz</vt:lpstr>
      <vt:lpstr>Kantitatif analizde kalibrasyon grafiği</vt:lpstr>
      <vt:lpstr>Spektrofotometrik kafein tayini</vt:lpstr>
      <vt:lpstr>PowerPoint Sunusu</vt:lpstr>
      <vt:lpstr>Kaynaklar 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SPEKTROFOTOMETRİ</dc:title>
  <dc:creator>ali kemal</dc:creator>
  <cp:lastModifiedBy>Burçin</cp:lastModifiedBy>
  <cp:revision>40</cp:revision>
  <dcterms:created xsi:type="dcterms:W3CDTF">2017-02-27T08:30:31Z</dcterms:created>
  <dcterms:modified xsi:type="dcterms:W3CDTF">2020-04-22T10:22:52Z</dcterms:modified>
</cp:coreProperties>
</file>