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14.11.2017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14.11.2017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000" dirty="0" err="1" smtClean="0">
                <a:solidFill>
                  <a:schemeClr val="tx1"/>
                </a:solidFill>
                <a:latin typeface="Calibri" pitchFamily="34" charset="0"/>
                <a:cs typeface="Calibri" pitchFamily="34" charset="0"/>
              </a:rPr>
              <a:t>Transaksiyonel</a:t>
            </a:r>
            <a:r>
              <a:rPr lang="tr-TR" sz="3000" dirty="0" smtClean="0">
                <a:solidFill>
                  <a:schemeClr val="tx1"/>
                </a:solidFill>
                <a:latin typeface="Calibri" pitchFamily="34" charset="0"/>
                <a:cs typeface="Calibri" pitchFamily="34" charset="0"/>
              </a:rPr>
              <a:t> Analiz</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Ego Durumları</a:t>
            </a:r>
            <a:endParaRPr lang="tr-TR" dirty="0"/>
          </a:p>
        </p:txBody>
      </p:sp>
      <p:sp>
        <p:nvSpPr>
          <p:cNvPr id="3" name="İçerik Yer Tutucusu 2"/>
          <p:cNvSpPr>
            <a:spLocks noGrp="1"/>
          </p:cNvSpPr>
          <p:nvPr>
            <p:ph sz="quarter" idx="1"/>
          </p:nvPr>
        </p:nvSpPr>
        <p:spPr/>
        <p:txBody>
          <a:bodyPr/>
          <a:lstStyle/>
          <a:p>
            <a:r>
              <a:rPr lang="tr-TR" dirty="0" smtClean="0"/>
              <a:t>Ebeveyn</a:t>
            </a:r>
          </a:p>
          <a:p>
            <a:r>
              <a:rPr lang="tr-TR" dirty="0" smtClean="0"/>
              <a:t>Yetişkin</a:t>
            </a:r>
          </a:p>
          <a:p>
            <a:r>
              <a:rPr lang="tr-TR" smtClean="0"/>
              <a:t>Çocuk</a:t>
            </a:r>
            <a:endParaRPr lang="tr-TR"/>
          </a:p>
        </p:txBody>
      </p:sp>
    </p:spTree>
    <p:extLst>
      <p:ext uri="{BB962C8B-B14F-4D97-AF65-F5344CB8AC3E}">
        <p14:creationId xmlns:p14="http://schemas.microsoft.com/office/powerpoint/2010/main" val="66118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sz="2800" dirty="0" err="1"/>
              <a:t>Transaksiyonel</a:t>
            </a:r>
            <a:r>
              <a:rPr lang="tr-TR" sz="2800" dirty="0"/>
              <a:t> analiz yaklaşımını </a:t>
            </a:r>
            <a:r>
              <a:rPr lang="tr-TR" sz="2800" dirty="0" err="1"/>
              <a:t>Eric</a:t>
            </a:r>
            <a:r>
              <a:rPr lang="tr-TR" sz="2800" dirty="0"/>
              <a:t> </a:t>
            </a:r>
            <a:r>
              <a:rPr lang="tr-TR" sz="2800" dirty="0" err="1"/>
              <a:t>Berne</a:t>
            </a:r>
            <a:r>
              <a:rPr lang="tr-TR" sz="2800" dirty="0"/>
              <a:t> (1910 -1970) tarafından geliştirilmiştir. </a:t>
            </a:r>
            <a:endParaRPr lang="tr-TR" sz="2800" dirty="0" smtClean="0"/>
          </a:p>
        </p:txBody>
      </p:sp>
    </p:spTree>
    <p:extLst>
      <p:ext uri="{BB962C8B-B14F-4D97-AF65-F5344CB8AC3E}">
        <p14:creationId xmlns:p14="http://schemas.microsoft.com/office/powerpoint/2010/main" val="2228339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sz="2800" dirty="0" err="1"/>
              <a:t>Berne</a:t>
            </a:r>
            <a:r>
              <a:rPr lang="tr-TR" sz="2800" dirty="0"/>
              <a:t> ordudaki günlerinde sezgi konusuna incelemeler yapmış ve </a:t>
            </a:r>
            <a:r>
              <a:rPr lang="tr-TR" sz="2800" b="1" dirty="0"/>
              <a:t>ego imajı</a:t>
            </a:r>
            <a:r>
              <a:rPr lang="tr-TR" sz="2800" dirty="0"/>
              <a:t> kavramını geliştirmiştir. </a:t>
            </a:r>
            <a:r>
              <a:rPr lang="tr-TR" sz="2800" dirty="0" err="1"/>
              <a:t>Psikanalitik</a:t>
            </a:r>
            <a:r>
              <a:rPr lang="tr-TR" sz="2800" dirty="0"/>
              <a:t> tedavinin yavaş ilerlemesi ve de hastaya tedavide edilgen bir rolün verilmesinden duyduğu rahatsızlık, onun tedavide yeni bir yaklaşımı aramasına neden olmuştur. Bu arayışları onun kuramının temelini oluşturacak olan ego durumlarını fark etmesine yol açmıştır. </a:t>
            </a:r>
          </a:p>
        </p:txBody>
      </p:sp>
    </p:spTree>
    <p:extLst>
      <p:ext uri="{BB962C8B-B14F-4D97-AF65-F5344CB8AC3E}">
        <p14:creationId xmlns:p14="http://schemas.microsoft.com/office/powerpoint/2010/main" val="4223521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sz="2800" dirty="0" err="1"/>
              <a:t>Berne</a:t>
            </a:r>
            <a:r>
              <a:rPr lang="tr-TR" sz="2800" dirty="0"/>
              <a:t> 1954-1958 yılları arasında ego durumlarının tanımlanması veya yapısal analiz, bireyler arası etkileşimlerin analizi, açık olduğu kadar gizil </a:t>
            </a:r>
            <a:r>
              <a:rPr lang="tr-TR" sz="2800" dirty="0" err="1"/>
              <a:t>transaksiyonlar</a:t>
            </a:r>
            <a:r>
              <a:rPr lang="tr-TR" sz="2800" dirty="0"/>
              <a:t> dizisinin analizi (oyun analizi) ve hastanın tüm yaşamını uzunlamasına inceleyerek geleceğini inceleme ve tahmin etmeyle ilgili görüşlerini oluşturmuştur. </a:t>
            </a:r>
          </a:p>
        </p:txBody>
      </p:sp>
    </p:spTree>
    <p:extLst>
      <p:ext uri="{BB962C8B-B14F-4D97-AF65-F5344CB8AC3E}">
        <p14:creationId xmlns:p14="http://schemas.microsoft.com/office/powerpoint/2010/main" val="2747892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err="1" smtClean="0"/>
              <a:t>Transaksiyonel</a:t>
            </a:r>
            <a:r>
              <a:rPr lang="tr-TR" dirty="0" smtClean="0"/>
              <a:t> </a:t>
            </a:r>
            <a:r>
              <a:rPr lang="tr-TR" dirty="0"/>
              <a:t>analiz yaklaşımının, "insanların yaptıkları, düşünce biçimleri ve duygusal tarzından kendilerinin sorumlu olduğu" şeklinde bir varsayımı bulunmaktadır. Başka insanlar bizim belli bir şekilde hissetmemizi sağlayamaz; tersine, içinde bulunulan duruma geniş ölçüde kendi seçimimizle tepkide bulunuruz. </a:t>
            </a:r>
            <a:endParaRPr lang="tr-TR" dirty="0" smtClean="0"/>
          </a:p>
          <a:p>
            <a:pPr algn="just"/>
            <a:endParaRPr lang="tr-TR" dirty="0"/>
          </a:p>
          <a:p>
            <a:pPr algn="just"/>
            <a:r>
              <a:rPr lang="tr-TR" dirty="0" smtClean="0"/>
              <a:t>Müracaatçıları </a:t>
            </a:r>
            <a:r>
              <a:rPr lang="tr-TR" dirty="0"/>
              <a:t>kişisel sorumluluk almaktan nasıl uzak durduklarıyla ilgili olarak onları yüzleştirmek ve müdahale sürecinde sorumluluk almalarını sağlamak gereklidir.</a:t>
            </a:r>
          </a:p>
          <a:p>
            <a:endParaRPr lang="tr-TR" dirty="0"/>
          </a:p>
        </p:txBody>
      </p:sp>
    </p:spTree>
    <p:extLst>
      <p:ext uri="{BB962C8B-B14F-4D97-AF65-F5344CB8AC3E}">
        <p14:creationId xmlns:p14="http://schemas.microsoft.com/office/powerpoint/2010/main" val="2523618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Temel Yaşam Pozisyonları</a:t>
            </a:r>
            <a:endParaRPr lang="tr-TR" dirty="0"/>
          </a:p>
        </p:txBody>
      </p:sp>
      <p:sp>
        <p:nvSpPr>
          <p:cNvPr id="3" name="İçerik Yer Tutucusu 2"/>
          <p:cNvSpPr>
            <a:spLocks noGrp="1"/>
          </p:cNvSpPr>
          <p:nvPr>
            <p:ph sz="quarter" idx="1"/>
          </p:nvPr>
        </p:nvSpPr>
        <p:spPr/>
        <p:txBody>
          <a:bodyPr/>
          <a:lstStyle/>
          <a:p>
            <a:pPr algn="just"/>
            <a:r>
              <a:rPr lang="tr-TR" sz="2800" dirty="0"/>
              <a:t>Bireyin kendisine ve başkalarına ilişkin algılarını dayandırdığı temel duruma, “yaşam pozisyonu” denilmektedir. Yaşam pozisyonları kavramı; bir kimsenin yalnızca kendisi ve başkalarıyla ilgili görüşleriyle sınırlı olmayıp, temelde psikolojik bir durumu ifade etmekte ve bireyin kendisine ve başkalarına ilişkin duygu, düşünce ve davranışlarını içermektedir.</a:t>
            </a:r>
          </a:p>
          <a:p>
            <a:endParaRPr lang="tr-TR" dirty="0"/>
          </a:p>
        </p:txBody>
      </p:sp>
    </p:spTree>
    <p:extLst>
      <p:ext uri="{BB962C8B-B14F-4D97-AF65-F5344CB8AC3E}">
        <p14:creationId xmlns:p14="http://schemas.microsoft.com/office/powerpoint/2010/main" val="664863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sz="3200" dirty="0"/>
              <a:t>Ben iyi değilim – Sen </a:t>
            </a:r>
            <a:r>
              <a:rPr lang="tr-TR" sz="3200" dirty="0" smtClean="0"/>
              <a:t>iyisin</a:t>
            </a:r>
          </a:p>
          <a:p>
            <a:pPr algn="just"/>
            <a:r>
              <a:rPr lang="tr-TR" sz="3200" dirty="0" smtClean="0"/>
              <a:t>Ben </a:t>
            </a:r>
            <a:r>
              <a:rPr lang="tr-TR" sz="3200" dirty="0"/>
              <a:t>iyi değilim – Sen iyi </a:t>
            </a:r>
            <a:r>
              <a:rPr lang="tr-TR" sz="3200" dirty="0" smtClean="0"/>
              <a:t>değilsin</a:t>
            </a:r>
          </a:p>
          <a:p>
            <a:pPr algn="just"/>
            <a:r>
              <a:rPr lang="tr-TR" sz="3200" dirty="0"/>
              <a:t>Ben iyiyim – Sen iyi </a:t>
            </a:r>
            <a:r>
              <a:rPr lang="tr-TR" sz="3200" dirty="0" smtClean="0"/>
              <a:t>değilsin</a:t>
            </a:r>
          </a:p>
          <a:p>
            <a:pPr algn="just"/>
            <a:r>
              <a:rPr lang="tr-TR" sz="3200" dirty="0"/>
              <a:t>Ben iyiyim – Sen de iyisin </a:t>
            </a:r>
          </a:p>
        </p:txBody>
      </p:sp>
    </p:spTree>
    <p:extLst>
      <p:ext uri="{BB962C8B-B14F-4D97-AF65-F5344CB8AC3E}">
        <p14:creationId xmlns:p14="http://schemas.microsoft.com/office/powerpoint/2010/main" val="3188739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Temas </a:t>
            </a:r>
            <a:r>
              <a:rPr lang="tr-TR" dirty="0" smtClean="0"/>
              <a:t>İletisi </a:t>
            </a:r>
            <a:r>
              <a:rPr lang="tr-TR" dirty="0" smtClean="0"/>
              <a:t>Gereksinimi</a:t>
            </a:r>
            <a:endParaRPr lang="tr-TR" dirty="0"/>
          </a:p>
        </p:txBody>
      </p:sp>
      <p:sp>
        <p:nvSpPr>
          <p:cNvPr id="3" name="İçerik Yer Tutucusu 2"/>
          <p:cNvSpPr>
            <a:spLocks noGrp="1"/>
          </p:cNvSpPr>
          <p:nvPr>
            <p:ph sz="quarter" idx="1"/>
          </p:nvPr>
        </p:nvSpPr>
        <p:spPr/>
        <p:txBody>
          <a:bodyPr>
            <a:normAutofit/>
          </a:bodyPr>
          <a:lstStyle/>
          <a:p>
            <a:pPr algn="just"/>
            <a:r>
              <a:rPr lang="tr-TR" sz="2800" dirty="0"/>
              <a:t>Temas iletileri; sözel ve sözsüz, olumlu (övgü, tamamlayıcılık, kabul, sevme, ödüllendirme, sempati, şefkat, teselli etme, iyi yapılan işten keyif alma) veya olumsuz (bastırma, engelleme, kötüleme, eleştirme, alçaltma, dalga geçme, azarlama, çıkışma, paylama, cezalandırma), koşullu (gizli motiflerle temas kurma, ne olduğundan ziyade ne yaptığına göre temas verme, performans yönelimli, rahatlatma – memnun etme yönelimli) veya koşulsuz olabilir. </a:t>
            </a:r>
          </a:p>
        </p:txBody>
      </p:sp>
    </p:spTree>
    <p:extLst>
      <p:ext uri="{BB962C8B-B14F-4D97-AF65-F5344CB8AC3E}">
        <p14:creationId xmlns:p14="http://schemas.microsoft.com/office/powerpoint/2010/main" val="2940077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Zamanı Yapılandırma</a:t>
            </a:r>
            <a:endParaRPr lang="tr-TR" dirty="0"/>
          </a:p>
        </p:txBody>
      </p:sp>
      <p:sp>
        <p:nvSpPr>
          <p:cNvPr id="3" name="İçerik Yer Tutucusu 2"/>
          <p:cNvSpPr>
            <a:spLocks noGrp="1"/>
          </p:cNvSpPr>
          <p:nvPr>
            <p:ph sz="quarter" idx="1"/>
          </p:nvPr>
        </p:nvSpPr>
        <p:spPr/>
        <p:txBody>
          <a:bodyPr/>
          <a:lstStyle/>
          <a:p>
            <a:r>
              <a:rPr lang="tr-TR" dirty="0" smtClean="0"/>
              <a:t>Geri Çekilme</a:t>
            </a:r>
          </a:p>
          <a:p>
            <a:r>
              <a:rPr lang="tr-TR" dirty="0" smtClean="0"/>
              <a:t>Tören</a:t>
            </a:r>
          </a:p>
          <a:p>
            <a:r>
              <a:rPr lang="tr-TR" dirty="0" smtClean="0"/>
              <a:t>Vakit Geçirme</a:t>
            </a:r>
          </a:p>
          <a:p>
            <a:r>
              <a:rPr lang="tr-TR" dirty="0" smtClean="0"/>
              <a:t>Etkinlik</a:t>
            </a:r>
          </a:p>
          <a:p>
            <a:r>
              <a:rPr lang="tr-TR" dirty="0" smtClean="0"/>
              <a:t>Psikolojik Oyunlar</a:t>
            </a:r>
          </a:p>
          <a:p>
            <a:r>
              <a:rPr lang="tr-TR" dirty="0" smtClean="0"/>
              <a:t>Samimiyet</a:t>
            </a:r>
            <a:endParaRPr lang="tr-TR" dirty="0"/>
          </a:p>
        </p:txBody>
      </p:sp>
    </p:spTree>
    <p:extLst>
      <p:ext uri="{BB962C8B-B14F-4D97-AF65-F5344CB8AC3E}">
        <p14:creationId xmlns:p14="http://schemas.microsoft.com/office/powerpoint/2010/main" val="35092859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21</TotalTime>
  <Words>374</Words>
  <Application>Microsoft Office PowerPoint</Application>
  <PresentationFormat>Ekran Gösterisi (4:3)</PresentationFormat>
  <Paragraphs>30</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Temel Yaşam Pozisyonları</vt:lpstr>
      <vt:lpstr>PowerPoint Sunusu</vt:lpstr>
      <vt:lpstr>Temas İletisi Gereksinimi</vt:lpstr>
      <vt:lpstr>Zamanı Yapılandırma</vt:lpstr>
      <vt:lpstr>Ego Durumları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7</cp:revision>
  <dcterms:created xsi:type="dcterms:W3CDTF">2017-04-26T08:36:58Z</dcterms:created>
  <dcterms:modified xsi:type="dcterms:W3CDTF">2017-11-14T11:30:09Z</dcterms:modified>
</cp:coreProperties>
</file>