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2" r:id="rId5"/>
    <p:sldId id="273" r:id="rId6"/>
    <p:sldId id="275" r:id="rId7"/>
    <p:sldId id="309" r:id="rId8"/>
    <p:sldId id="331" r:id="rId9"/>
    <p:sldId id="339" r:id="rId10"/>
    <p:sldId id="276" r:id="rId11"/>
    <p:sldId id="277" r:id="rId12"/>
    <p:sldId id="278" r:id="rId13"/>
    <p:sldId id="345" r:id="rId14"/>
    <p:sldId id="279" r:id="rId15"/>
    <p:sldId id="280" r:id="rId16"/>
    <p:sldId id="281" r:id="rId17"/>
    <p:sldId id="282" r:id="rId18"/>
    <p:sldId id="284" r:id="rId19"/>
    <p:sldId id="283" r:id="rId20"/>
    <p:sldId id="306" r:id="rId21"/>
    <p:sldId id="285" r:id="rId22"/>
    <p:sldId id="286" r:id="rId23"/>
    <p:sldId id="287" r:id="rId24"/>
    <p:sldId id="288" r:id="rId25"/>
    <p:sldId id="289" r:id="rId26"/>
    <p:sldId id="297" r:id="rId27"/>
    <p:sldId id="298" r:id="rId28"/>
    <p:sldId id="29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750" autoAdjust="0"/>
    <p:restoredTop sz="94660"/>
  </p:normalViewPr>
  <p:slideViewPr>
    <p:cSldViewPr>
      <p:cViewPr>
        <p:scale>
          <a:sx n="60" d="100"/>
          <a:sy n="60" d="100"/>
        </p:scale>
        <p:origin x="-132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5EB3-6159-4A8D-9FBA-EAD2A5DB7752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2CB0-5F87-443D-A672-3F60CC506D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119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5EB3-6159-4A8D-9FBA-EAD2A5DB7752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2CB0-5F87-443D-A672-3F60CC506D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3819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5EB3-6159-4A8D-9FBA-EAD2A5DB7752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2CB0-5F87-443D-A672-3F60CC506D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7739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5EB3-6159-4A8D-9FBA-EAD2A5DB7752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2CB0-5F87-443D-A672-3F60CC506D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7074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5EB3-6159-4A8D-9FBA-EAD2A5DB7752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2CB0-5F87-443D-A672-3F60CC506D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0524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5EB3-6159-4A8D-9FBA-EAD2A5DB7752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2CB0-5F87-443D-A672-3F60CC506D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1760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5EB3-6159-4A8D-9FBA-EAD2A5DB7752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2CB0-5F87-443D-A672-3F60CC506D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683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5EB3-6159-4A8D-9FBA-EAD2A5DB7752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2CB0-5F87-443D-A672-3F60CC506D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6272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5EB3-6159-4A8D-9FBA-EAD2A5DB7752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2CB0-5F87-443D-A672-3F60CC506D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4050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5EB3-6159-4A8D-9FBA-EAD2A5DB7752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2CB0-5F87-443D-A672-3F60CC506D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0745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5EB3-6159-4A8D-9FBA-EAD2A5DB7752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2CB0-5F87-443D-A672-3F60CC506D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4255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05EB3-6159-4A8D-9FBA-EAD2A5DB7752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62CB0-5F87-443D-A672-3F60CC506D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263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Başlık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ETLİK PİLİÇ YETİŞTİRİCİLİĞİ</a:t>
            </a:r>
            <a:endParaRPr lang="tr-TR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8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Hepsi İ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çeri-Hepsi Dışarı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Sistemi: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Etlik piliç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yetiştiriciliğinde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pratik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işletmedeki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bütün piliçlerin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aynı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anda,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aynı yaşta olduğu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sistemdir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Bu sistemde bütün civcivler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aynı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günde,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aynı yaşta kümese konur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aynı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günde de kesime sevk edilir veya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satılarak kümes boşaltılır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Sonra kümeste temizlik ve dezenfeksiyon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yapılır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Bir süre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kümes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boş bırakılabilir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Üretim dönemleri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arasındaki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bu süre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 uygulanan işlemler bulaşıcı hastalıkların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ortaya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çıkışını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önleyebilir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 yeni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dönemde hayvanlar temiz bir çevreye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yerleştirilmiş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olurlar.</a:t>
            </a:r>
          </a:p>
        </p:txBody>
      </p:sp>
    </p:spTree>
    <p:extLst>
      <p:ext uri="{BB962C8B-B14F-4D97-AF65-F5344CB8AC3E}">
        <p14:creationId xmlns:p14="http://schemas.microsoft.com/office/powerpoint/2010/main" xmlns="" val="27941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Devreler Halinde Üretim Sistemi: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Geçmişte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etlik piliç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üretiminde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çok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yaygın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bir uygulama olarak bilinmektedir. Bu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sistemde bir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veya iki hafta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aralıklarla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kümese veya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işletmeye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yeni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civcivler getirilir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 Böylece kümesin tüm bölümleri zamanla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doldurulmuş olur. Kümeste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üretim dönemi olan hafta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sayısından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bir fazla bölmeye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ihtiyaç duyulur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Böylece her zaman, içinde hayvan bulunmayan bir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bölme vardır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Kesim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çağına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gelen hayvanlar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boşaltılınca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 bölmede temizlik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 dezenfeksiyon işlemi yapılır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yeni civcivler için bölme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hazır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bekletilir.</a:t>
            </a:r>
          </a:p>
        </p:txBody>
      </p:sp>
    </p:spTree>
    <p:extLst>
      <p:ext uri="{BB962C8B-B14F-4D97-AF65-F5344CB8AC3E}">
        <p14:creationId xmlns:p14="http://schemas.microsoft.com/office/powerpoint/2010/main" xmlns="" val="13969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1" t="5163" r="3271" b="6258"/>
          <a:stretch/>
        </p:blipFill>
        <p:spPr bwMode="auto">
          <a:xfrm>
            <a:off x="611560" y="-27384"/>
            <a:ext cx="8101851" cy="617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950205" y="6237312"/>
            <a:ext cx="519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Etlik Piliç Üretiminde Entegrasyon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xmlns="" val="5066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Entegrasyonun Avantajları;</a:t>
            </a:r>
          </a:p>
          <a:p>
            <a:pPr marL="0" indent="0" algn="just"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Yetiştirme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tekniklerinin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uygulanmasında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entegre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şirkete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ait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teknik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elemanlar etkin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olduğu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için üreticiler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arasında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hata yapma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riski büyük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oranda ortadan kalkar.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Üretici sadece hayvanların bakımı ile ilgilidir. Diğer işler uzman ekipler tarafından yürütüldüğü için üretimde risk azalmaktadır. </a:t>
            </a:r>
          </a:p>
          <a:p>
            <a:pPr marL="0" indent="0" algn="just"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Etlik piliç üretiminin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bağımsız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olarak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yapılmasını engelleyen en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önemli etken, piliçlerin hijyenik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koşullarda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kesilmesi ve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pazarlama kanallarına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kadar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soğuk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zincir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kırılmadan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muhafaza edilmesidir.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400" smtClean="0">
                <a:latin typeface="Times New Roman" pitchFamily="18" charset="0"/>
                <a:cs typeface="Times New Roman" pitchFamily="18" charset="0"/>
              </a:rPr>
              <a:t>• Üretim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kapasitesi çok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yükseldiği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için fiyat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değişikliklerinden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etkilenme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daha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azdır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. Bu durum üretimin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sürdürülebilirliğini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, rekabeti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ve pazar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garantisini de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sağlamaktadır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 algn="just"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• Üretici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açısından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daha az sermayeye ihtiyaç duyulur.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Tavuk eti üretimine katılmada fırsat yaratmaktadır.</a:t>
            </a:r>
          </a:p>
          <a:p>
            <a:pPr marL="0" indent="0" algn="just"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Tarımsal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üretimde tavukçuluktan elde edilen gelirlerin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arttırılmasına fırsat yaratmaktadır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91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/>
              <a:t>2. Kümes Büyüklüğü ve Kapasitesi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1125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Bugün tavukçuluğu gelişmiş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ülkelerde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ticari üretim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yapılan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10.000’den daha az kapasiteli çok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az kümes bulunmaktadır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Bazı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kümesler 50.000 veya daha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yüksek kapasitelidir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Ancak belirli bir entegrasyona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bağlı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olarak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çalışan ve kapasiteleri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5.000-10.000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arasında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aile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işletmeleri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bulunmaktadır. Karlılığın azalmasına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paralel olarak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işletmelerde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kapasite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artmış, işçilik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 altyapı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giderlerinde azaltmaya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gidilmiştir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Bazı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entegrasyonlar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kendi etlik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piliç kümeslerini de kurarak belirli bir üretim düzeyini garanti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altına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alabilmektedir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Bunların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kapasiteleri genellikle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50.000-100.000’lik kümeslerden oluşacak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ekilde gerçekleştirilmektedir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Son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yıllarda çevre kontrollü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korunmuş,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hijyenik tedbirlerin üst düzeyde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uygulandığı üretim kümesleri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de bu kapasitelerde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yapılmaktadır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119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b="1" dirty="0" smtClean="0"/>
              <a:t>3. Yetiştirme Uygulamaları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4006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3.1. Kümes Hazırlığı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İki üretim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dönemi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arasında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temizlik ve dezenfeksiyon yeterli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olmalı ve kümesin sağlık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koruma önlemlerinin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etkinliğine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göre bir-iki hafta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boş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kalması sağlanmalıdır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işlem hastalık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etkeni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çoğu organizmaların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yeni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partiye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bulaşmasını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önleyecektir.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Bütün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ekipmanlar ve kümes çevresi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hastalık etkenlerine karşı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dezenfekte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edilmelidir. Tüm ekipmanlar,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ısıtıcılar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elektrik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tesisatı ve havalandırma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sistemi kontrol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edilmelidir. Yazın 5, kışın 8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kalınlığında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ortalama 5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kg/m² kadar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tozsuz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kaba rende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talaşı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veya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diğer altlık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materyalleri serilmelidir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Civcivler kümese gelmeden mevsime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bağlı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olarak 24-48 saat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önce kümes ısıtılmaya başlanmalıdır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Böylece civcivler kümese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geldiğinde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altlık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kümes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sıcaklığı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da istenilen seviyede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olacaktır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Civcivler kümese geldiğinde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büyütme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alanlarında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veya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ısıtıcıların etrafında 32-35°C sıcaklık sağlanmalıdır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7877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61206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3.2. Civcivlerin Yerleştirilmesi</a:t>
            </a:r>
          </a:p>
          <a:p>
            <a:pPr marL="0" indent="0" algn="just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Civcivler, kuluçkadan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çıktıktan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sonra 6-12 saat içerisinde kümese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yerleştirilmelidir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Bu sürenin gecikmesi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dehidrasyonla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sonuçlanacaktır. Araştırmalar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bu sürenin 24 saati geçmesiyle, kesimdeki piliç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ağırlığının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olumsuz etkileneceği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ölüm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oranının artacağını göstermektedir. Aşılama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yükleme, indirme gibi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işlemler sırasında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dikkatli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olmalı,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civcivler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hava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cereyanına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maruz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kalmamalıdır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Her kümese sadece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anaç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sürüden elde edilen civcivler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koyulmalıdır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Her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ısıtıcı çevresine yerleştirilecek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civciv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sayıları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önceden belirlenmelidir.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Isıtıcılar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kez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daha kontrol edilmeli, civciv seviyesindeki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sıcaklık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belirlenmelidir.</a:t>
            </a:r>
          </a:p>
        </p:txBody>
      </p:sp>
    </p:spTree>
    <p:extLst>
      <p:ext uri="{BB962C8B-B14F-4D97-AF65-F5344CB8AC3E}">
        <p14:creationId xmlns:p14="http://schemas.microsoft.com/office/powerpoint/2010/main" xmlns="" val="4010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6552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3.3. Yerleştirmeden Sonraki Uygulamalar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Civcivler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kümese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yerleştirildikten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sonra, ilk haftada uygulanacak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bakım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idare çok önemlidir. Civcivler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geldiğinde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suluklarda su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hazır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bulunmalı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sıcaklığı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oda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sıcaklığında olmalıdır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Suyun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sıcaklığı birkaç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gün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için 24°C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civarında olmalıdır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Suyun serin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olmasının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yem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tüketimini artırması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ölüm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oranının azalmasındaki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olumlu etkisi nedeniyle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ilk birkaç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günden sonra su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sıcaklığı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biraz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düşürülür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Civcivler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kümese yerleştirildikten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ilk 2-4 saat su içme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imkanı sağlandıktan sonra yemliklere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yem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konulmalıdır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Bazı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üreticiler özellikle civcivlerin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uzun mesafelerden taşınması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durumunda ilk içme suyuna %2-3’lük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şeker ilave ederek şekerli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su vermektedir.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İçme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suyuna ş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eker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ilavesinin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etlik piliçlerin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büyüme 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gelişmesini iyileştirdiği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bilinmektedir. Ş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ekerli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6-12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saat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süreyle verilmeli, sonra temiz suya geçilmelidir. Böylece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uzun süre taşınmanın getirdiği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su ve enerji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kaybı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daha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hızlı sağlanmakta, civcivler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ortama daha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hızlı alışmaktadır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1050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807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3.4. Sıcaklık ve Nem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İlk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günlerde civcivleri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sıcaklık kaynağına yakın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tutabilmek için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genellikle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büyütme çemberleri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kullanılmaktadır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Bugün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ısıtma amaçlı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olarak kullanılan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ticari ana makineleri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Ancak, 250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wattlık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bir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infrared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kızılötesi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 lamba ve büyütme çemberi 30-45 cm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yüksekliğinde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olmalıdır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Civciv büyütme çemberinin 100 civciv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başına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185 cm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çapında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olması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tavsiye edilmektedir. Civciv büyütme çemberinde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sıcak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yaz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ayları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için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1.25 cm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aralıklı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tel örgü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kullanılmalıdır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Ancak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yılın soğuk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mevsimlerinde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büyütme çemberi hava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cereyanı oluşmasına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engel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olacak bir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materyalle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kaplı olmalıdır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Çemberlerde her 25 civciv için 10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cm uzunlukta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yemlik ve her 50 civciv için de 4 litrelik kavanoz tipi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civciv suluğu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yeterlidir. Civciv büyütme çemberleri 7-10 günlük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yaşta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kaldırılmalıdır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2206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27545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27584" y="6381328"/>
            <a:ext cx="7653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Civcivlerin Büyütme Bölmelerinde Sıcağa Karşı Davranışları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450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807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Etlik piliç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Broiler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 yetiştiriciliği dişi-erkek karışık olarak yapılmaktadır. Kesim canlı ağırlık değerlerine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1980’li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yıllarda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8-10 haftada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ulaşılırken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1990’lı yıllarda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yaş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6-7 haftaya kadar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düşürülebilmiştir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Günümüzde yetiştirilen etlik piliçlerde sürü ortalama ağırlığı 35. günde ve 42. günde sırasıyla yaklaşık olarak 2100 g ve 2800 g’dır. Yine aynı günlerde yemden yararlanma oranları 1.5 ve 1.6 civarındadır. Kesim yaşı kabul edilen 42. günde her bir etlik piliç için yaklaşık 4,5 kg yem hesaplanmalıdır.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Kesim yaşı ve ağırlığı konusunda genetik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materyal,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kullanılan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yemler, tüketici talepleri veya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yetiştirme sistemleri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etkili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olmaktadır.</a:t>
            </a:r>
          </a:p>
          <a:p>
            <a:pPr marL="0" indent="0" algn="just"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0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İhtiyaç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duyulan sıcaklık dereceleri yaş dönemlerine ve ısıtma tipine göre değişmektedir. Isıtıcıların kullanıldığı kümeslerde civciv seviyesindeki sıcaklıklar 1-2. günler 31-33°C, 3-4. günler 30-32°C, 5-7. günler 29-32°C, ikinci hafta 27-30°C, dördüncü hafta 24-26°C kadardır. Dönem sonuna kadar da 18-21 °C’ye indirilebilir. Sıcaklık değişimleri kademeli olarak yapılmalı ve günlük düşüşler 0.5°C kadar olmalıdır. Etlik piliçler için nem düzeyi, altlığın ıslanmasına engel olacak, tozlanmayı önleyecek ve ortamda aşırı kuruluk sağlamayacak düzeyde %55-70 arasında olmalıdır.</a:t>
            </a:r>
          </a:p>
          <a:p>
            <a:pPr marL="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317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33670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3.5. Altlık Yönetimi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Büyük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oranda yerde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yetiştirilen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etlik piliçler için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bölgesel özelliklere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göre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farklı altlık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materyalleri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kullanılmaktadır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Yaygın olarak talaş,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çeltik kavuzu, ince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kıyılmış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sap, saman,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öğütülmüş mısır koçanları,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hızar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tozu, yer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fıstığı kapçıkları, fındık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zurufu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kurumuş ağaç yaprakları,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kırpılmış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matbaa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atıkları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gazete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kâğıtları,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zeolit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gibi topraklar,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kum, tüf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işlenmiş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kompost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maddeler ve hayvanlara zarar vermeyen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diğer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materyaller altlık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olarak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kullanılabilir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İyi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bir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altlık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materyali hafif, orta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büyüklükte parçacıklı,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su çekme kapasitesi yüksek, çabuk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kuruyabilen, yumuşak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ezilebilir,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ısı geçirgenliği düşük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ucuz, hayvanlar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tüketildiğinde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toksik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etkisi olmayan ve gübrenin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değerini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bozmayan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özelliklerde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olmalıdır. Altlık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için en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yaygın kullanılan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materyal %14-15 nem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düzeyine sahip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kaba rende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talaşıdır. Altlık kalınlığı kullanılacak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materyale göre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değişmekle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beraber,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yaz aylarında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5 cm 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kış aylarında 8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cm’dir. </a:t>
            </a:r>
          </a:p>
        </p:txBody>
      </p:sp>
    </p:spTree>
    <p:extLst>
      <p:ext uri="{BB962C8B-B14F-4D97-AF65-F5344CB8AC3E}">
        <p14:creationId xmlns:p14="http://schemas.microsoft.com/office/powerpoint/2010/main" xmlns="" val="21893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30963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3.6. Yerleşim Sıklığı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Bu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miktar ne kadar artarsa hayvan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başına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sabit masraflar 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işletme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giderlerinin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önemli bir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kısmı azaldığı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için üretimin daha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ekonomik olacağı düşünülür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Ancak besi süresi, yem tüketimi,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yaşama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gücü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 gelişme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düzeyinin optimum seviyede olabilmesi,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yerleşim sıklığı ile yakından ilişkilidir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856895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53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59766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3.7. Aydınlatma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Aydınlatma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süresi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uygulaması; sürekli aydınlatmada ilk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günlerde 24 saat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aydınlatma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1-3gün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), daha sonra 23 saatlik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aydınlık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dönemden sonra 1 saat 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karanlık dönem şeklindedir. Sabit aydınlatma;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16 saat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aydınlık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8 saat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karanlık uygulanır. Kesikli aydınlatmada ise ilk 5 gün 23 saat ışık-1 saat karanlık, sonra farklı şekillerde olmakla birlikte aydınlık-karanlık-aydınlık-karanlık döngüsü uygulanır. İlk 1 hafta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2-2.5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watt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/m2 (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lüx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 , ikinci hafta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başından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kesim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yaşına kadar 0.75-1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watt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/m2 (5-10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lüx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ışık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iddeti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tavsiye edilir.</a:t>
            </a:r>
          </a:p>
        </p:txBody>
      </p:sp>
    </p:spTree>
    <p:extLst>
      <p:ext uri="{BB962C8B-B14F-4D97-AF65-F5344CB8AC3E}">
        <p14:creationId xmlns:p14="http://schemas.microsoft.com/office/powerpoint/2010/main" xmlns="" val="1565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24847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3.8. Su ve Suluklar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Etlik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piliç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yetiştiriciliğinde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beklenen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performansın elde edilebilmesi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için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kullanılacak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suyun taze ve temiz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olması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gerekir.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Su, normal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içme suyu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olmalı,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mineral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kapsamı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herhangi bir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kirlenme problemi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olup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olmadığı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analizlerle kontrol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edilmelidir. Civcivlere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yem verilmeden önce ilk 2-3 saat süreyle su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verilmesi tavsiye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edilmektedir. Bu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uygulamanın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daha yüksek büyüme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hızı,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daha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iyi yemden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yararlanma ve daha yüksek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yaşama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gücü ile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sonuçlandığı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bildirilmektedir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Ayrıca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bu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işlem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civcivlerde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dehidrasyonu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da azaltmaktadır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25144"/>
            <a:ext cx="9096299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37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4087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3.9. Yem ve Yemlikler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Etlik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piliç üretiminde üretim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masraflarının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%65 veya daha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fazlasını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yem giderleri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oluşturur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Bu nedenle üretimin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sürdürülebilirliği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için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uygun yem seçimine, yem kalitesinin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korunmasına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yemleme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 yemlik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yönetimine önem verilmelidir. Yemin kalitesi ne kadar iyi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olursa olsun yetiştirmedeki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hatalar 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hastalıklar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beslemenin etkisini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ortadan kaldırır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büyüme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hızını düşürür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yemden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yararlanmayı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geriletir.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• Etçi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civciv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başlangıç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yemi:1-10 veya 1-21. günler</a:t>
            </a:r>
          </a:p>
          <a:p>
            <a:pPr marL="0" indent="0" algn="just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• Etlik piliç büyütme yemi: 11-24 veya 21-35.günler </a:t>
            </a:r>
          </a:p>
          <a:p>
            <a:pPr marL="0" indent="0" algn="just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• Etlik piliç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bitirme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yemi: 25- kesim veya 35-kesim</a:t>
            </a:r>
          </a:p>
          <a:p>
            <a:pPr marL="0" indent="0" algn="just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• Etlik piliç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ilaçsız bitiş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yemi: Kesimden önceki son 5-7 gün </a:t>
            </a:r>
          </a:p>
        </p:txBody>
      </p:sp>
    </p:spTree>
    <p:extLst>
      <p:ext uri="{BB962C8B-B14F-4D97-AF65-F5344CB8AC3E}">
        <p14:creationId xmlns:p14="http://schemas.microsoft.com/office/powerpoint/2010/main" xmlns="" val="36286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b="1" dirty="0" smtClean="0"/>
              <a:t>4. Üretimin Değerlendirilmesi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	Etlik </a:t>
            </a:r>
            <a:r>
              <a:rPr lang="tr-TR" dirty="0"/>
              <a:t>piliçlerde </a:t>
            </a:r>
            <a:r>
              <a:rPr lang="tr-TR" dirty="0" smtClean="0"/>
              <a:t>üzerinde durulan </a:t>
            </a:r>
            <a:r>
              <a:rPr lang="tr-TR" dirty="0"/>
              <a:t>performans özellikleri</a:t>
            </a:r>
            <a:r>
              <a:rPr lang="tr-TR" dirty="0" smtClean="0"/>
              <a:t>;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smtClean="0"/>
              <a:t>Canlı ağırlık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Yem tüketimi</a:t>
            </a:r>
          </a:p>
          <a:p>
            <a:pPr marL="0" indent="0">
              <a:buNone/>
            </a:pPr>
            <a:r>
              <a:rPr lang="tr-TR" dirty="0"/>
              <a:t>• Yemden yararlanma </a:t>
            </a:r>
            <a:r>
              <a:rPr lang="tr-TR" dirty="0" smtClean="0"/>
              <a:t>oranı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smtClean="0"/>
              <a:t>Yaşama </a:t>
            </a:r>
            <a:r>
              <a:rPr lang="tr-TR" dirty="0"/>
              <a:t>gücü</a:t>
            </a:r>
          </a:p>
          <a:p>
            <a:pPr marL="0" indent="0">
              <a:buNone/>
            </a:pPr>
            <a:r>
              <a:rPr lang="tr-TR" dirty="0"/>
              <a:t>• Kesim </a:t>
            </a:r>
            <a:r>
              <a:rPr lang="tr-TR" dirty="0" smtClean="0"/>
              <a:t>randımanı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5224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94" y="188640"/>
            <a:ext cx="9122106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31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Besi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süresinin 42 gün, Ortalama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canlı ağırlığın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2.625 kg,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Yaşama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gücünün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%97.2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YYO’nın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1.75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olduğu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etlik piliç üretiminde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Vİ(2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’ye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göre  </a:t>
            </a:r>
            <a:r>
              <a:rPr lang="sv-SE" dirty="0">
                <a:latin typeface="Times New Roman" pitchFamily="18" charset="0"/>
                <a:cs typeface="Times New Roman" pitchFamily="18" charset="0"/>
              </a:rPr>
              <a:t>((97.2 x 2.625)/(42 x 1.75))x 100=351; 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Besi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süresinin 46 gün, Ortalama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canlı ağırlığın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3.006 kg,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Yaşama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gücünün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%96.9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YYO’nın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1.83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olduğu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etlik piliç üretiminde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Vİ(2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’ye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göre  ((96.9 x 3.006)/(46 x 1.83))x 100=346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değeri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elde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edilmektedir.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Birinci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sürü daha iyi performansa sahip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olmaktadır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7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410445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Poussin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28 günden daha az besi süresinde 750-800 g canlı ağırlıkta 400-450 g karkas elde edecek şekilde yetiştirilen etlik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piliçler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Squab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Cornish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Game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1200-1500  g olan küçük karkas veren mini veya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cüce,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besi süresi 30-32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gün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karkas ağırlıkları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yaklaşık 1000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olan etlik piliçler</a:t>
            </a:r>
          </a:p>
          <a:p>
            <a:pPr marL="0" indent="0" algn="just">
              <a:buNone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Roaster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3000-3800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canlı ağırlığa kadar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büyütülen,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parçalanmış karkas elde etmek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amacıyla yaklaşık 60 gün besi süresi olan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etlik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piliçler</a:t>
            </a:r>
          </a:p>
          <a:p>
            <a:pPr marL="0" indent="0" algn="just">
              <a:buNone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Kapon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Erkek etlik piliçlerin 2-4 haftalık yaşta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kastre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edilerek, 4500-5200 g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canlı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ağırlıkta 4000-4200 g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karkas elde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edilecek şekilde yetiştirilen etlik piliçler</a:t>
            </a:r>
          </a:p>
          <a:p>
            <a:pPr marL="0" indent="0" algn="just"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virtualweberbullet.com/chickenselect_photos/chickensiz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7590037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61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7413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dirty="0" smtClean="0"/>
              <a:t>	Etlik </a:t>
            </a:r>
            <a:r>
              <a:rPr lang="tr-TR" dirty="0"/>
              <a:t>piliç </a:t>
            </a:r>
            <a:r>
              <a:rPr lang="tr-TR" dirty="0" smtClean="0"/>
              <a:t>yetiştiriciliğinde </a:t>
            </a:r>
            <a:r>
              <a:rPr lang="tr-TR" dirty="0"/>
              <a:t>günümüzde </a:t>
            </a:r>
            <a:r>
              <a:rPr lang="tr-TR" dirty="0" smtClean="0"/>
              <a:t>gelişme hızı bakımından</a:t>
            </a:r>
            <a:r>
              <a:rPr lang="tr-TR" dirty="0"/>
              <a:t> </a:t>
            </a:r>
            <a:r>
              <a:rPr lang="tr-TR" dirty="0" err="1" smtClean="0"/>
              <a:t>Broyler</a:t>
            </a:r>
            <a:r>
              <a:rPr lang="tr-TR" dirty="0" smtClean="0"/>
              <a:t> denilen genotipler </a:t>
            </a:r>
            <a:r>
              <a:rPr lang="tr-TR" b="1" dirty="0" smtClean="0"/>
              <a:t>hızlı gelişen </a:t>
            </a:r>
            <a:r>
              <a:rPr lang="tr-TR" dirty="0" smtClean="0"/>
              <a:t>etlik </a:t>
            </a:r>
            <a:r>
              <a:rPr lang="tr-TR" dirty="0"/>
              <a:t>piliçler olarak </a:t>
            </a:r>
            <a:r>
              <a:rPr lang="tr-TR" dirty="0" smtClean="0"/>
              <a:t>tanımlanmaktadır</a:t>
            </a:r>
            <a:r>
              <a:rPr lang="tr-TR" dirty="0"/>
              <a:t>. Daha ziyada serbest </a:t>
            </a:r>
            <a:r>
              <a:rPr lang="tr-TR" dirty="0" smtClean="0"/>
              <a:t>gezinmeli (</a:t>
            </a:r>
            <a:r>
              <a:rPr lang="tr-TR" dirty="0" err="1" smtClean="0"/>
              <a:t>free</a:t>
            </a:r>
            <a:r>
              <a:rPr lang="tr-TR" dirty="0" smtClean="0"/>
              <a:t> </a:t>
            </a:r>
            <a:r>
              <a:rPr lang="tr-TR" dirty="0" err="1"/>
              <a:t>range</a:t>
            </a:r>
            <a:r>
              <a:rPr lang="tr-TR" dirty="0"/>
              <a:t>), </a:t>
            </a:r>
            <a:r>
              <a:rPr lang="tr-TR" dirty="0" smtClean="0"/>
              <a:t>yarı-</a:t>
            </a:r>
            <a:r>
              <a:rPr lang="tr-TR" dirty="0" err="1" smtClean="0"/>
              <a:t>entansif</a:t>
            </a:r>
            <a:r>
              <a:rPr lang="tr-TR" dirty="0" smtClean="0"/>
              <a:t>  </a:t>
            </a:r>
            <a:r>
              <a:rPr lang="tr-TR" dirty="0"/>
              <a:t>veya organik etlik piliç </a:t>
            </a:r>
            <a:r>
              <a:rPr lang="tr-TR" dirty="0" smtClean="0"/>
              <a:t>üretiminde kullanılmak </a:t>
            </a:r>
            <a:r>
              <a:rPr lang="tr-TR" dirty="0"/>
              <a:t>üzere </a:t>
            </a:r>
            <a:r>
              <a:rPr lang="tr-TR" dirty="0" smtClean="0"/>
              <a:t>geliştirilen </a:t>
            </a:r>
            <a:r>
              <a:rPr lang="tr-TR" dirty="0"/>
              <a:t>ve </a:t>
            </a:r>
            <a:r>
              <a:rPr lang="tr-TR" b="1" dirty="0" smtClean="0"/>
              <a:t>yavaş gelişen </a:t>
            </a:r>
            <a:r>
              <a:rPr lang="tr-TR" dirty="0"/>
              <a:t>etlik piliçler </a:t>
            </a:r>
            <a:r>
              <a:rPr lang="tr-TR" dirty="0" smtClean="0"/>
              <a:t>olarak adlandırılan </a:t>
            </a:r>
            <a:r>
              <a:rPr lang="tr-TR" dirty="0"/>
              <a:t>piliçlerde kesim </a:t>
            </a:r>
            <a:r>
              <a:rPr lang="tr-TR" dirty="0" smtClean="0"/>
              <a:t>yaşı </a:t>
            </a:r>
            <a:r>
              <a:rPr lang="tr-TR" dirty="0"/>
              <a:t>56-81 gün </a:t>
            </a:r>
            <a:r>
              <a:rPr lang="tr-TR" dirty="0" smtClean="0"/>
              <a:t>arasında gerçekleşmekte</a:t>
            </a:r>
            <a:r>
              <a:rPr lang="tr-TR" dirty="0"/>
              <a:t>, </a:t>
            </a:r>
            <a:r>
              <a:rPr lang="tr-TR" dirty="0" smtClean="0"/>
              <a:t>bu dönemlerde </a:t>
            </a:r>
            <a:r>
              <a:rPr lang="tr-TR" dirty="0"/>
              <a:t>hedef </a:t>
            </a:r>
            <a:r>
              <a:rPr lang="tr-TR" dirty="0" smtClean="0"/>
              <a:t>canlı ağırlıklar </a:t>
            </a:r>
            <a:r>
              <a:rPr lang="tr-TR" dirty="0"/>
              <a:t>yine 2500 g olarak </a:t>
            </a:r>
            <a:r>
              <a:rPr lang="tr-TR" dirty="0" smtClean="0"/>
              <a:t>alınmaktadır</a:t>
            </a:r>
            <a:r>
              <a:rPr lang="tr-TR" dirty="0"/>
              <a:t>. </a:t>
            </a:r>
            <a:r>
              <a:rPr lang="tr-TR" dirty="0" smtClean="0"/>
              <a:t>Bu </a:t>
            </a:r>
            <a:r>
              <a:rPr lang="tr-TR" dirty="0" err="1" smtClean="0"/>
              <a:t>genotiplerde</a:t>
            </a:r>
            <a:r>
              <a:rPr lang="tr-TR" dirty="0" smtClean="0"/>
              <a:t> </a:t>
            </a:r>
            <a:r>
              <a:rPr lang="tr-TR" dirty="0"/>
              <a:t>tüy rengi, deri rengi ve </a:t>
            </a:r>
            <a:r>
              <a:rPr lang="tr-TR" dirty="0" smtClean="0"/>
              <a:t>bazı </a:t>
            </a:r>
            <a:r>
              <a:rPr lang="tr-TR" dirty="0"/>
              <a:t>karkas parça </a:t>
            </a:r>
            <a:r>
              <a:rPr lang="tr-TR" dirty="0" smtClean="0"/>
              <a:t>oranları hızlı</a:t>
            </a:r>
            <a:r>
              <a:rPr lang="tr-TR" dirty="0"/>
              <a:t> </a:t>
            </a:r>
            <a:r>
              <a:rPr lang="tr-TR" dirty="0" smtClean="0"/>
              <a:t>gelişen </a:t>
            </a:r>
            <a:r>
              <a:rPr lang="tr-TR" dirty="0"/>
              <a:t>etlik piliçlerden </a:t>
            </a:r>
            <a:r>
              <a:rPr lang="tr-TR" dirty="0" smtClean="0"/>
              <a:t>farklılık göstermektedir</a:t>
            </a:r>
            <a:r>
              <a:rPr lang="tr-TR" dirty="0"/>
              <a:t>. </a:t>
            </a:r>
            <a:r>
              <a:rPr lang="tr-TR" dirty="0" smtClean="0"/>
              <a:t>Ayrıca</a:t>
            </a:r>
            <a:r>
              <a:rPr lang="tr-TR" dirty="0"/>
              <a:t>, </a:t>
            </a:r>
            <a:r>
              <a:rPr lang="tr-TR" dirty="0" smtClean="0"/>
              <a:t>kullanılan</a:t>
            </a:r>
            <a:r>
              <a:rPr lang="tr-TR" dirty="0"/>
              <a:t> </a:t>
            </a:r>
            <a:r>
              <a:rPr lang="tr-TR" dirty="0" smtClean="0"/>
              <a:t>yemlerin bileşimi</a:t>
            </a:r>
            <a:r>
              <a:rPr lang="tr-TR" dirty="0"/>
              <a:t>, elde edilen yemden yararlanma </a:t>
            </a:r>
            <a:r>
              <a:rPr lang="tr-TR" dirty="0" smtClean="0"/>
              <a:t>oranları </a:t>
            </a:r>
            <a:r>
              <a:rPr lang="tr-TR" dirty="0"/>
              <a:t>ve </a:t>
            </a:r>
            <a:r>
              <a:rPr lang="tr-TR" dirty="0" smtClean="0"/>
              <a:t>diğer</a:t>
            </a:r>
            <a:r>
              <a:rPr lang="tr-TR" dirty="0"/>
              <a:t> </a:t>
            </a:r>
            <a:r>
              <a:rPr lang="tr-TR" dirty="0" smtClean="0"/>
              <a:t>performans değerleri bakımından </a:t>
            </a:r>
            <a:r>
              <a:rPr lang="tr-TR" dirty="0"/>
              <a:t>önemli </a:t>
            </a:r>
            <a:r>
              <a:rPr lang="tr-TR" dirty="0" smtClean="0"/>
              <a:t>farklılıklar </a:t>
            </a:r>
            <a:r>
              <a:rPr lang="tr-TR" dirty="0"/>
              <a:t>görülmektedir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063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/>
              <a:t>1. Etlik Piliç Yetiştirme Sistemleri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32859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1.1. Altlıklı Yer Sistemi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Bu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sistemde kümes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tabanı altlık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veya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yataklık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denilen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talaş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veya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bölgesel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üretilen bitkisel üretim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atıklarından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elde edilen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benzeri materyaller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ile uygun kalınlıkta (kışın yaklaşık 8 cm iken yazın 5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cm) tamamen kaplanır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Civcivler, yemlik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 suluk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gibi ekipmanlar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yataklık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üzerine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yerleştirilir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Hayvanlar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üretim döneminin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sonuna kadar burada tutulur. Besi sonunda tüm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altlık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uzaklaştırılıp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kümes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yeniden hazırlanır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Bazı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durumlarda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altlığın birden fazla kullanımı uygulanabilmektedir.  Besi süresi (yaklaşık 42 gün) ve kümeslerin temizlik-dezenfeksiyon-dinlendirme işlemleri için ayrılan süre (yaklaşık 14 gün) dikkate alındığında yılda 6-7 parti üretim yapmak mümkündür.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7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40871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1.2. Kafes Sistemi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Etlik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piliç üretiminde kafes sistemine ait uygulamalar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1960’lı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yıllarda gerçekleştirilmiştir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yetiştiricilikte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koloni kafesleri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şeklinde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geliştirilmiş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değişik yaşlarda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kafes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tabanında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yemlik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yüksekliğinde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suluk sisteminde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değişiklik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yapmaya uygun kafesler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kullanılmaktadır. Son yıllarda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kafes sistemine benzeyen alttan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havalandırmalı,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iki veya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üç katlı düz tabanlı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tel 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zgara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sistemleri de etlik piliç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üretiminde denenmektedir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Tavuk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yetiştiriciliğinde sıcak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iklimlerde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kümesin serinletilmesi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havalandırma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için yüksek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yatırıma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ihtiyaç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duyulması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nedeniyle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arazinin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sınırlı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pahalı olduğu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bölgelerde kafes sistemi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daha ekonomik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olabilmektedir.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Göğüste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toplanmaları,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karkas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kusurları,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yaşa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göre sistemde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değişiklik yapılma zorunluluğu, kümes ısıtılmasındaki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güçlükler 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diğer bazı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olumsuzluklar nedeniyle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etlik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piliç üretiminde, yumurta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tavukçuluğuna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nazaran daha az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tercih edilmektedir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2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armingmachinechina.com/4-livestock-feeding-system/1-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32048"/>
            <a:ext cx="9176267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90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repKral\Desktop\etlik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451" y="1116886"/>
            <a:ext cx="9230994" cy="51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699792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835696" y="231031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Tel Tabanlı</a:t>
            </a:r>
            <a:r>
              <a:rPr lang="tr-TR" sz="2400" b="1" dirty="0"/>
              <a:t> Sistemde Etlik Piliç </a:t>
            </a:r>
            <a:r>
              <a:rPr lang="tr-TR" sz="2400" b="1" dirty="0" smtClean="0"/>
              <a:t>Yetiştiriciliği</a:t>
            </a:r>
          </a:p>
        </p:txBody>
      </p:sp>
    </p:spTree>
    <p:extLst>
      <p:ext uri="{BB962C8B-B14F-4D97-AF65-F5344CB8AC3E}">
        <p14:creationId xmlns:p14="http://schemas.microsoft.com/office/powerpoint/2010/main" xmlns="" val="15851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npltd.com/wp-content/uploads/2012/01/chicke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00368"/>
            <a:ext cx="4968552" cy="215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36512" y="0"/>
            <a:ext cx="9266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Serbest Gezinmeli ve Organik Sistemde Etlik Piliç Yetiştiriciliği</a:t>
            </a:r>
            <a:endParaRPr lang="tr-TR" sz="28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179512" y="461665"/>
            <a:ext cx="871296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>
                <a:latin typeface="Times New Roman" pitchFamily="18" charset="0"/>
                <a:cs typeface="Times New Roman" pitchFamily="18" charset="0"/>
              </a:rPr>
              <a:t>Sabit barınak kullanılan işletmelerde iç alanda her 10 hayvan </a:t>
            </a:r>
            <a:r>
              <a:rPr lang="tr-TR" sz="2500" dirty="0" smtClean="0">
                <a:latin typeface="Times New Roman" pitchFamily="18" charset="0"/>
                <a:cs typeface="Times New Roman" pitchFamily="18" charset="0"/>
              </a:rPr>
              <a:t>ya da </a:t>
            </a:r>
            <a:r>
              <a:rPr lang="tr-TR" sz="2500" dirty="0">
                <a:latin typeface="Times New Roman" pitchFamily="18" charset="0"/>
                <a:cs typeface="Times New Roman" pitchFamily="18" charset="0"/>
              </a:rPr>
              <a:t>21 kg Canlı ağırlık için </a:t>
            </a:r>
            <a:r>
              <a:rPr lang="tr-TR" sz="2500" dirty="0" smtClean="0">
                <a:latin typeface="Times New Roman" pitchFamily="18" charset="0"/>
                <a:cs typeface="Times New Roman" pitchFamily="18" charset="0"/>
              </a:rPr>
              <a:t>1 m</a:t>
            </a:r>
            <a:r>
              <a:rPr lang="tr-TR" sz="25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r-TR" sz="2500" dirty="0">
                <a:latin typeface="Times New Roman" pitchFamily="18" charset="0"/>
                <a:cs typeface="Times New Roman" pitchFamily="18" charset="0"/>
              </a:rPr>
              <a:t>alan temin edilmesi gerekirken, gezinme alanında her hayvan için </a:t>
            </a:r>
            <a:r>
              <a:rPr lang="tr-TR" sz="2500" dirty="0" smtClean="0">
                <a:latin typeface="Times New Roman" pitchFamily="18" charset="0"/>
                <a:cs typeface="Times New Roman" pitchFamily="18" charset="0"/>
              </a:rPr>
              <a:t>4 m</a:t>
            </a:r>
            <a:r>
              <a:rPr lang="tr-TR" sz="25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500" dirty="0">
                <a:latin typeface="Times New Roman" pitchFamily="18" charset="0"/>
                <a:cs typeface="Times New Roman" pitchFamily="18" charset="0"/>
              </a:rPr>
              <a:t>alanın sağlanması </a:t>
            </a:r>
            <a:r>
              <a:rPr lang="tr-TR" sz="2500" dirty="0" smtClean="0">
                <a:latin typeface="Times New Roman" pitchFamily="18" charset="0"/>
                <a:cs typeface="Times New Roman" pitchFamily="18" charset="0"/>
              </a:rPr>
              <a:t>gerektiği; Taşınabilir </a:t>
            </a:r>
            <a:r>
              <a:rPr lang="tr-TR" sz="2500" dirty="0">
                <a:latin typeface="Times New Roman" pitchFamily="18" charset="0"/>
                <a:cs typeface="Times New Roman" pitchFamily="18" charset="0"/>
              </a:rPr>
              <a:t>barınak kullanılan işletmelerde iç alanda her 16 hayvan yada 30 kg Canlı ağırlık için </a:t>
            </a:r>
            <a:r>
              <a:rPr lang="tr-TR" sz="2500" dirty="0" smtClean="0">
                <a:latin typeface="Times New Roman" pitchFamily="18" charset="0"/>
                <a:cs typeface="Times New Roman" pitchFamily="18" charset="0"/>
              </a:rPr>
              <a:t>1 m</a:t>
            </a:r>
            <a:r>
              <a:rPr lang="tr-TR" sz="25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r-TR" sz="2500" dirty="0">
                <a:latin typeface="Times New Roman" pitchFamily="18" charset="0"/>
                <a:cs typeface="Times New Roman" pitchFamily="18" charset="0"/>
              </a:rPr>
              <a:t>alan temin edilmesi gerekirken, gezinme alanında her hayvan için 2.5m</a:t>
            </a:r>
            <a:r>
              <a:rPr lang="tr-TR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500" dirty="0">
                <a:latin typeface="Times New Roman" pitchFamily="18" charset="0"/>
                <a:cs typeface="Times New Roman" pitchFamily="18" charset="0"/>
              </a:rPr>
              <a:t> alanın sağlanması gerektiği ifade edilmektedir</a:t>
            </a:r>
            <a:r>
              <a:rPr lang="tr-TR" sz="25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tr-TR" sz="2500" dirty="0">
                <a:latin typeface="Times New Roman" pitchFamily="18" charset="0"/>
                <a:cs typeface="Times New Roman" pitchFamily="18" charset="0"/>
              </a:rPr>
              <a:t>barınaklarının toplam kullanılabilir alanı 1600 m</a:t>
            </a:r>
            <a:r>
              <a:rPr lang="tr-TR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500" dirty="0">
                <a:latin typeface="Times New Roman" pitchFamily="18" charset="0"/>
                <a:cs typeface="Times New Roman" pitchFamily="18" charset="0"/>
              </a:rPr>
              <a:t>’yi aşmamalıdır. Her barınakta bulundurulabilecek </a:t>
            </a:r>
            <a:r>
              <a:rPr lang="tr-TR" sz="2500" dirty="0" err="1" smtClean="0">
                <a:latin typeface="Times New Roman" pitchFamily="18" charset="0"/>
                <a:cs typeface="Times New Roman" pitchFamily="18" charset="0"/>
              </a:rPr>
              <a:t>broyler</a:t>
            </a:r>
            <a:r>
              <a:rPr lang="tr-TR" sz="2500" dirty="0" smtClean="0">
                <a:latin typeface="Times New Roman" pitchFamily="18" charset="0"/>
                <a:cs typeface="Times New Roman" pitchFamily="18" charset="0"/>
              </a:rPr>
              <a:t> sayısı en çok 4800 adettir.</a:t>
            </a:r>
            <a:r>
              <a:rPr lang="tr-TR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500" dirty="0" smtClean="0">
                <a:latin typeface="Times New Roman" pitchFamily="18" charset="0"/>
                <a:cs typeface="Times New Roman" pitchFamily="18" charset="0"/>
              </a:rPr>
              <a:t>Etlik Piliçlere </a:t>
            </a:r>
            <a:r>
              <a:rPr lang="tr-TR" sz="2500" dirty="0">
                <a:latin typeface="Times New Roman" pitchFamily="18" charset="0"/>
                <a:cs typeface="Times New Roman" pitchFamily="18" charset="0"/>
              </a:rPr>
              <a:t>uygulanacak geçiş </a:t>
            </a:r>
            <a:r>
              <a:rPr lang="tr-TR" sz="2500" dirty="0" smtClean="0">
                <a:latin typeface="Times New Roman" pitchFamily="18" charset="0"/>
                <a:cs typeface="Times New Roman" pitchFamily="18" charset="0"/>
              </a:rPr>
              <a:t>süresi </a:t>
            </a:r>
            <a:r>
              <a:rPr lang="tr-TR" sz="2500" dirty="0">
                <a:latin typeface="Times New Roman" pitchFamily="18" charset="0"/>
                <a:cs typeface="Times New Roman" pitchFamily="18" charset="0"/>
              </a:rPr>
              <a:t>3 günlük yaştan küçük olmak kaydıyla </a:t>
            </a:r>
            <a:r>
              <a:rPr lang="tr-TR" sz="2500" dirty="0" smtClean="0">
                <a:latin typeface="Times New Roman" pitchFamily="18" charset="0"/>
                <a:cs typeface="Times New Roman" pitchFamily="18" charset="0"/>
              </a:rPr>
              <a:t>70 gündür. Kesim yaşı en az 81 gün olmak zorundadır.</a:t>
            </a:r>
            <a:endParaRPr lang="tr-TR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851</Words>
  <Application>Microsoft Office PowerPoint</Application>
  <PresentationFormat>Ekran Gösterisi (4:3)</PresentationFormat>
  <Paragraphs>65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ETLİK PİLİÇ YETİŞTİRİCİLİĞİ</vt:lpstr>
      <vt:lpstr>Slayt 2</vt:lpstr>
      <vt:lpstr>Slayt 3</vt:lpstr>
      <vt:lpstr>Slayt 4</vt:lpstr>
      <vt:lpstr>1. Etlik Piliç Yetiştirme Sistemleri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2. Kümes Büyüklüğü ve Kapasitesi</vt:lpstr>
      <vt:lpstr>3. Yetiştirme Uygulamaları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4. Üretimin Değerlendirilmesi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ETLİK PİLİÇ YETİŞTİRİCİLİĞİ</dc:title>
  <dc:creator>AkrepKral</dc:creator>
  <cp:lastModifiedBy>Samsung</cp:lastModifiedBy>
  <cp:revision>65</cp:revision>
  <dcterms:created xsi:type="dcterms:W3CDTF">2015-03-26T16:59:46Z</dcterms:created>
  <dcterms:modified xsi:type="dcterms:W3CDTF">2017-12-17T07:37:31Z</dcterms:modified>
</cp:coreProperties>
</file>