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9" r:id="rId3"/>
    <p:sldId id="270" r:id="rId4"/>
    <p:sldId id="271" r:id="rId5"/>
    <p:sldId id="272" r:id="rId6"/>
    <p:sldId id="273" r:id="rId7"/>
    <p:sldId id="274" r:id="rId8"/>
    <p:sldId id="275" r:id="rId9"/>
    <p:sldId id="27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BF1518B-B84C-4C83-8D1A-2284CDD856B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172135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F1518B-B84C-4C83-8D1A-2284CDD856B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3765777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F1518B-B84C-4C83-8D1A-2284CDD856B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3037282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10255185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94022438"/>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789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3171349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9245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F1518B-B84C-4C83-8D1A-2284CDD856B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2860153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BF1518B-B84C-4C83-8D1A-2284CDD856B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3839028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BF1518B-B84C-4C83-8D1A-2284CDD856B5}"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549112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BF1518B-B84C-4C83-8D1A-2284CDD856B5}"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3387617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BF1518B-B84C-4C83-8D1A-2284CDD856B5}"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4019531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BF1518B-B84C-4C83-8D1A-2284CDD856B5}"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2286845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BF1518B-B84C-4C83-8D1A-2284CDD856B5}"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2713784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BF1518B-B84C-4C83-8D1A-2284CDD856B5}"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6B84EB-CD7B-47EE-A63C-2AED8756BEC1}" type="slidenum">
              <a:rPr lang="tr-TR" smtClean="0"/>
              <a:t>‹#›</a:t>
            </a:fld>
            <a:endParaRPr lang="tr-TR"/>
          </a:p>
        </p:txBody>
      </p:sp>
    </p:spTree>
    <p:extLst>
      <p:ext uri="{BB962C8B-B14F-4D97-AF65-F5344CB8AC3E}">
        <p14:creationId xmlns:p14="http://schemas.microsoft.com/office/powerpoint/2010/main" val="3924693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1518B-B84C-4C83-8D1A-2284CDD856B5}"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B84EB-CD7B-47EE-A63C-2AED8756BEC1}" type="slidenum">
              <a:rPr lang="tr-TR" smtClean="0"/>
              <a:t>‹#›</a:t>
            </a:fld>
            <a:endParaRPr lang="tr-TR"/>
          </a:p>
        </p:txBody>
      </p:sp>
    </p:spTree>
    <p:extLst>
      <p:ext uri="{BB962C8B-B14F-4D97-AF65-F5344CB8AC3E}">
        <p14:creationId xmlns:p14="http://schemas.microsoft.com/office/powerpoint/2010/main" val="2905891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2328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f. Diğer evraklar ve vesikalar</a:t>
            </a:r>
            <a:endParaRPr lang="tr-TR" sz="2800" dirty="0">
              <a:solidFill>
                <a:schemeClr val="tx1"/>
              </a:solidFill>
            </a:endParaRPr>
          </a:p>
        </p:txBody>
      </p:sp>
      <p:sp>
        <p:nvSpPr>
          <p:cNvPr id="3" name="İçerik Yer Tutucusu 2"/>
          <p:cNvSpPr>
            <a:spLocks noGrp="1"/>
          </p:cNvSpPr>
          <p:nvPr>
            <p:ph idx="1"/>
          </p:nvPr>
        </p:nvSpPr>
        <p:spPr>
          <a:xfrm>
            <a:off x="1696599" y="1981205"/>
            <a:ext cx="9658572" cy="3505196"/>
          </a:xfrm>
        </p:spPr>
        <p:txBody>
          <a:bodyPr/>
          <a:lstStyle/>
          <a:p>
            <a:pPr marL="0" indent="0">
              <a:buNone/>
            </a:pPr>
            <a:r>
              <a:rPr lang="tr-TR" sz="1800" b="1" dirty="0">
                <a:latin typeface="Times New Roman" panose="02020603050405020304" pitchFamily="18" charset="0"/>
                <a:cs typeface="Times New Roman" panose="02020603050405020304" pitchFamily="18" charset="0"/>
              </a:rPr>
              <a:t>1.Taşıma İrsaliyesi</a:t>
            </a:r>
          </a:p>
          <a:p>
            <a:pPr marL="0" indent="0" algn="just">
              <a:lnSpc>
                <a:spcPct val="10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Soru: Taşıma İrsaliyesi ile Sevk İrsaliyesi aynı mıdır?</a:t>
            </a:r>
          </a:p>
          <a:p>
            <a:pPr marL="0" indent="0" algn="just">
              <a:lnSpc>
                <a:spcPct val="10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i="1" dirty="0">
                <a:latin typeface="Times New Roman" panose="02020603050405020304" pitchFamily="18" charset="0"/>
                <a:cs typeface="Times New Roman" panose="02020603050405020304" pitchFamily="18" charset="0"/>
              </a:rPr>
              <a:t>Taşıma İrsaliyesi</a:t>
            </a:r>
            <a:r>
              <a:rPr lang="tr-TR" sz="1800" dirty="0">
                <a:latin typeface="Times New Roman" panose="02020603050405020304" pitchFamily="18" charset="0"/>
                <a:cs typeface="Times New Roman" panose="02020603050405020304" pitchFamily="18" charset="0"/>
              </a:rPr>
              <a:t>, ücret karşılığında eşya nakleden gerçek ve tüzel kişiler tarafından düzenlenecek bir vesikadır.</a:t>
            </a:r>
          </a:p>
          <a:p>
            <a:pPr marL="0" indent="0" algn="just">
              <a:lnSpc>
                <a:spcPct val="10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Mükellefin kendi emtiasını taşıması halinde ise </a:t>
            </a:r>
            <a:r>
              <a:rPr lang="tr-TR" sz="1800" i="1" dirty="0">
                <a:latin typeface="Times New Roman" panose="02020603050405020304" pitchFamily="18" charset="0"/>
                <a:cs typeface="Times New Roman" panose="02020603050405020304" pitchFamily="18" charset="0"/>
              </a:rPr>
              <a:t>Sevk İrsaliyesi </a:t>
            </a:r>
            <a:r>
              <a:rPr lang="tr-TR" sz="1800" dirty="0">
                <a:latin typeface="Times New Roman" panose="02020603050405020304" pitchFamily="18" charset="0"/>
                <a:cs typeface="Times New Roman" panose="02020603050405020304" pitchFamily="18" charset="0"/>
              </a:rPr>
              <a:t>düzenlemesi gerekir.</a:t>
            </a:r>
          </a:p>
          <a:p>
            <a:pPr marL="0" indent="0" algn="just">
              <a:lnSpc>
                <a:spcPct val="10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Ayrıca mükellefler kendilerine veya müşteriye ait bir malı teslim edilmek üzere ücret karşılığında taşıttırıyorlarsa </a:t>
            </a:r>
            <a:r>
              <a:rPr lang="tr-TR" sz="1800" u="sng" dirty="0">
                <a:latin typeface="Times New Roman" panose="02020603050405020304" pitchFamily="18" charset="0"/>
                <a:cs typeface="Times New Roman" panose="02020603050405020304" pitchFamily="18" charset="0"/>
              </a:rPr>
              <a:t>kendileri sevk irsaliyesi</a:t>
            </a:r>
            <a:r>
              <a:rPr lang="tr-TR" sz="1800" dirty="0">
                <a:latin typeface="Times New Roman" panose="02020603050405020304" pitchFamily="18" charset="0"/>
                <a:cs typeface="Times New Roman" panose="02020603050405020304" pitchFamily="18" charset="0"/>
              </a:rPr>
              <a:t>, </a:t>
            </a:r>
            <a:r>
              <a:rPr lang="tr-TR" sz="1800" u="sng" dirty="0">
                <a:latin typeface="Times New Roman" panose="02020603050405020304" pitchFamily="18" charset="0"/>
                <a:cs typeface="Times New Roman" panose="02020603050405020304" pitchFamily="18" charset="0"/>
              </a:rPr>
              <a:t>taşıyan ise taşıma irsaliyesi </a:t>
            </a:r>
            <a:r>
              <a:rPr lang="tr-TR" sz="1800" dirty="0">
                <a:latin typeface="Times New Roman" panose="02020603050405020304" pitchFamily="18" charset="0"/>
                <a:cs typeface="Times New Roman" panose="02020603050405020304" pitchFamily="18" charset="0"/>
              </a:rPr>
              <a:t>düzenleyecektir.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3764759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f. Diğer evraklar ve vesikalar</a:t>
            </a:r>
            <a:endParaRPr lang="tr-TR" sz="2800" dirty="0">
              <a:solidFill>
                <a:schemeClr val="tx1"/>
              </a:solidFill>
            </a:endParaRPr>
          </a:p>
        </p:txBody>
      </p:sp>
      <p:sp>
        <p:nvSpPr>
          <p:cNvPr id="3" name="İçerik Yer Tutucusu 2"/>
          <p:cNvSpPr>
            <a:spLocks noGrp="1"/>
          </p:cNvSpPr>
          <p:nvPr>
            <p:ph idx="1"/>
          </p:nvPr>
        </p:nvSpPr>
        <p:spPr>
          <a:xfrm>
            <a:off x="1619481" y="1211855"/>
            <a:ext cx="9735690" cy="4219461"/>
          </a:xfrm>
        </p:spPr>
        <p:txBody>
          <a:bodyPr>
            <a:normAutofit/>
          </a:bodyPr>
          <a:lstStyle/>
          <a:p>
            <a:pPr marL="0" indent="0">
              <a:buNone/>
            </a:pPr>
            <a:r>
              <a:rPr lang="tr-TR" sz="1600" b="1" dirty="0">
                <a:latin typeface="Times New Roman" panose="02020603050405020304" pitchFamily="18" charset="0"/>
                <a:cs typeface="Times New Roman" panose="02020603050405020304" pitchFamily="18" charset="0"/>
              </a:rPr>
              <a:t>2. Ambar Tesellüm Fişi</a:t>
            </a:r>
          </a:p>
          <a:p>
            <a:pPr marL="0" indent="0">
              <a:buNone/>
            </a:pPr>
            <a:endParaRPr lang="tr-TR" sz="1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Maliye Bakanlığı, taşıma irsaliyesinin düzenlenmesi sırasında meydana gelen birtakım sorunları gidermek amacıyla, nakliyat ambarları tarafından taşıma irsaliyesinden önce bir ambar tesellüm (kayıt) fişi düzenlenmesini zorunlu kılmıştır.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Nakliyat ambarları</a:t>
            </a:r>
            <a:r>
              <a:rPr lang="tr-TR" sz="1600" dirty="0">
                <a:latin typeface="Times New Roman" panose="02020603050405020304" pitchFamily="18" charset="0"/>
                <a:cs typeface="Times New Roman" panose="02020603050405020304" pitchFamily="18" charset="0"/>
              </a:rPr>
              <a:t>, daha sonra nakledilmek üzere ambara teslim edilen ve birden fazla kişinin mallarının bir arabayla taşınmasının söz konusu olduğu durumlarda </a:t>
            </a:r>
            <a:r>
              <a:rPr lang="tr-TR" sz="1600" b="1" dirty="0">
                <a:latin typeface="Times New Roman" panose="02020603050405020304" pitchFamily="18" charset="0"/>
                <a:cs typeface="Times New Roman" panose="02020603050405020304" pitchFamily="18" charset="0"/>
              </a:rPr>
              <a:t>üç</a:t>
            </a:r>
            <a:r>
              <a:rPr lang="tr-TR" sz="1600" dirty="0">
                <a:latin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cs typeface="Times New Roman" panose="02020603050405020304" pitchFamily="18" charset="0"/>
              </a:rPr>
              <a:t>nüsha</a:t>
            </a:r>
            <a:r>
              <a:rPr lang="tr-TR" sz="1600" dirty="0">
                <a:latin typeface="Times New Roman" panose="02020603050405020304" pitchFamily="18" charset="0"/>
                <a:cs typeface="Times New Roman" panose="02020603050405020304" pitchFamily="18" charset="0"/>
              </a:rPr>
              <a:t> ambar tesellüm fişi düzenleyeceklerdir. </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1. Nüsha malı taşıttırana verilir</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2. Nüsha malı taşıyan aracın sürücüsüne verilir</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3. Nüsha nakliyat ambarında saklanır.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4268505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f. Diğer evraklar ve vesikalar</a:t>
            </a:r>
            <a:endParaRPr lang="tr-TR" sz="2800" dirty="0">
              <a:solidFill>
                <a:schemeClr val="tx1"/>
              </a:solidFill>
            </a:endParaRPr>
          </a:p>
        </p:txBody>
      </p:sp>
      <p:sp>
        <p:nvSpPr>
          <p:cNvPr id="3" name="İçerik Yer Tutucusu 2"/>
          <p:cNvSpPr>
            <a:spLocks noGrp="1"/>
          </p:cNvSpPr>
          <p:nvPr>
            <p:ph idx="1"/>
          </p:nvPr>
        </p:nvSpPr>
        <p:spPr>
          <a:xfrm>
            <a:off x="1630497" y="1333042"/>
            <a:ext cx="9724674" cy="5192304"/>
          </a:xfrm>
        </p:spPr>
        <p:txBody>
          <a:bodyPr/>
          <a:lstStyle/>
          <a:p>
            <a:pPr marL="0" indent="0">
              <a:buNone/>
            </a:pPr>
            <a:r>
              <a:rPr lang="tr-TR" sz="1200" b="1" dirty="0">
                <a:latin typeface="Times New Roman" panose="02020603050405020304" pitchFamily="18" charset="0"/>
                <a:cs typeface="Times New Roman" panose="02020603050405020304" pitchFamily="18" charset="0"/>
              </a:rPr>
              <a:t>3. Yolcu Listeleri</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Yolcu taşıma işi yapan I. ve II. sınıf tüccarlar ile kazançları basit usulde tespit edilenler, fatura vermek mecburiyetinde olmadıkları işler için giriş ve yolcu bileti düzenlemek zorundadır.  </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VUK 164 ve 173 </a:t>
            </a:r>
            <a:r>
              <a:rPr lang="tr-TR" sz="1600" dirty="0" err="1">
                <a:latin typeface="Times New Roman" panose="02020603050405020304" pitchFamily="18" charset="0"/>
                <a:cs typeface="Times New Roman" panose="02020603050405020304" pitchFamily="18" charset="0"/>
              </a:rPr>
              <a:t>No’lu</a:t>
            </a:r>
            <a:r>
              <a:rPr lang="tr-TR" sz="1600" dirty="0">
                <a:latin typeface="Times New Roman" panose="02020603050405020304" pitchFamily="18" charset="0"/>
                <a:cs typeface="Times New Roman" panose="02020603050405020304" pitchFamily="18" charset="0"/>
              </a:rPr>
              <a:t> Genel Tebliğe göre, şehirlerarasında yapılan yolcu taşımalarında ise, taşıtların her seferi için müteselsil seri ve sıra numaralı ve oturma yerlerini planlı şekilde gösteren üç nüsha yolcu listesi düzenlenir. Bir nüsha işyerinde, diğer iki nüsha araçta bulundurulur. </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Yoklama ve denetimlerde yolcu listelerinin iki nüshası da ibraz edilecektir. Denetim elemanı ibraz edilen yolcu listesinin bir nüshasına adı ve soyadını, unvanını, tarihi yazıp imzalayıp mühürledikten sonra ilgiliye iade edecektir.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1787202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endParaRPr lang="tr-TR" sz="2800" dirty="0">
              <a:solidFill>
                <a:schemeClr val="tx1"/>
              </a:solidFill>
            </a:endParaRPr>
          </a:p>
        </p:txBody>
      </p:sp>
      <p:sp>
        <p:nvSpPr>
          <p:cNvPr id="3" name="İçerik Yer Tutucusu 2"/>
          <p:cNvSpPr>
            <a:spLocks noGrp="1"/>
          </p:cNvSpPr>
          <p:nvPr>
            <p:ph idx="1"/>
          </p:nvPr>
        </p:nvSpPr>
        <p:spPr>
          <a:xfrm>
            <a:off x="2666107" y="1981204"/>
            <a:ext cx="7606357" cy="4472133"/>
          </a:xfrm>
        </p:spPr>
        <p:txBody>
          <a:bodyPr/>
          <a:lstStyle/>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4.3. Sigorta Şirketleri, Sigorta Acenteleri ve Tali Acenteler Tarafından</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       Düzenlenecek Belgeler,</a:t>
            </a:r>
          </a:p>
          <a:p>
            <a:pPr marL="0" indent="0" algn="just">
              <a:lnSpc>
                <a:spcPct val="100000"/>
              </a:lnSpc>
              <a:spcBef>
                <a:spcPts val="0"/>
              </a:spcBef>
              <a:buNone/>
            </a:pPr>
            <a:endParaRPr lang="tr-TR" sz="1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Sigorta şirketleri tarafından düzenlenen sigorta poliçeleri </a:t>
            </a:r>
            <a:r>
              <a:rPr lang="tr-TR" sz="1600" i="1" dirty="0">
                <a:latin typeface="Times New Roman" panose="02020603050405020304" pitchFamily="18" charset="0"/>
                <a:cs typeface="Times New Roman" panose="02020603050405020304" pitchFamily="18" charset="0"/>
              </a:rPr>
              <a:t>(ek belgeler, zeyilnameler dahil)</a:t>
            </a:r>
            <a:r>
              <a:rPr lang="tr-TR" sz="1600" dirty="0">
                <a:latin typeface="Times New Roman" panose="02020603050405020304" pitchFamily="18" charset="0"/>
                <a:cs typeface="Times New Roman" panose="02020603050405020304" pitchFamily="18" charset="0"/>
              </a:rPr>
              <a:t> VUK uyarınca düzenlenmesi zorunlu belgeler kapsamına alınmış olup, sigorta şirketleri bu poliçeler ve ek belgelere (zeyilnameler) konu işlemlere ait tutarlar için ayrıca fatura düzenlemeyeceklerdir.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243 Sıra </a:t>
            </a:r>
            <a:r>
              <a:rPr lang="tr-TR" sz="1600" dirty="0" err="1">
                <a:latin typeface="Times New Roman" panose="02020603050405020304" pitchFamily="18" charset="0"/>
                <a:cs typeface="Times New Roman" panose="02020603050405020304" pitchFamily="18" charset="0"/>
              </a:rPr>
              <a:t>No’lu</a:t>
            </a:r>
            <a:r>
              <a:rPr lang="tr-TR" sz="1600" dirty="0">
                <a:latin typeface="Times New Roman" panose="02020603050405020304" pitchFamily="18" charset="0"/>
                <a:cs typeface="Times New Roman" panose="02020603050405020304" pitchFamily="18" charset="0"/>
              </a:rPr>
              <a:t> VUK Genel Tebliğine göre Sigorta Poliçeleri;</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 İki nüsha olarak düzenlenecektir,</a:t>
            </a: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 Poliçelerde Sigorta Murakabe Kanunu ve bununla ilgili yönetmelikler ile Türk Ticaret Kanunu uyarınca bulunması gerekli bilgilere ilave olarak, sigorta şirketinin kurumlar vergisi yönünden bağlı bulunduğu vergi dairesi ve vergi numarası ile poliçe seri ve sıra numarasının da bulunması zorunludur.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3567674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endParaRPr lang="tr-TR" sz="2800" dirty="0">
              <a:solidFill>
                <a:schemeClr val="tx1"/>
              </a:solidFill>
            </a:endParaRPr>
          </a:p>
        </p:txBody>
      </p:sp>
      <p:sp>
        <p:nvSpPr>
          <p:cNvPr id="3" name="İçerik Yer Tutucusu 2"/>
          <p:cNvSpPr>
            <a:spLocks noGrp="1"/>
          </p:cNvSpPr>
          <p:nvPr>
            <p:ph idx="1"/>
          </p:nvPr>
        </p:nvSpPr>
        <p:spPr>
          <a:xfrm>
            <a:off x="1630497" y="1333041"/>
            <a:ext cx="9724674" cy="4186410"/>
          </a:xfrm>
        </p:spPr>
        <p:txBody>
          <a:bodyPr>
            <a:normAutofit/>
          </a:bodyPr>
          <a:lstStyle/>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4.4. Sermaye Piyasası Aracı Kuruluşları Tarafından Düzenlenecek Belgeler,</a:t>
            </a:r>
          </a:p>
          <a:p>
            <a:pPr marL="0" indent="0" algn="just">
              <a:lnSpc>
                <a:spcPct val="100000"/>
              </a:lnSpc>
              <a:spcBef>
                <a:spcPts val="0"/>
              </a:spcBef>
              <a:buNone/>
            </a:pPr>
            <a:endParaRPr lang="tr-TR" sz="2000" b="1"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Sermaye Piyasası Kurulu (SPK) tarafından çıkarılan, </a:t>
            </a:r>
            <a:r>
              <a:rPr lang="tr-TR" sz="1200" dirty="0" err="1">
                <a:latin typeface="Times New Roman" panose="02020603050405020304" pitchFamily="18" charset="0"/>
                <a:cs typeface="Times New Roman" panose="02020603050405020304" pitchFamily="18" charset="0"/>
              </a:rPr>
              <a:t>Seri:V</a:t>
            </a:r>
            <a:r>
              <a:rPr lang="tr-TR" sz="1200" dirty="0">
                <a:latin typeface="Times New Roman" panose="02020603050405020304" pitchFamily="18" charset="0"/>
                <a:cs typeface="Times New Roman" panose="02020603050405020304" pitchFamily="18" charset="0"/>
              </a:rPr>
              <a:t> Sıra:6 </a:t>
            </a:r>
            <a:r>
              <a:rPr lang="tr-TR" sz="1200" dirty="0" err="1">
                <a:latin typeface="Times New Roman" panose="02020603050405020304" pitchFamily="18" charset="0"/>
                <a:cs typeface="Times New Roman" panose="02020603050405020304" pitchFamily="18" charset="0"/>
              </a:rPr>
              <a:t>No’lu</a:t>
            </a:r>
            <a:r>
              <a:rPr lang="tr-TR" sz="1200" dirty="0">
                <a:latin typeface="Times New Roman" panose="02020603050405020304" pitchFamily="18" charset="0"/>
                <a:cs typeface="Times New Roman" panose="02020603050405020304" pitchFamily="18" charset="0"/>
              </a:rPr>
              <a:t> </a:t>
            </a:r>
            <a:r>
              <a:rPr lang="tr-TR" sz="1200" i="1" dirty="0">
                <a:latin typeface="Times New Roman" panose="02020603050405020304" pitchFamily="18" charset="0"/>
                <a:cs typeface="Times New Roman" panose="02020603050405020304" pitchFamily="18" charset="0"/>
              </a:rPr>
              <a:t>Aracılık Faaliyetlerinde Belge ve Kayıt Düzeni Hakkında Tebliğ’de</a:t>
            </a:r>
            <a:r>
              <a:rPr lang="tr-TR" sz="1200" dirty="0">
                <a:latin typeface="Times New Roman" panose="02020603050405020304" pitchFamily="18" charset="0"/>
                <a:cs typeface="Times New Roman" panose="02020603050405020304" pitchFamily="18" charset="0"/>
              </a:rPr>
              <a:t>, aracı kuruluşların bu faaliyetlerine ilişkin olarak düzenlemek zorunda oldukları belgeler ile muhasebe işlemlerinde uygulanacak esaslar açıklanmıştır. </a:t>
            </a:r>
          </a:p>
          <a:p>
            <a:pPr marL="0" indent="0" algn="just">
              <a:lnSpc>
                <a:spcPct val="120000"/>
              </a:lnSpc>
              <a:spcBef>
                <a:spcPts val="0"/>
              </a:spcBef>
              <a:buNone/>
            </a:pPr>
            <a:endParaRPr lang="tr-TR" sz="12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Tebliğin 4’üncü maddesinde SPK’nın aracılık faaliyetlerine ilişkin düzenlemelerinde belirtilen defter ve belgeler yanında, aşağıdaki belgelerin düzenlenmesi zorunluluğu getirilmiştir:</a:t>
            </a:r>
          </a:p>
          <a:p>
            <a:pPr marL="0" indent="0">
              <a:lnSpc>
                <a:spcPct val="120000"/>
              </a:lnSpc>
              <a:spcBef>
                <a:spcPts val="0"/>
              </a:spcBef>
              <a:buNone/>
            </a:pPr>
            <a:r>
              <a:rPr lang="tr-TR" sz="1200" dirty="0">
                <a:latin typeface="Times New Roman" panose="02020603050405020304" pitchFamily="18" charset="0"/>
                <a:cs typeface="Times New Roman" panose="02020603050405020304" pitchFamily="18" charset="0"/>
              </a:rPr>
              <a:t>a) Nakit Alındı-Ödendi Belgesi,</a:t>
            </a:r>
          </a:p>
          <a:p>
            <a:pPr marL="0" indent="0">
              <a:lnSpc>
                <a:spcPct val="120000"/>
              </a:lnSpc>
              <a:spcBef>
                <a:spcPts val="0"/>
              </a:spcBef>
              <a:buNone/>
            </a:pPr>
            <a:r>
              <a:rPr lang="tr-TR" sz="1200" dirty="0">
                <a:latin typeface="Times New Roman" panose="02020603050405020304" pitchFamily="18" charset="0"/>
                <a:cs typeface="Times New Roman" panose="02020603050405020304" pitchFamily="18" charset="0"/>
              </a:rPr>
              <a:t>b) İşlem Sonuç Formu,</a:t>
            </a:r>
          </a:p>
          <a:p>
            <a:pPr marL="0" indent="0">
              <a:lnSpc>
                <a:spcPct val="120000"/>
              </a:lnSpc>
              <a:spcBef>
                <a:spcPts val="0"/>
              </a:spcBef>
              <a:buNone/>
            </a:pPr>
            <a:r>
              <a:rPr lang="tr-TR" sz="1200" dirty="0">
                <a:latin typeface="Times New Roman" panose="02020603050405020304" pitchFamily="18" charset="0"/>
                <a:cs typeface="Times New Roman" panose="02020603050405020304" pitchFamily="18" charset="0"/>
              </a:rPr>
              <a:t>c) Hesap Ekstresi,</a:t>
            </a:r>
          </a:p>
          <a:p>
            <a:pPr marL="0" indent="0">
              <a:lnSpc>
                <a:spcPct val="120000"/>
              </a:lnSpc>
              <a:spcBef>
                <a:spcPts val="0"/>
              </a:spcBef>
              <a:buNone/>
            </a:pPr>
            <a:r>
              <a:rPr lang="tr-TR" sz="1200" dirty="0">
                <a:latin typeface="Times New Roman" panose="02020603050405020304" pitchFamily="18" charset="0"/>
                <a:cs typeface="Times New Roman" panose="02020603050405020304" pitchFamily="18" charset="0"/>
              </a:rPr>
              <a:t>d) Menkul Kıymet Giriş-Çıkış Fişi,</a:t>
            </a:r>
          </a:p>
          <a:p>
            <a:pPr marL="0" indent="0">
              <a:lnSpc>
                <a:spcPct val="120000"/>
              </a:lnSpc>
              <a:spcBef>
                <a:spcPts val="0"/>
              </a:spcBef>
              <a:buNone/>
            </a:pPr>
            <a:r>
              <a:rPr lang="tr-TR" sz="1200" dirty="0">
                <a:latin typeface="Times New Roman" panose="02020603050405020304" pitchFamily="18" charset="0"/>
                <a:cs typeface="Times New Roman" panose="02020603050405020304" pitchFamily="18" charset="0"/>
              </a:rPr>
              <a:t>e) Müşteri Emri Formu,</a:t>
            </a:r>
          </a:p>
          <a:p>
            <a:pPr marL="0" indent="0">
              <a:lnSpc>
                <a:spcPct val="120000"/>
              </a:lnSpc>
              <a:spcBef>
                <a:spcPts val="0"/>
              </a:spcBef>
              <a:buNone/>
            </a:pPr>
            <a:r>
              <a:rPr lang="tr-TR" sz="1200" dirty="0">
                <a:latin typeface="Times New Roman" panose="02020603050405020304" pitchFamily="18" charset="0"/>
                <a:cs typeface="Times New Roman" panose="02020603050405020304" pitchFamily="18" charset="0"/>
              </a:rPr>
              <a:t>f) Seans Takip Formu,</a:t>
            </a:r>
          </a:p>
          <a:p>
            <a:pPr marL="0" indent="0">
              <a:lnSpc>
                <a:spcPct val="120000"/>
              </a:lnSpc>
              <a:spcBef>
                <a:spcPts val="0"/>
              </a:spcBef>
              <a:buNone/>
            </a:pPr>
            <a:r>
              <a:rPr lang="tr-TR" sz="1200" dirty="0">
                <a:latin typeface="Times New Roman" panose="02020603050405020304" pitchFamily="18" charset="0"/>
                <a:cs typeface="Times New Roman" panose="02020603050405020304" pitchFamily="18" charset="0"/>
              </a:rPr>
              <a:t>g) İşlem Dağıtım Listesi (Menkul Kıymet ve Müşteri İtibariyle)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1572695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80901" y="513203"/>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endParaRPr lang="tr-TR" sz="2800" dirty="0">
              <a:solidFill>
                <a:schemeClr val="tx1"/>
              </a:solidFill>
            </a:endParaRPr>
          </a:p>
        </p:txBody>
      </p:sp>
      <p:sp>
        <p:nvSpPr>
          <p:cNvPr id="3" name="İçerik Yer Tutucusu 2"/>
          <p:cNvSpPr>
            <a:spLocks noGrp="1"/>
          </p:cNvSpPr>
          <p:nvPr>
            <p:ph idx="1"/>
          </p:nvPr>
        </p:nvSpPr>
        <p:spPr>
          <a:xfrm>
            <a:off x="1575413" y="1344058"/>
            <a:ext cx="9779758" cy="5109279"/>
          </a:xfrm>
        </p:spPr>
        <p:txBody>
          <a:bodyPr>
            <a:normAutofit fontScale="77500" lnSpcReduction="20000"/>
          </a:bodyPr>
          <a:lstStyle/>
          <a:p>
            <a:pPr marL="0" indent="0">
              <a:buNone/>
            </a:pPr>
            <a:r>
              <a:rPr lang="tr-TR" b="1" dirty="0">
                <a:latin typeface="Times New Roman" panose="02020603050405020304" pitchFamily="18" charset="0"/>
                <a:cs typeface="Times New Roman" panose="02020603050405020304" pitchFamily="18" charset="0"/>
              </a:rPr>
              <a:t>4.5. Kıymetli Maden Alım ve Satım Belgesi,</a:t>
            </a:r>
          </a:p>
          <a:p>
            <a:pPr marL="0" indent="0">
              <a:buNone/>
            </a:pPr>
            <a:endParaRPr lang="tr-TR"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dirty="0">
                <a:latin typeface="Times New Roman" panose="02020603050405020304" pitchFamily="18" charset="0"/>
                <a:cs typeface="Times New Roman" panose="02020603050405020304" pitchFamily="18" charset="0"/>
              </a:rPr>
              <a:t>385 Sıra </a:t>
            </a:r>
            <a:r>
              <a:rPr lang="tr-TR" dirty="0" err="1">
                <a:latin typeface="Times New Roman" panose="02020603050405020304" pitchFamily="18" charset="0"/>
                <a:cs typeface="Times New Roman" panose="02020603050405020304" pitchFamily="18" charset="0"/>
              </a:rPr>
              <a:t>No’lu</a:t>
            </a:r>
            <a:r>
              <a:rPr lang="tr-TR" dirty="0">
                <a:latin typeface="Times New Roman" panose="02020603050405020304" pitchFamily="18" charset="0"/>
                <a:cs typeface="Times New Roman" panose="02020603050405020304" pitchFamily="18" charset="0"/>
              </a:rPr>
              <a:t> VUK Genel Tebliği ile; Mükelleflerin faaliyetlerini aksatmadan yürütmelerini sağlamak ve uygulamayı kolaylaştırmak amacıyla, 01.09.2008 tarihinden itibaren döviz alım/satım belgesi ile kıymetli maden alım/satım belgesinin ayrı belgeler olarak değil, isteyen mükellefler tarafından döviz ve kıymetli maden alımında </a:t>
            </a:r>
            <a:r>
              <a:rPr lang="tr-TR" b="1" dirty="0">
                <a:latin typeface="Times New Roman" panose="02020603050405020304" pitchFamily="18" charset="0"/>
                <a:cs typeface="Times New Roman" panose="02020603050405020304" pitchFamily="18" charset="0"/>
              </a:rPr>
              <a:t>Döviz ve Kıymetli Maden Alım Belgesi, </a:t>
            </a:r>
            <a:r>
              <a:rPr lang="tr-TR" dirty="0">
                <a:latin typeface="Times New Roman" panose="02020603050405020304" pitchFamily="18" charset="0"/>
                <a:cs typeface="Times New Roman" panose="02020603050405020304" pitchFamily="18" charset="0"/>
              </a:rPr>
              <a:t>satımında da </a:t>
            </a:r>
            <a:r>
              <a:rPr lang="tr-TR" b="1" dirty="0">
                <a:latin typeface="Times New Roman" panose="02020603050405020304" pitchFamily="18" charset="0"/>
                <a:cs typeface="Times New Roman" panose="02020603050405020304" pitchFamily="18" charset="0"/>
              </a:rPr>
              <a:t>Döviz ve Kıymetli Maden Satım Belgesi</a:t>
            </a:r>
            <a:r>
              <a:rPr lang="tr-TR" dirty="0">
                <a:latin typeface="Times New Roman" panose="02020603050405020304" pitchFamily="18" charset="0"/>
                <a:cs typeface="Times New Roman" panose="02020603050405020304" pitchFamily="18" charset="0"/>
              </a:rPr>
              <a:t> adı altında tek belge olarak düzenlenmesi imkanı getirilmiştir.</a:t>
            </a:r>
          </a:p>
          <a:p>
            <a:pPr marL="0" indent="0" algn="just">
              <a:lnSpc>
                <a:spcPct val="100000"/>
              </a:lnSpc>
              <a:spcBef>
                <a:spcPts val="0"/>
              </a:spcBef>
              <a:buNone/>
            </a:pPr>
            <a:endParaRPr lang="tr-TR"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u="sng" dirty="0">
                <a:latin typeface="Times New Roman" panose="02020603050405020304" pitchFamily="18" charset="0"/>
                <a:cs typeface="Times New Roman" panose="02020603050405020304" pitchFamily="18" charset="0"/>
              </a:rPr>
              <a:t>Kıymetli Maden Alım/Satım Belgelerinde;</a:t>
            </a:r>
            <a:r>
              <a:rPr lang="tr-TR" dirty="0">
                <a:latin typeface="Times New Roman" panose="02020603050405020304" pitchFamily="18" charset="0"/>
                <a:cs typeface="Times New Roman" panose="02020603050405020304" pitchFamily="18" charset="0"/>
              </a:rPr>
              <a:t> düzenleme tarihi, seri ve sıra numarası, belgeyi düzenleyen yetkili müessesenin iş adresi, bağlı olduğu vergi dairesi ve vergi kimlik numarası, kıymetli maden alan/satan kişi veya kuruluşun adı-soyadı/unvanı ve vergi kimlik numarası, kıymetli madenin cinsi, fiyatı, miktarı, katma değer vergisi hariç tutarı, katma değer vergisi matrahı, hesaplanan katma değer vergisi ve katma değer vergisi dahi tutar bilgilerine yer verilmesi zorunludur. </a:t>
            </a:r>
          </a:p>
          <a:p>
            <a:pPr marL="0" indent="0">
              <a:buNone/>
            </a:pPr>
            <a:endParaRPr lang="tr-TR"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1450947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endParaRPr lang="tr-TR" sz="2800" dirty="0">
              <a:solidFill>
                <a:schemeClr val="tx1"/>
              </a:solidFill>
            </a:endParaRPr>
          </a:p>
        </p:txBody>
      </p:sp>
      <p:sp>
        <p:nvSpPr>
          <p:cNvPr id="3" name="İçerik Yer Tutucusu 2"/>
          <p:cNvSpPr>
            <a:spLocks noGrp="1"/>
          </p:cNvSpPr>
          <p:nvPr>
            <p:ph idx="1"/>
          </p:nvPr>
        </p:nvSpPr>
        <p:spPr>
          <a:xfrm>
            <a:off x="1663547" y="1916833"/>
            <a:ext cx="9691624" cy="4252196"/>
          </a:xfrm>
        </p:spPr>
        <p:txBody>
          <a:bodyPr/>
          <a:lstStyle/>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4.6. Milli Piyango İdaresince Oynatılan Şans Oyunlarında Belge Düzeni,</a:t>
            </a:r>
          </a:p>
          <a:p>
            <a:pPr marL="0" indent="0" algn="just">
              <a:lnSpc>
                <a:spcPct val="100000"/>
              </a:lnSpc>
              <a:spcBef>
                <a:spcPts val="0"/>
              </a:spcBef>
              <a:buNone/>
            </a:pPr>
            <a:endParaRPr lang="tr-TR" sz="20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375 Sıra </a:t>
            </a:r>
            <a:r>
              <a:rPr lang="tr-TR" sz="1600" dirty="0" err="1">
                <a:latin typeface="Times New Roman" panose="02020603050405020304" pitchFamily="18" charset="0"/>
                <a:cs typeface="Times New Roman" panose="02020603050405020304" pitchFamily="18" charset="0"/>
              </a:rPr>
              <a:t>No’lu</a:t>
            </a:r>
            <a:r>
              <a:rPr lang="tr-TR" sz="1600" dirty="0">
                <a:latin typeface="Times New Roman" panose="02020603050405020304" pitchFamily="18" charset="0"/>
                <a:cs typeface="Times New Roman" panose="02020603050405020304" pitchFamily="18" charset="0"/>
              </a:rPr>
              <a:t> VUK Genel Tebliği ile;</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Milli piyango, hemen kazan vb. oyunlara ait biletlerin satışında başbayiler veya Milli Piyango İdaresince Bilet Satış Bordrosu ve Sayısal Oyun Raporu düzenlenerek bayilerin elde edecekleri </a:t>
            </a:r>
            <a:r>
              <a:rPr lang="tr-TR" sz="1600" b="1" dirty="0">
                <a:latin typeface="Times New Roman" panose="02020603050405020304" pitchFamily="18" charset="0"/>
                <a:cs typeface="Times New Roman" panose="02020603050405020304" pitchFamily="18" charset="0"/>
              </a:rPr>
              <a:t>komisyonlara</a:t>
            </a:r>
            <a:r>
              <a:rPr lang="tr-TR" sz="1600" dirty="0">
                <a:latin typeface="Times New Roman" panose="02020603050405020304" pitchFamily="18" charset="0"/>
                <a:cs typeface="Times New Roman" panose="02020603050405020304" pitchFamily="18" charset="0"/>
              </a:rPr>
              <a:t> ilişkin hasılat kayıtlarını bu belgelere istinaden yapmaları zorunluluğu getirilmiştir.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Söz konusu bu raporların, faturada bulunması zorunlu asgari bilgileri taşıması ve azami 7 günlük süre içinde düzenlenmesi gerekmektedir.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3190509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endParaRPr lang="tr-TR" sz="2800" dirty="0">
              <a:solidFill>
                <a:schemeClr val="tx1"/>
              </a:solidFill>
            </a:endParaRPr>
          </a:p>
        </p:txBody>
      </p:sp>
      <p:sp>
        <p:nvSpPr>
          <p:cNvPr id="3" name="İçerik Yer Tutucusu 2"/>
          <p:cNvSpPr>
            <a:spLocks noGrp="1"/>
          </p:cNvSpPr>
          <p:nvPr>
            <p:ph idx="1"/>
          </p:nvPr>
        </p:nvSpPr>
        <p:spPr>
          <a:xfrm>
            <a:off x="1553379" y="1981204"/>
            <a:ext cx="9801792" cy="3538247"/>
          </a:xfrm>
        </p:spPr>
        <p:txBody>
          <a:bodyPr>
            <a:normAutofit/>
          </a:bodyPr>
          <a:lstStyle/>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4.7. Spor Toto Teşkilat Başkanlığınca Oynatılan Sabit İhtimalli ve Müşterek Bahis Oyunları,</a:t>
            </a:r>
          </a:p>
          <a:p>
            <a:pPr marL="0" indent="0" algn="just">
              <a:lnSpc>
                <a:spcPct val="110000"/>
              </a:lnSpc>
              <a:spcBef>
                <a:spcPts val="0"/>
              </a:spcBef>
              <a:buNone/>
            </a:pPr>
            <a:r>
              <a:rPr lang="tr-TR" sz="1400" dirty="0">
                <a:latin typeface="Times New Roman" panose="02020603050405020304" pitchFamily="18" charset="0"/>
                <a:cs typeface="Times New Roman" panose="02020603050405020304" pitchFamily="18" charset="0"/>
              </a:rPr>
              <a:t>Spor Toto Teşkilat Başkanlığınca başbayi ve gezici bayiler aracılığıyla oynatılan oyunlara ilişkin bilgiler, 5738 sayılı Spor Müsabakalarına Dayalı Sabit İhtimalli ve Müşterek Bahis Oyunlarının Özel Hukuk Tüzel Kişilerine Yaptırılması Hakkında Kanun hükümleri gereği tesis edilen Merkezi Bahis Sisteminde toplanmakta ve depolanmaktadır.</a:t>
            </a:r>
          </a:p>
          <a:p>
            <a:pPr marL="0" indent="0" algn="just">
              <a:lnSpc>
                <a:spcPct val="11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400" dirty="0">
                <a:latin typeface="Times New Roman" panose="02020603050405020304" pitchFamily="18" charset="0"/>
                <a:cs typeface="Times New Roman" panose="02020603050405020304" pitchFamily="18" charset="0"/>
              </a:rPr>
              <a:t>406 Sıra </a:t>
            </a:r>
            <a:r>
              <a:rPr lang="tr-TR" sz="1400" dirty="0" err="1">
                <a:latin typeface="Times New Roman" panose="02020603050405020304" pitchFamily="18" charset="0"/>
                <a:cs typeface="Times New Roman" panose="02020603050405020304" pitchFamily="18" charset="0"/>
              </a:rPr>
              <a:t>No’lu</a:t>
            </a:r>
            <a:r>
              <a:rPr lang="tr-TR" sz="1400" dirty="0">
                <a:latin typeface="Times New Roman" panose="02020603050405020304" pitchFamily="18" charset="0"/>
                <a:cs typeface="Times New Roman" panose="02020603050405020304" pitchFamily="18" charset="0"/>
              </a:rPr>
              <a:t> VUK Genel Tebliğinin 5.1’inci bölümüne göre,</a:t>
            </a:r>
          </a:p>
          <a:p>
            <a:pPr marL="0" indent="0" algn="just">
              <a:lnSpc>
                <a:spcPct val="110000"/>
              </a:lnSpc>
              <a:spcBef>
                <a:spcPts val="0"/>
              </a:spcBef>
              <a:buNone/>
            </a:pPr>
            <a:r>
              <a:rPr lang="tr-TR" sz="1400" dirty="0">
                <a:latin typeface="Times New Roman" panose="02020603050405020304" pitchFamily="18" charset="0"/>
                <a:cs typeface="Times New Roman" panose="02020603050405020304" pitchFamily="18" charset="0"/>
              </a:rPr>
              <a:t>Spor Toto Teşkilat Başkanlığı tarafından, Merkezi Bahis Sisteminden, her bir bayi itibariyle hasılat, komisyon ve ikramiye ödeme primi vb. bilgileri ihtiva eden Bayi Hasılat Raporu alınması,</a:t>
            </a:r>
          </a:p>
          <a:p>
            <a:pPr marL="0" indent="0" algn="just">
              <a:lnSpc>
                <a:spcPct val="11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400" dirty="0">
                <a:latin typeface="Times New Roman" panose="02020603050405020304" pitchFamily="18" charset="0"/>
                <a:cs typeface="Times New Roman" panose="02020603050405020304" pitchFamily="18" charset="0"/>
              </a:rPr>
              <a:t>Başkanlığın sabit bayilerince de   bu rapora istinaden kendi terminalleri vasıtası ile Bakiye Raporunun düzenlenmesi kaydıyla, Başkanlığın Bayi Hasılat Raporuna istinaden kayıtlarını yapması, bayilerin ise Bakiye Raporuna istinaden hasılat kayıtlarını yapmaları gerekmektedir.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2229393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6</TotalTime>
  <Words>894</Words>
  <Application>Microsoft Office PowerPoint</Application>
  <PresentationFormat>Geniş ekran</PresentationFormat>
  <Paragraphs>81</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8</vt:i4>
      </vt:variant>
    </vt:vector>
  </HeadingPairs>
  <TitlesOfParts>
    <vt:vector size="15" baseType="lpstr">
      <vt:lpstr>ＭＳ Ｐゴシック</vt:lpstr>
      <vt:lpstr>Arial</vt:lpstr>
      <vt:lpstr>Calibri</vt:lpstr>
      <vt:lpstr>Calibri Light</vt:lpstr>
      <vt:lpstr>Times New Roman</vt:lpstr>
      <vt:lpstr>Office Teması</vt:lpstr>
      <vt:lpstr>h.t.</vt:lpstr>
      <vt:lpstr>f. Diğer evraklar ve vesikalar</vt:lpstr>
      <vt:lpstr>f. Diğer evraklar ve vesikalar</vt:lpstr>
      <vt:lpstr>f. Diğer evraklar ve vesikalar</vt:lpstr>
      <vt:lpstr>c.4- Diğer Belgeler</vt:lpstr>
      <vt:lpstr>c.4- Diğer Belgeler</vt:lpstr>
      <vt:lpstr>c.4- Diğer Belgeler</vt:lpstr>
      <vt:lpstr>c.4- Diğer Belgeler</vt:lpstr>
      <vt:lpstr>c.4- Diğer Belgeler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Basit usulde vergilemeye ilişkin örnek</dc:title>
  <dc:creator>Taşınmaz</dc:creator>
  <cp:lastModifiedBy>Windows Kullanıcısı</cp:lastModifiedBy>
  <cp:revision>5</cp:revision>
  <dcterms:created xsi:type="dcterms:W3CDTF">2020-02-26T08:52:17Z</dcterms:created>
  <dcterms:modified xsi:type="dcterms:W3CDTF">2020-02-29T13:17:52Z</dcterms:modified>
</cp:coreProperties>
</file>