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68C9-A0F6-4B37-AC5A-401AE66E3BDB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918D-9961-4586-8F3B-E7BF619BD22C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68C9-A0F6-4B37-AC5A-401AE66E3BDB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918D-9961-4586-8F3B-E7BF619BD22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68C9-A0F6-4B37-AC5A-401AE66E3BDB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918D-9961-4586-8F3B-E7BF619BD22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68C9-A0F6-4B37-AC5A-401AE66E3BDB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918D-9961-4586-8F3B-E7BF619BD22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68C9-A0F6-4B37-AC5A-401AE66E3BDB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918D-9961-4586-8F3B-E7BF619BD22C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68C9-A0F6-4B37-AC5A-401AE66E3BDB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918D-9961-4586-8F3B-E7BF619BD22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68C9-A0F6-4B37-AC5A-401AE66E3BDB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918D-9961-4586-8F3B-E7BF619BD22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68C9-A0F6-4B37-AC5A-401AE66E3BDB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918D-9961-4586-8F3B-E7BF619BD22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68C9-A0F6-4B37-AC5A-401AE66E3BDB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918D-9961-4586-8F3B-E7BF619BD22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68C9-A0F6-4B37-AC5A-401AE66E3BDB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918D-9961-4586-8F3B-E7BF619BD22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68C9-A0F6-4B37-AC5A-401AE66E3BDB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37918D-9961-4586-8F3B-E7BF619BD22C}" type="slidenum">
              <a:rPr lang="es-ES" smtClean="0"/>
              <a:t>‹#›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3868C9-A0F6-4B37-AC5A-401AE66E3BDB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37918D-9961-4586-8F3B-E7BF619BD22C}" type="slidenum">
              <a:rPr lang="es-ES" smtClean="0"/>
              <a:t>‹#›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8359080" cy="1368152"/>
          </a:xfrm>
        </p:spPr>
        <p:txBody>
          <a:bodyPr>
            <a:normAutofit/>
          </a:bodyPr>
          <a:lstStyle/>
          <a:p>
            <a:pPr algn="just"/>
            <a:r>
              <a:rPr lang="es-ES" sz="4000" dirty="0" smtClean="0"/>
              <a:t>La monarquía española de los Austrias</a:t>
            </a:r>
            <a:endParaRPr lang="es-ES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11560" y="3429000"/>
            <a:ext cx="7854696" cy="2880320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s-ES" dirty="0" smtClean="0"/>
              <a:t>La llegada de Carlos I a España</a:t>
            </a:r>
          </a:p>
          <a:p>
            <a:pPr algn="just"/>
            <a:endParaRPr lang="es-ES" dirty="0" smtClean="0"/>
          </a:p>
          <a:p>
            <a:pPr marL="457200" indent="-457200" algn="just">
              <a:buFont typeface="Wingdings" pitchFamily="2" charset="2"/>
              <a:buChar char="Ø"/>
            </a:pPr>
            <a:endParaRPr lang="es-ES" dirty="0"/>
          </a:p>
          <a:p>
            <a:pPr algn="just"/>
            <a:r>
              <a:rPr lang="es-ES" dirty="0" smtClean="0"/>
              <a:t>Bibliografía</a:t>
            </a:r>
          </a:p>
          <a:p>
            <a:pPr algn="just"/>
            <a:r>
              <a:rPr lang="es-ES" dirty="0" smtClean="0"/>
              <a:t>Rivero, Isabel. </a:t>
            </a:r>
            <a:r>
              <a:rPr lang="es-ES" i="1" dirty="0" smtClean="0"/>
              <a:t>Síntesis de Historia de España</a:t>
            </a:r>
            <a:r>
              <a:rPr lang="es-ES" dirty="0" smtClean="0"/>
              <a:t>. Ediciones Globo, 2004.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0402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147248" cy="51998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b="1" dirty="0" smtClean="0"/>
              <a:t>Carlos I de España y V de Alemania </a:t>
            </a:r>
            <a:r>
              <a:rPr lang="es-ES" sz="2400" dirty="0" smtClean="0"/>
              <a:t>(1500</a:t>
            </a:r>
            <a:r>
              <a:rPr lang="tr-TR" sz="2400" dirty="0" smtClean="0"/>
              <a:t>-</a:t>
            </a:r>
            <a:r>
              <a:rPr lang="es-ES" sz="2400" dirty="0" smtClean="0"/>
              <a:t>1558), hijo de Felipe el Hermoso y de Juana, era nieto del emperador Maximiliano I y María de Borgoña por línea paterna y de los Reyes Católicos por línea materna. </a:t>
            </a:r>
          </a:p>
          <a:p>
            <a:pPr marL="0" indent="0" algn="just">
              <a:buNone/>
            </a:pPr>
            <a:endParaRPr lang="es-ES" sz="2400" dirty="0" smtClean="0"/>
          </a:p>
          <a:p>
            <a:pPr marL="0" indent="0" algn="just">
              <a:buNone/>
            </a:pPr>
            <a:r>
              <a:rPr lang="es-ES" sz="2400" dirty="0" smtClean="0"/>
              <a:t>Su concepción de la política nunca fue de signo nacionalista, consideraba el Imperio como una gran comunidad de pueblos integrados bajo la unidad política y religiosa.</a:t>
            </a:r>
          </a:p>
          <a:p>
            <a:pPr marL="0" indent="0" algn="just">
              <a:buNone/>
            </a:pPr>
            <a:endParaRPr lang="es-ES" sz="2400" dirty="0" smtClean="0"/>
          </a:p>
          <a:p>
            <a:pPr marL="0" indent="0" algn="just">
              <a:buNone/>
            </a:pPr>
            <a:endParaRPr lang="es-ES" sz="2400" dirty="0" smtClean="0"/>
          </a:p>
          <a:p>
            <a:pPr marL="0" indent="0" algn="just">
              <a:buNone/>
            </a:pPr>
            <a:r>
              <a:rPr lang="tr-TR" sz="2400" dirty="0" smtClean="0"/>
              <a:t>					</a:t>
            </a:r>
            <a:r>
              <a:rPr lang="es-ES" sz="2400" dirty="0" smtClean="0"/>
              <a:t>(Rivero,2004</a:t>
            </a:r>
            <a:r>
              <a:rPr lang="tr-TR" sz="2400" dirty="0" smtClean="0"/>
              <a:t>:</a:t>
            </a:r>
            <a:r>
              <a:rPr lang="es-ES" sz="2400" dirty="0" smtClean="0"/>
              <a:t>134)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97823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006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ES" dirty="0" smtClean="0"/>
              <a:t>La muerte de su abuelo el emperador Maximiliano de Austria hizo que fuera elegido emperador de Alemania (1519)</a:t>
            </a:r>
            <a:r>
              <a:rPr lang="tr-TR" dirty="0"/>
              <a:t>.</a:t>
            </a:r>
            <a:endParaRPr lang="es-ES" dirty="0" smtClean="0"/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smtClean="0"/>
              <a:t>Carlos, </a:t>
            </a:r>
            <a:r>
              <a:rPr lang="es-ES" dirty="0" smtClean="0"/>
              <a:t>coronado emperador del Imperio Romano Germánico en Aquisgrán el 23 de octubre de 1520 gracias a los fondos adelantados por la banca Fugger a cambio de los arriendos de los maestrazgos de las órdenes militares, regresó a España en 1523, se liberó de la camarilla flamenca, nombró secretarios y consejeros hispanos, aprendió castellano y se casó con Isabel, princesa portuguesa. </a:t>
            </a:r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tr-TR" dirty="0" smtClean="0"/>
              <a:t>				</a:t>
            </a:r>
            <a:r>
              <a:rPr lang="es-ES" dirty="0" smtClean="0"/>
              <a:t>(Rivero,2004</a:t>
            </a:r>
            <a:r>
              <a:rPr lang="tr-TR" dirty="0" smtClean="0"/>
              <a:t>:</a:t>
            </a:r>
            <a:r>
              <a:rPr lang="es-ES" dirty="0" smtClean="0"/>
              <a:t>134-135)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660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052736"/>
            <a:ext cx="8208912" cy="5112568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 smtClean="0"/>
              <a:t>Tres grandes problemas amenazaron el reinado del emperador. En primer lugar, la negativa de Francia a integrarse en el sistema de orden europeo arbitrado por Carlos. En segundo lugar, los turcos y berberiscos, poblaciones que dominaban gran parte de la cuenca mediterránea, intimidando a la corona imperial tanto en los territorios austríacos, como en los italianos, norteafricanos y españoles. Por último, la reforma luterana amenazaba con escindir el imperio y el cristianismo.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tr-TR" dirty="0" smtClean="0"/>
              <a:t>				</a:t>
            </a:r>
            <a:r>
              <a:rPr lang="es-ES" dirty="0" smtClean="0"/>
              <a:t>(Rivero, 2004</a:t>
            </a:r>
            <a:r>
              <a:rPr lang="tr-TR" dirty="0" smtClean="0"/>
              <a:t>:</a:t>
            </a:r>
            <a:r>
              <a:rPr lang="es-ES" dirty="0" smtClean="0"/>
              <a:t>136)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611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Desde el principio Carlos</a:t>
            </a:r>
            <a:r>
              <a:rPr lang="tr-TR" dirty="0" smtClean="0"/>
              <a:t> I </a:t>
            </a:r>
            <a:r>
              <a:rPr lang="es-ES" dirty="0" smtClean="0"/>
              <a:t>deseaba mantener la paz política y religiosa en Alemania, mediante negociaciones en las dietas imperiales, porque muchos príncipes y grandes electores secundaban las doctrinas de Lutero.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tr-TR" dirty="0" smtClean="0"/>
              <a:t>				</a:t>
            </a:r>
            <a:r>
              <a:rPr lang="es-ES" dirty="0" smtClean="0"/>
              <a:t>(Rivero, 2004</a:t>
            </a:r>
            <a:r>
              <a:rPr lang="tr-TR" dirty="0"/>
              <a:t>:</a:t>
            </a:r>
            <a:r>
              <a:rPr lang="es-ES" dirty="0" smtClean="0"/>
              <a:t> 137)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52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Carlos I abdicó en 1556 cediendo a su hermano Fernando los territorios alemanes y los derechos al trono imperial y a su hijo Felipe España, América, Países Bajos, Franco Condado, Milán y Nápoles.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(Rivero, 2004</a:t>
            </a:r>
            <a:r>
              <a:rPr lang="tr-TR" dirty="0" smtClean="0"/>
              <a:t>: 138</a:t>
            </a:r>
            <a:r>
              <a:rPr lang="es-ES" dirty="0" smtClean="0"/>
              <a:t>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3635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Regresó a España retirándose al monasterio de Yuste, donde moriría en 1558.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tr-TR" dirty="0" smtClean="0"/>
              <a:t>				</a:t>
            </a:r>
            <a:r>
              <a:rPr lang="es-ES" dirty="0" smtClean="0"/>
              <a:t>(Rivero, 2004</a:t>
            </a:r>
            <a:r>
              <a:rPr lang="tr-TR" smtClean="0"/>
              <a:t>:</a:t>
            </a:r>
            <a:r>
              <a:rPr lang="es-ES" smtClean="0"/>
              <a:t>138</a:t>
            </a:r>
            <a:r>
              <a:rPr lang="es-ES" dirty="0" smtClean="0"/>
              <a:t>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590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</TotalTime>
  <Words>366</Words>
  <Application>Microsoft Office PowerPoint</Application>
  <PresentationFormat>Ekran Gösterisi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Calibri</vt:lpstr>
      <vt:lpstr>Constantia</vt:lpstr>
      <vt:lpstr>Wingdings</vt:lpstr>
      <vt:lpstr>Wingdings 2</vt:lpstr>
      <vt:lpstr>Akış</vt:lpstr>
      <vt:lpstr>La monarquía española de los Austrias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tugce</dc:creator>
  <cp:lastModifiedBy>Şebnem</cp:lastModifiedBy>
  <cp:revision>19</cp:revision>
  <dcterms:created xsi:type="dcterms:W3CDTF">2019-01-26T22:11:28Z</dcterms:created>
  <dcterms:modified xsi:type="dcterms:W3CDTF">2019-02-21T08:38:01Z</dcterms:modified>
</cp:coreProperties>
</file>