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1" r:id="rId6"/>
    <p:sldId id="262" r:id="rId7"/>
    <p:sldId id="263" r:id="rId8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1524" y="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3868C9-A0F6-4B37-AC5A-401AE66E3BDB}" type="datetimeFigureOut">
              <a:rPr lang="es-ES" smtClean="0"/>
              <a:t>21/02/2019</a:t>
            </a:fld>
            <a:endParaRPr lang="es-E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7918D-9961-4586-8F3B-E7BF619BD22C}" type="slidenum">
              <a:rPr lang="es-ES" smtClean="0"/>
              <a:t>‹#›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3868C9-A0F6-4B37-AC5A-401AE66E3BDB}" type="datetimeFigureOut">
              <a:rPr lang="es-ES" smtClean="0"/>
              <a:t>21/02/2019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7918D-9961-4586-8F3B-E7BF619BD22C}" type="slidenum">
              <a:rPr lang="es-ES" smtClean="0"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3868C9-A0F6-4B37-AC5A-401AE66E3BDB}" type="datetimeFigureOut">
              <a:rPr lang="es-ES" smtClean="0"/>
              <a:t>21/02/2019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7918D-9961-4586-8F3B-E7BF619BD22C}" type="slidenum">
              <a:rPr lang="es-ES" smtClean="0"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3868C9-A0F6-4B37-AC5A-401AE66E3BDB}" type="datetimeFigureOut">
              <a:rPr lang="es-ES" smtClean="0"/>
              <a:t>21/02/2019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7918D-9961-4586-8F3B-E7BF619BD22C}" type="slidenum">
              <a:rPr lang="es-ES" smtClean="0"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3868C9-A0F6-4B37-AC5A-401AE66E3BDB}" type="datetimeFigureOut">
              <a:rPr lang="es-ES" smtClean="0"/>
              <a:t>21/02/2019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7918D-9961-4586-8F3B-E7BF619BD22C}" type="slidenum">
              <a:rPr lang="es-ES" smtClean="0"/>
              <a:t>‹#›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3868C9-A0F6-4B37-AC5A-401AE66E3BDB}" type="datetimeFigureOut">
              <a:rPr lang="es-ES" smtClean="0"/>
              <a:t>21/02/2019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7918D-9961-4586-8F3B-E7BF619BD22C}" type="slidenum">
              <a:rPr lang="es-ES" smtClean="0"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3868C9-A0F6-4B37-AC5A-401AE66E3BDB}" type="datetimeFigureOut">
              <a:rPr lang="es-ES" smtClean="0"/>
              <a:t>21/02/2019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7918D-9961-4586-8F3B-E7BF619BD22C}" type="slidenum">
              <a:rPr lang="es-ES" smtClean="0"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3868C9-A0F6-4B37-AC5A-401AE66E3BDB}" type="datetimeFigureOut">
              <a:rPr lang="es-ES" smtClean="0"/>
              <a:t>21/02/2019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7918D-9961-4586-8F3B-E7BF619BD22C}" type="slidenum">
              <a:rPr lang="es-ES" smtClean="0"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3868C9-A0F6-4B37-AC5A-401AE66E3BDB}" type="datetimeFigureOut">
              <a:rPr lang="es-ES" smtClean="0"/>
              <a:t>21/02/2019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7918D-9961-4586-8F3B-E7BF619BD22C}" type="slidenum">
              <a:rPr lang="es-ES" smtClean="0"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3868C9-A0F6-4B37-AC5A-401AE66E3BDB}" type="datetimeFigureOut">
              <a:rPr lang="es-ES" smtClean="0"/>
              <a:t>21/02/2019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7918D-9961-4586-8F3B-E7BF619BD22C}" type="slidenum">
              <a:rPr lang="es-ES" smtClean="0"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3868C9-A0F6-4B37-AC5A-401AE66E3BDB}" type="datetimeFigureOut">
              <a:rPr lang="es-ES" smtClean="0"/>
              <a:t>21/02/2019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1137918D-9961-4586-8F3B-E7BF619BD22C}" type="slidenum">
              <a:rPr lang="es-ES" smtClean="0"/>
              <a:t>‹#›</a:t>
            </a:fld>
            <a:endParaRPr lang="es-E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093868C9-A0F6-4B37-AC5A-401AE66E3BDB}" type="datetimeFigureOut">
              <a:rPr lang="es-ES" smtClean="0"/>
              <a:t>21/02/2019</a:t>
            </a:fld>
            <a:endParaRPr lang="es-E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137918D-9961-4586-8F3B-E7BF619BD22C}" type="slidenum">
              <a:rPr lang="es-ES" smtClean="0"/>
              <a:t>‹#›</a:t>
            </a:fld>
            <a:endParaRPr lang="es-E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395536" y="1484784"/>
            <a:ext cx="8359080" cy="1368152"/>
          </a:xfrm>
        </p:spPr>
        <p:txBody>
          <a:bodyPr>
            <a:normAutofit/>
          </a:bodyPr>
          <a:lstStyle/>
          <a:p>
            <a:pPr algn="just"/>
            <a:r>
              <a:rPr lang="es-ES" sz="4000" dirty="0" smtClean="0"/>
              <a:t>La monarquía española de los Austrias</a:t>
            </a:r>
            <a:endParaRPr lang="es-ES" sz="4000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611560" y="3429000"/>
            <a:ext cx="7854696" cy="2880320"/>
          </a:xfrm>
        </p:spPr>
        <p:txBody>
          <a:bodyPr>
            <a:normAutofit/>
          </a:bodyPr>
          <a:lstStyle/>
          <a:p>
            <a:pPr marL="457200" indent="-457200" algn="just">
              <a:buFont typeface="Wingdings" pitchFamily="2" charset="2"/>
              <a:buChar char="Ø"/>
            </a:pPr>
            <a:r>
              <a:rPr lang="es-ES" dirty="0" smtClean="0"/>
              <a:t>La llegada de Carlos I a España</a:t>
            </a:r>
          </a:p>
          <a:p>
            <a:pPr algn="just"/>
            <a:endParaRPr lang="es-ES" dirty="0" smtClean="0"/>
          </a:p>
          <a:p>
            <a:pPr marL="457200" indent="-457200" algn="just">
              <a:buFont typeface="Wingdings" pitchFamily="2" charset="2"/>
              <a:buChar char="Ø"/>
            </a:pPr>
            <a:endParaRPr lang="es-ES" dirty="0"/>
          </a:p>
          <a:p>
            <a:pPr algn="just"/>
            <a:r>
              <a:rPr lang="es-ES" dirty="0" smtClean="0"/>
              <a:t>Bibliografía</a:t>
            </a:r>
          </a:p>
          <a:p>
            <a:pPr algn="just"/>
            <a:r>
              <a:rPr lang="es-ES" dirty="0" smtClean="0"/>
              <a:t>Rivero, Isabel. </a:t>
            </a:r>
            <a:r>
              <a:rPr lang="es-ES" i="1" dirty="0" smtClean="0"/>
              <a:t>Síntesis de Historia de España</a:t>
            </a:r>
            <a:r>
              <a:rPr lang="es-ES" dirty="0" smtClean="0"/>
              <a:t>. Ediciones Globo, 2004.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0040271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124744"/>
            <a:ext cx="8147248" cy="5199856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s-ES" sz="2400" b="1" dirty="0" smtClean="0"/>
              <a:t>Carlos I de España y V de Alemania </a:t>
            </a:r>
            <a:r>
              <a:rPr lang="es-ES" sz="2400" dirty="0" smtClean="0"/>
              <a:t>(1500</a:t>
            </a:r>
            <a:r>
              <a:rPr lang="tr-TR" sz="2400" dirty="0" smtClean="0"/>
              <a:t>-</a:t>
            </a:r>
            <a:r>
              <a:rPr lang="es-ES" sz="2400" dirty="0" smtClean="0"/>
              <a:t>1558), hijo de Felipe el Hermoso y de Juana, era nieto del emperador Maximiliano I y María de Borgoña por línea paterna y de los Reyes Católicos por línea materna. </a:t>
            </a:r>
          </a:p>
          <a:p>
            <a:pPr marL="0" indent="0" algn="just">
              <a:buNone/>
            </a:pPr>
            <a:endParaRPr lang="es-ES" sz="2400" dirty="0" smtClean="0"/>
          </a:p>
          <a:p>
            <a:pPr marL="0" indent="0" algn="just">
              <a:buNone/>
            </a:pPr>
            <a:r>
              <a:rPr lang="es-ES" sz="2400" dirty="0" smtClean="0"/>
              <a:t>Su concepción de la política nunca fue de signo nacionalista, consideraba el Imperio como una gran comunidad de pueblos integrados bajo la unidad política y religiosa.</a:t>
            </a:r>
          </a:p>
          <a:p>
            <a:pPr marL="0" indent="0" algn="just">
              <a:buNone/>
            </a:pPr>
            <a:endParaRPr lang="es-ES" sz="2400" dirty="0" smtClean="0"/>
          </a:p>
          <a:p>
            <a:pPr marL="0" indent="0" algn="just">
              <a:buNone/>
            </a:pPr>
            <a:endParaRPr lang="es-ES" sz="2400" dirty="0" smtClean="0"/>
          </a:p>
          <a:p>
            <a:pPr marL="0" indent="0" algn="just">
              <a:buNone/>
            </a:pPr>
            <a:r>
              <a:rPr lang="tr-TR" sz="2400" dirty="0" smtClean="0"/>
              <a:t>					</a:t>
            </a:r>
            <a:r>
              <a:rPr lang="es-ES" sz="2400" dirty="0" smtClean="0"/>
              <a:t>(Rivero,2004</a:t>
            </a:r>
            <a:r>
              <a:rPr lang="tr-TR" sz="2400" dirty="0" smtClean="0"/>
              <a:t>:</a:t>
            </a:r>
            <a:r>
              <a:rPr lang="es-ES" sz="2400" dirty="0" smtClean="0"/>
              <a:t>134)</a:t>
            </a:r>
            <a:endParaRPr lang="es-ES" sz="2400" dirty="0"/>
          </a:p>
        </p:txBody>
      </p:sp>
    </p:spTree>
    <p:extLst>
      <p:ext uri="{BB962C8B-B14F-4D97-AF65-F5344CB8AC3E}">
        <p14:creationId xmlns:p14="http://schemas.microsoft.com/office/powerpoint/2010/main" val="9782334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67544" y="980728"/>
            <a:ext cx="8229600" cy="5400600"/>
          </a:xfrm>
        </p:spPr>
        <p:txBody>
          <a:bodyPr>
            <a:normAutofit fontScale="92500"/>
          </a:bodyPr>
          <a:lstStyle/>
          <a:p>
            <a:pPr marL="0" indent="0" algn="just">
              <a:buNone/>
            </a:pPr>
            <a:r>
              <a:rPr lang="es-ES" dirty="0" smtClean="0"/>
              <a:t>La muerte de su abuelo el emperador Maximiliano de Austria hizo que fuera elegido emperador de Alemania (1519)</a:t>
            </a:r>
            <a:r>
              <a:rPr lang="tr-TR" dirty="0"/>
              <a:t>.</a:t>
            </a:r>
            <a:endParaRPr lang="es-ES" dirty="0" smtClean="0"/>
          </a:p>
          <a:p>
            <a:pPr marL="0" indent="0" algn="just">
              <a:buNone/>
            </a:pPr>
            <a:endParaRPr lang="es-ES" dirty="0"/>
          </a:p>
          <a:p>
            <a:pPr marL="0" indent="0" algn="just">
              <a:buNone/>
            </a:pPr>
            <a:r>
              <a:rPr lang="es-ES" smtClean="0"/>
              <a:t>Carlos, </a:t>
            </a:r>
            <a:r>
              <a:rPr lang="es-ES" dirty="0" smtClean="0"/>
              <a:t>coronado emperador del Imperio Romano Germánico en Aquisgrán el 23 de octubre de 1520 gracias a los fondos adelantados por la banca Fugger a cambio de los arriendos de los maestrazgos de las órdenes militares, regresó a España en 1523, se liberó de la camarilla flamenca, nombró secretarios y consejeros hispanos, aprendió castellano y se casó con Isabel, princesa portuguesa. </a:t>
            </a:r>
          </a:p>
          <a:p>
            <a:pPr marL="0" indent="0" algn="just">
              <a:buNone/>
            </a:pPr>
            <a:endParaRPr lang="es-ES" dirty="0" smtClean="0"/>
          </a:p>
          <a:p>
            <a:pPr marL="0" indent="0" algn="just">
              <a:buNone/>
            </a:pPr>
            <a:r>
              <a:rPr lang="tr-TR" dirty="0" smtClean="0"/>
              <a:t>				</a:t>
            </a:r>
            <a:r>
              <a:rPr lang="es-ES" dirty="0" smtClean="0"/>
              <a:t>(Rivero,2004</a:t>
            </a:r>
            <a:r>
              <a:rPr lang="tr-TR" dirty="0" smtClean="0"/>
              <a:t>:</a:t>
            </a:r>
            <a:r>
              <a:rPr lang="es-ES" dirty="0" smtClean="0"/>
              <a:t>134-135)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2666046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95536" y="1052736"/>
            <a:ext cx="8208912" cy="5112568"/>
          </a:xfrm>
        </p:spPr>
        <p:txBody>
          <a:bodyPr/>
          <a:lstStyle/>
          <a:p>
            <a:pPr marL="0" indent="0" algn="just">
              <a:buNone/>
            </a:pPr>
            <a:r>
              <a:rPr lang="es-ES" dirty="0" smtClean="0"/>
              <a:t>Tres grandes problemas amenazaron el reinado del emperador. En primer lugar, la negativa de Francia a integrarse en el sistema de orden europeo arbitrado por Carlos. En segundo lugar, los turcos y berberiscos, poblaciones que dominaban gran parte de la cuenca mediterránea, intimidando a la corona imperial tanto en los territorios austríacos, como en los italianos, norteafricanos y españoles. Por último, la reforma luterana amenazaba con escindir el imperio y el cristianismo. </a:t>
            </a:r>
          </a:p>
          <a:p>
            <a:pPr marL="0" indent="0" algn="just">
              <a:buNone/>
            </a:pPr>
            <a:endParaRPr lang="es-ES" dirty="0"/>
          </a:p>
          <a:p>
            <a:pPr marL="0" indent="0" algn="just">
              <a:buNone/>
            </a:pPr>
            <a:r>
              <a:rPr lang="tr-TR" dirty="0" smtClean="0"/>
              <a:t>				</a:t>
            </a:r>
            <a:r>
              <a:rPr lang="es-ES" dirty="0" smtClean="0"/>
              <a:t>(Rivero, 2004</a:t>
            </a:r>
            <a:r>
              <a:rPr lang="tr-TR" dirty="0" smtClean="0"/>
              <a:t>:</a:t>
            </a:r>
            <a:r>
              <a:rPr lang="es-ES" dirty="0" smtClean="0"/>
              <a:t>136)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4961119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271864"/>
          </a:xfrm>
        </p:spPr>
        <p:txBody>
          <a:bodyPr/>
          <a:lstStyle/>
          <a:p>
            <a:pPr marL="0" indent="0" algn="just">
              <a:buNone/>
            </a:pPr>
            <a:endParaRPr lang="es-ES" dirty="0" smtClean="0"/>
          </a:p>
          <a:p>
            <a:pPr marL="0" indent="0" algn="just">
              <a:buNone/>
            </a:pPr>
            <a:endParaRPr lang="es-ES" dirty="0"/>
          </a:p>
          <a:p>
            <a:pPr marL="0" indent="0" algn="just">
              <a:buNone/>
            </a:pPr>
            <a:endParaRPr lang="es-ES" dirty="0" smtClean="0"/>
          </a:p>
          <a:p>
            <a:pPr marL="0" indent="0" algn="just">
              <a:buNone/>
            </a:pPr>
            <a:r>
              <a:rPr lang="es-ES" dirty="0" smtClean="0"/>
              <a:t>Desde el principio Carlos</a:t>
            </a:r>
            <a:r>
              <a:rPr lang="tr-TR" dirty="0" smtClean="0"/>
              <a:t> I </a:t>
            </a:r>
            <a:r>
              <a:rPr lang="es-ES" dirty="0" smtClean="0"/>
              <a:t>deseaba mantener la paz política y religiosa en Alemania, mediante negociaciones en las dietas imperiales, porque muchos príncipes y grandes electores secundaban las doctrinas de Lutero. </a:t>
            </a:r>
          </a:p>
          <a:p>
            <a:pPr marL="0" indent="0" algn="just">
              <a:buNone/>
            </a:pPr>
            <a:endParaRPr lang="es-ES" dirty="0"/>
          </a:p>
          <a:p>
            <a:pPr marL="0" indent="0" algn="just">
              <a:buNone/>
            </a:pPr>
            <a:r>
              <a:rPr lang="tr-TR" dirty="0" smtClean="0"/>
              <a:t>				</a:t>
            </a:r>
            <a:r>
              <a:rPr lang="es-ES" dirty="0" smtClean="0"/>
              <a:t>(Rivero, 2004</a:t>
            </a:r>
            <a:r>
              <a:rPr lang="tr-TR" dirty="0"/>
              <a:t>:</a:t>
            </a:r>
            <a:r>
              <a:rPr lang="es-ES" dirty="0" smtClean="0"/>
              <a:t> 137)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535263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127848"/>
          </a:xfrm>
        </p:spPr>
        <p:txBody>
          <a:bodyPr/>
          <a:lstStyle/>
          <a:p>
            <a:pPr marL="0" indent="0">
              <a:buNone/>
            </a:pPr>
            <a:endParaRPr lang="es-ES" dirty="0" smtClean="0"/>
          </a:p>
          <a:p>
            <a:pPr marL="0" indent="0">
              <a:buNone/>
            </a:pPr>
            <a:endParaRPr lang="es-ES" dirty="0"/>
          </a:p>
          <a:p>
            <a:pPr marL="0" indent="0" algn="just">
              <a:buNone/>
            </a:pPr>
            <a:endParaRPr lang="es-ES" dirty="0" smtClean="0"/>
          </a:p>
          <a:p>
            <a:pPr marL="0" indent="0" algn="just">
              <a:buNone/>
            </a:pPr>
            <a:r>
              <a:rPr lang="es-ES" dirty="0" smtClean="0"/>
              <a:t>Carlos I abdicó en 1556 cediendo a su hermano Fernando los territorios alemanes y los derechos al trono imperial y a su hijo Felipe España, América, Países Bajos, Franco Condado, Milán y Nápoles.</a:t>
            </a:r>
          </a:p>
          <a:p>
            <a:pPr marL="0" indent="0">
              <a:buNone/>
            </a:pPr>
            <a:endParaRPr lang="es-ES" dirty="0" smtClean="0"/>
          </a:p>
          <a:p>
            <a:pPr marL="0" indent="0">
              <a:buNone/>
            </a:pPr>
            <a:r>
              <a:rPr lang="es-ES" dirty="0" smtClean="0"/>
              <a:t>(Rivero, 2004</a:t>
            </a:r>
            <a:r>
              <a:rPr lang="tr-TR" dirty="0" smtClean="0"/>
              <a:t>: 138</a:t>
            </a:r>
            <a:r>
              <a:rPr lang="es-ES" dirty="0" smtClean="0"/>
              <a:t>)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6363540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983832"/>
          </a:xfrm>
        </p:spPr>
        <p:txBody>
          <a:bodyPr/>
          <a:lstStyle/>
          <a:p>
            <a:pPr marL="0" indent="0">
              <a:buNone/>
            </a:pPr>
            <a:endParaRPr lang="es-ES" dirty="0" smtClean="0"/>
          </a:p>
          <a:p>
            <a:pPr marL="0" indent="0">
              <a:buNone/>
            </a:pPr>
            <a:endParaRPr lang="es-ES" dirty="0"/>
          </a:p>
          <a:p>
            <a:pPr marL="0" indent="0" algn="just">
              <a:buNone/>
            </a:pPr>
            <a:endParaRPr lang="es-ES" dirty="0" smtClean="0"/>
          </a:p>
          <a:p>
            <a:pPr marL="0" indent="0" algn="just">
              <a:buNone/>
            </a:pPr>
            <a:r>
              <a:rPr lang="es-ES" dirty="0" smtClean="0"/>
              <a:t>Regresó a España retirándose al monasterio de Yuste, donde moriría en 1558.</a:t>
            </a:r>
          </a:p>
          <a:p>
            <a:pPr marL="0" indent="0" algn="just">
              <a:buNone/>
            </a:pPr>
            <a:endParaRPr lang="es-ES" dirty="0"/>
          </a:p>
          <a:p>
            <a:pPr marL="0" indent="0" algn="just">
              <a:buNone/>
            </a:pPr>
            <a:r>
              <a:rPr lang="tr-TR" dirty="0" smtClean="0"/>
              <a:t>				</a:t>
            </a:r>
            <a:r>
              <a:rPr lang="es-ES" dirty="0" smtClean="0"/>
              <a:t>(Rivero, 2004</a:t>
            </a:r>
            <a:r>
              <a:rPr lang="tr-TR" smtClean="0"/>
              <a:t>:</a:t>
            </a:r>
            <a:r>
              <a:rPr lang="es-ES" smtClean="0"/>
              <a:t>138</a:t>
            </a:r>
            <a:r>
              <a:rPr lang="es-ES" dirty="0" smtClean="0"/>
              <a:t>)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9159054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kış">
  <a:themeElements>
    <a:clrScheme name="Akış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Akış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kış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105</TotalTime>
  <Words>366</Words>
  <Application>Microsoft Office PowerPoint</Application>
  <PresentationFormat>Ekran Gösterisi (4:3)</PresentationFormat>
  <Paragraphs>38</Paragraphs>
  <Slides>7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12" baseType="lpstr">
      <vt:lpstr>Calibri</vt:lpstr>
      <vt:lpstr>Constantia</vt:lpstr>
      <vt:lpstr>Wingdings</vt:lpstr>
      <vt:lpstr>Wingdings 2</vt:lpstr>
      <vt:lpstr>Akış</vt:lpstr>
      <vt:lpstr>La monarquía española de los Austrias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tugce</dc:creator>
  <cp:lastModifiedBy>Şebnem</cp:lastModifiedBy>
  <cp:revision>19</cp:revision>
  <dcterms:created xsi:type="dcterms:W3CDTF">2019-01-26T22:11:28Z</dcterms:created>
  <dcterms:modified xsi:type="dcterms:W3CDTF">2019-02-21T08:38:01Z</dcterms:modified>
</cp:coreProperties>
</file>