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Pierre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Bourdieu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ve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Yeni Yapı Anlayışı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Akrabalık ve Sosyal Organizasyon dersinin 11. ve 12. haftaları </a:t>
            </a:r>
            <a:r>
              <a:rPr lang="tr-TR" sz="2400" dirty="0" err="1" smtClean="0">
                <a:latin typeface="Bell MT" pitchFamily="18" charset="0"/>
              </a:rPr>
              <a:t>Weberyen</a:t>
            </a:r>
            <a:r>
              <a:rPr lang="tr-TR" sz="2400" dirty="0" smtClean="0">
                <a:latin typeface="Bell MT" pitchFamily="18" charset="0"/>
              </a:rPr>
              <a:t> paradigma etrafında örülen sosyal teoride yakın dönem bir tepe noktası oluşturan </a:t>
            </a:r>
            <a:r>
              <a:rPr lang="tr-TR" sz="2400" dirty="0" err="1" smtClean="0">
                <a:latin typeface="Bell MT" pitchFamily="18" charset="0"/>
              </a:rPr>
              <a:t>Bourdieu’ya</a:t>
            </a:r>
            <a:r>
              <a:rPr lang="tr-TR" sz="2400" dirty="0" smtClean="0">
                <a:latin typeface="Bell MT" pitchFamily="18" charset="0"/>
              </a:rPr>
              <a:t> ve onun sınıfsal analizine ayrıldı.</a:t>
            </a:r>
          </a:p>
          <a:p>
            <a:r>
              <a:rPr lang="tr-TR" sz="2400" dirty="0" err="1" smtClean="0">
                <a:latin typeface="Bell MT" pitchFamily="18" charset="0"/>
              </a:rPr>
              <a:t>Bourdieu</a:t>
            </a:r>
            <a:r>
              <a:rPr lang="tr-TR" sz="2400" dirty="0" smtClean="0">
                <a:latin typeface="Bell MT" pitchFamily="18" charset="0"/>
              </a:rPr>
              <a:t> hem toplumsal alan kavramının toplumsal aktör modeline benzerliği ile hem de önerdiği kapitallerin rasyonalite tiplerine paralelliği ile net bir </a:t>
            </a:r>
            <a:r>
              <a:rPr lang="tr-TR" sz="2400" dirty="0" err="1" smtClean="0">
                <a:latin typeface="Bell MT" pitchFamily="18" charset="0"/>
              </a:rPr>
              <a:t>Weberyen</a:t>
            </a:r>
            <a:r>
              <a:rPr lang="tr-TR" sz="2400" dirty="0" smtClean="0">
                <a:latin typeface="Bell MT" pitchFamily="18" charset="0"/>
              </a:rPr>
              <a:t> paradigma takipçisidir.</a:t>
            </a:r>
          </a:p>
          <a:p>
            <a:r>
              <a:rPr lang="tr-TR" sz="2400" dirty="0" smtClean="0">
                <a:latin typeface="Bell MT" pitchFamily="18" charset="0"/>
              </a:rPr>
              <a:t>Kendisinin ayrıca toplumsal yapı teorisine değerli kavramsal katkıları vardır.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Bell MT" pitchFamily="18" charset="0"/>
              </a:rPr>
              <a:t>Bourdieu</a:t>
            </a:r>
            <a:r>
              <a:rPr lang="tr-TR" sz="2400" dirty="0" smtClean="0">
                <a:latin typeface="Bell MT" pitchFamily="18" charset="0"/>
              </a:rPr>
              <a:t>, toplumsal yapıyı, her daim toplumsal aktörlerin üzerine kapanan çekip çevirici bir üst gerçeklik olarak görmez. Önerdiği yapı modeli, bir yanıyla böyle bir gerçeklik </a:t>
            </a:r>
            <a:r>
              <a:rPr lang="tr-TR" sz="2400" dirty="0" err="1" smtClean="0">
                <a:latin typeface="Bell MT" pitchFamily="18" charset="0"/>
              </a:rPr>
              <a:t>arzetmeyi</a:t>
            </a:r>
            <a:r>
              <a:rPr lang="tr-TR" sz="2400" dirty="0" smtClean="0">
                <a:latin typeface="Bell MT" pitchFamily="18" charset="0"/>
              </a:rPr>
              <a:t> arzu eden ama öte yandan toplumsal aktörlerin </a:t>
            </a:r>
            <a:r>
              <a:rPr lang="tr-TR" sz="2400" dirty="0" err="1" smtClean="0">
                <a:latin typeface="Bell MT" pitchFamily="18" charset="0"/>
              </a:rPr>
              <a:t>praksisleri</a:t>
            </a:r>
            <a:r>
              <a:rPr lang="tr-TR" sz="2400" dirty="0" smtClean="0">
                <a:latin typeface="Bell MT" pitchFamily="18" charset="0"/>
              </a:rPr>
              <a:t> ile dönüşen, bir anlamda çekip çevirmeye tam manasıyla gücü yetmeyen, bir fenomendir. Bu haliyle </a:t>
            </a:r>
            <a:r>
              <a:rPr lang="tr-TR" sz="2400" dirty="0" err="1" smtClean="0">
                <a:latin typeface="Bell MT" pitchFamily="18" charset="0"/>
              </a:rPr>
              <a:t>Bourdieu’cu</a:t>
            </a:r>
            <a:r>
              <a:rPr lang="tr-TR" sz="2400" dirty="0" smtClean="0">
                <a:latin typeface="Bell MT" pitchFamily="18" charset="0"/>
              </a:rPr>
              <a:t> yapı (</a:t>
            </a:r>
            <a:r>
              <a:rPr lang="tr-TR" sz="2400" dirty="0" err="1" smtClean="0">
                <a:latin typeface="Bell MT" pitchFamily="18" charset="0"/>
              </a:rPr>
              <a:t>Giddens’ın</a:t>
            </a:r>
            <a:r>
              <a:rPr lang="tr-TR" sz="2400" dirty="0" smtClean="0">
                <a:latin typeface="Bell MT" pitchFamily="18" charset="0"/>
              </a:rPr>
              <a:t> yapı anlayışı ile paralel bir biçimde) yapılarken yapılanır, yapılanan bir yapılayıcıdır.</a:t>
            </a:r>
          </a:p>
          <a:p>
            <a:r>
              <a:rPr lang="tr-TR" sz="2400" dirty="0" err="1" smtClean="0">
                <a:latin typeface="Bell MT" pitchFamily="18" charset="0"/>
              </a:rPr>
              <a:t>Bourdieu</a:t>
            </a:r>
            <a:r>
              <a:rPr lang="tr-TR" sz="2400" dirty="0" smtClean="0">
                <a:latin typeface="Bell MT" pitchFamily="18" charset="0"/>
              </a:rPr>
              <a:t>, </a:t>
            </a:r>
            <a:r>
              <a:rPr lang="tr-TR" sz="2400" dirty="0" err="1" smtClean="0">
                <a:latin typeface="Bell MT" pitchFamily="18" charset="0"/>
              </a:rPr>
              <a:t>praksislerin</a:t>
            </a:r>
            <a:r>
              <a:rPr lang="tr-TR" sz="2400" dirty="0" smtClean="0">
                <a:latin typeface="Bell MT" pitchFamily="18" charset="0"/>
              </a:rPr>
              <a:t> akışı içerisinde yüzen bu yapı anlayışını ele almak için kullanışlı bir dolu kavram üretir.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Sosyal alan ve </a:t>
            </a:r>
            <a:r>
              <a:rPr lang="tr-TR" sz="2400" dirty="0" err="1" smtClean="0">
                <a:latin typeface="Bell MT" pitchFamily="18" charset="0"/>
              </a:rPr>
              <a:t>doxa</a:t>
            </a:r>
            <a:r>
              <a:rPr lang="tr-TR" sz="2400" dirty="0" smtClean="0">
                <a:latin typeface="Bell MT" pitchFamily="18" charset="0"/>
              </a:rPr>
              <a:t> kavramı birlikte, örneğin, akış içerisinde bir kuralları bilen ve devamlı okuyan toplumsal aktör önerir. Sosyal alanlar, toplumsal aktörlerin neredeyse bir rekabet içerisinde (</a:t>
            </a:r>
            <a:r>
              <a:rPr lang="tr-TR" sz="2400" dirty="0" err="1" smtClean="0">
                <a:latin typeface="Bell MT" pitchFamily="18" charset="0"/>
              </a:rPr>
              <a:t>Bourdieu’nun</a:t>
            </a:r>
            <a:r>
              <a:rPr lang="tr-TR" sz="2400" dirty="0" smtClean="0">
                <a:latin typeface="Bell MT" pitchFamily="18" charset="0"/>
              </a:rPr>
              <a:t> ünlü futbol benzetmeleri) sahne aldıkları kendilerine has kurallarla bezelidir. Bu kuralların içerisinde kalan </a:t>
            </a:r>
            <a:r>
              <a:rPr lang="tr-TR" sz="2400" dirty="0" err="1" smtClean="0">
                <a:latin typeface="Bell MT" pitchFamily="18" charset="0"/>
              </a:rPr>
              <a:t>praksisler</a:t>
            </a:r>
            <a:r>
              <a:rPr lang="tr-TR" sz="2400" dirty="0" smtClean="0">
                <a:latin typeface="Bell MT" pitchFamily="18" charset="0"/>
              </a:rPr>
              <a:t> kadar kuralları esnetmeye çalışan, bir anlamda bu esneklik üzerinden risk alan, </a:t>
            </a:r>
            <a:r>
              <a:rPr lang="tr-TR" sz="2400" dirty="0" err="1" smtClean="0">
                <a:latin typeface="Bell MT" pitchFamily="18" charset="0"/>
              </a:rPr>
              <a:t>praksisler</a:t>
            </a:r>
            <a:r>
              <a:rPr lang="tr-TR" sz="2400" dirty="0" smtClean="0">
                <a:latin typeface="Bell MT" pitchFamily="18" charset="0"/>
              </a:rPr>
              <a:t> de barındırır. Bunların görecekleri sembolik şiddet farklı olsa da kazanımları da veya hedefledikleri kazanım da farklı olacaktır.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Ayrıca, toplumsal aktörler, bir sonraki hafta göreceğimiz kapital türlerinin bileşkesinde toplumsal alana belli beğeni siyasetleri ve bu beğenileri ayrıcalıklı kılmaya dönük bilgi siyasetleri aşılarlar.</a:t>
            </a:r>
          </a:p>
          <a:p>
            <a:r>
              <a:rPr lang="tr-TR" sz="2400" dirty="0" smtClean="0">
                <a:latin typeface="Bell MT" pitchFamily="18" charset="0"/>
              </a:rPr>
              <a:t>Kuram, alışkanlık ve amaçlılığın aynı anda faal olduğu, </a:t>
            </a:r>
            <a:r>
              <a:rPr lang="tr-TR" sz="2400" dirty="0" err="1" smtClean="0">
                <a:latin typeface="Bell MT" pitchFamily="18" charset="0"/>
              </a:rPr>
              <a:t>etnografik</a:t>
            </a:r>
            <a:r>
              <a:rPr lang="tr-TR" sz="2400" dirty="0" smtClean="0">
                <a:latin typeface="Bell MT" pitchFamily="18" charset="0"/>
              </a:rPr>
              <a:t> çalışmaya dahi uygulanması zor, bir model üretir. 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</a:t>
            </a:r>
            <a:r>
              <a:rPr lang="tr-TR" sz="2400" b="1" dirty="0" smtClean="0">
                <a:latin typeface="Bell MT" pitchFamily="18" charset="0"/>
              </a:rPr>
              <a:t>okuma:</a:t>
            </a:r>
          </a:p>
          <a:p>
            <a:r>
              <a:rPr lang="tr-TR" sz="2400" dirty="0" err="1" smtClean="0">
                <a:latin typeface="Bell MT" pitchFamily="18" charset="0"/>
              </a:rPr>
              <a:t>Pierre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Bourdieu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Ayrım: Beğeni Yargısının Toplumsal Eleştirisi.</a:t>
            </a:r>
            <a:r>
              <a:rPr lang="tr-TR" sz="2400" dirty="0" smtClean="0">
                <a:latin typeface="Bell MT" pitchFamily="18" charset="0"/>
              </a:rPr>
              <a:t> Ankara: </a:t>
            </a:r>
            <a:r>
              <a:rPr lang="tr-TR" sz="2400" dirty="0" err="1" smtClean="0">
                <a:latin typeface="Bell MT" pitchFamily="18" charset="0"/>
              </a:rPr>
              <a:t>Heretik</a:t>
            </a:r>
            <a:r>
              <a:rPr lang="tr-TR" sz="2400" dirty="0" smtClean="0">
                <a:latin typeface="Bell MT" pitchFamily="18" charset="0"/>
              </a:rPr>
              <a:t> Yayıncılık. (Birinci ve İkinci Bölümün tamamı (bu fevkalade önemli eser oldukça uzun, ayrıca </a:t>
            </a:r>
            <a:r>
              <a:rPr lang="tr-TR" sz="2400" dirty="0" err="1" smtClean="0">
                <a:latin typeface="Bell MT" pitchFamily="18" charset="0"/>
              </a:rPr>
              <a:t>Bourdieu’nun</a:t>
            </a:r>
            <a:r>
              <a:rPr lang="tr-TR" sz="2400" dirty="0" smtClean="0">
                <a:latin typeface="Bell MT" pitchFamily="18" charset="0"/>
              </a:rPr>
              <a:t> dilinin ağırlığı çeviri dilinin ağırlığıyla bezenmiş. Bahsettiğim bölümleri uzun uzun sonradan okumanızı öneririm. Fakat burada, ders için kullandığı kimi kavramlara derste tartışabilecek kadar aşinalık sağlamak amacınız olsun. Hızlı okuyun))</a:t>
            </a:r>
            <a:endParaRPr lang="en-US" sz="24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375</Words>
  <Application>Microsoft Office PowerPoint</Application>
  <PresentationFormat>Ekran Gösterisi (4:3)</PresentationFormat>
  <Paragraphs>18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11. konu</vt:lpstr>
      <vt:lpstr>11. hafta</vt:lpstr>
      <vt:lpstr>11. hafta</vt:lpstr>
      <vt:lpstr>11. hafta</vt:lpstr>
      <vt:lpstr>11. hafta</vt:lpstr>
      <vt:lpstr>11.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51</cp:revision>
  <dcterms:created xsi:type="dcterms:W3CDTF">2018-05-08T13:48:36Z</dcterms:created>
  <dcterms:modified xsi:type="dcterms:W3CDTF">2018-12-17T16:10:22Z</dcterms:modified>
</cp:coreProperties>
</file>