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8"/>
  </p:notesMasterIdLst>
  <p:handoutMasterIdLst>
    <p:handoutMasterId r:id="rId29"/>
  </p:handoutMasterIdLst>
  <p:sldIdLst>
    <p:sldId id="257" r:id="rId2"/>
    <p:sldId id="256" r:id="rId3"/>
    <p:sldId id="258" r:id="rId4"/>
    <p:sldId id="259" r:id="rId5"/>
    <p:sldId id="268" r:id="rId6"/>
    <p:sldId id="260" r:id="rId7"/>
    <p:sldId id="261" r:id="rId8"/>
    <p:sldId id="262" r:id="rId9"/>
    <p:sldId id="280" r:id="rId10"/>
    <p:sldId id="281" r:id="rId11"/>
    <p:sldId id="282" r:id="rId12"/>
    <p:sldId id="283" r:id="rId13"/>
    <p:sldId id="271" r:id="rId14"/>
    <p:sldId id="272" r:id="rId15"/>
    <p:sldId id="286" r:id="rId16"/>
    <p:sldId id="287" r:id="rId17"/>
    <p:sldId id="273" r:id="rId18"/>
    <p:sldId id="284" r:id="rId19"/>
    <p:sldId id="274" r:id="rId20"/>
    <p:sldId id="275" r:id="rId21"/>
    <p:sldId id="276" r:id="rId22"/>
    <p:sldId id="277" r:id="rId23"/>
    <p:sldId id="278" r:id="rId24"/>
    <p:sldId id="285" r:id="rId25"/>
    <p:sldId id="288" r:id="rId26"/>
    <p:sldId id="290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-94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6" autoAdjust="0"/>
    <p:restoredTop sz="94660"/>
  </p:normalViewPr>
  <p:slideViewPr>
    <p:cSldViewPr>
      <p:cViewPr varScale="1">
        <p:scale>
          <a:sx n="82" d="100"/>
          <a:sy n="82" d="100"/>
        </p:scale>
        <p:origin x="-15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85167F0-D442-4B08-B9D1-B16D727A956C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2A5C688D-5E87-44E8-B6A8-F3CB25A07A2E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94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94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94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94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-9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5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6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2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1D295D-2F61-4AD6-9944-A435FC9AE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D6A2E-521D-4065-B0DC-9DBFB8646B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8173C-4FD8-4D0A-8820-4C0FE7ABC0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EEA9B-E44E-4C34-B43C-9C60E110DD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41D18-EC26-4552-9FA9-383EB0B076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59E6B-4F6B-4142-B860-21DAF65624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3CD3F-F16C-44B4-B7F6-7AFD54D8D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60AE2-0FA8-45A2-B674-3982FCD2D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43568B-6188-425D-BDA2-A919B15E8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255B4-BC2C-47B0-875A-B69ED1AC2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24FAD-F75A-4CA3-A01C-1C9B7DA9A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040AC-BDC9-46E6-8893-EFA0810B4D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2051" name="Freeform 3"/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/>
            <a:ahLst/>
            <a:cxnLst>
              <a:cxn ang="0">
                <a:pos x="0" y="1491"/>
              </a:cxn>
              <a:cxn ang="0">
                <a:pos x="0" y="0"/>
              </a:cxn>
              <a:cxn ang="0">
                <a:pos x="171" y="3"/>
              </a:cxn>
              <a:cxn ang="0">
                <a:pos x="355" y="9"/>
              </a:cxn>
              <a:cxn ang="0">
                <a:pos x="499" y="21"/>
              </a:cxn>
              <a:cxn ang="0">
                <a:pos x="650" y="36"/>
              </a:cxn>
              <a:cxn ang="0">
                <a:pos x="809" y="54"/>
              </a:cxn>
              <a:cxn ang="0">
                <a:pos x="957" y="78"/>
              </a:cxn>
              <a:cxn ang="0">
                <a:pos x="1119" y="105"/>
              </a:cxn>
              <a:cxn ang="0">
                <a:pos x="1261" y="133"/>
              </a:cxn>
              <a:cxn ang="0">
                <a:pos x="1441" y="175"/>
              </a:cxn>
              <a:cxn ang="0">
                <a:pos x="1598" y="217"/>
              </a:cxn>
              <a:cxn ang="0">
                <a:pos x="1763" y="269"/>
              </a:cxn>
              <a:cxn ang="0">
                <a:pos x="1887" y="308"/>
              </a:cxn>
              <a:cxn ang="0">
                <a:pos x="2085" y="384"/>
              </a:cxn>
              <a:cxn ang="0">
                <a:pos x="2230" y="444"/>
              </a:cxn>
              <a:cxn ang="0">
                <a:pos x="2456" y="547"/>
              </a:cxn>
              <a:cxn ang="0">
                <a:pos x="2666" y="662"/>
              </a:cxn>
              <a:cxn ang="0">
                <a:pos x="2859" y="786"/>
              </a:cxn>
              <a:cxn ang="0">
                <a:pos x="3046" y="920"/>
              </a:cxn>
              <a:cxn ang="0">
                <a:pos x="3193" y="1038"/>
              </a:cxn>
              <a:cxn ang="0">
                <a:pos x="3332" y="1168"/>
              </a:cxn>
              <a:cxn ang="0">
                <a:pos x="3440" y="1280"/>
              </a:cxn>
              <a:cxn ang="0">
                <a:pos x="3524" y="1380"/>
              </a:cxn>
              <a:cxn ang="0">
                <a:pos x="3624" y="1491"/>
              </a:cxn>
              <a:cxn ang="0">
                <a:pos x="3608" y="1491"/>
              </a:cxn>
              <a:cxn ang="0">
                <a:pos x="0" y="1491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 w="9525" cap="flat" cmpd="sng">
            <a:noFill/>
            <a:prstDash val="solid"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  <p:sp>
        <p:nvSpPr>
          <p:cNvPr id="2052" name="Freeform 4"/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/>
            <a:ahLst/>
            <a:cxnLst>
              <a:cxn ang="0">
                <a:pos x="2718" y="405"/>
              </a:cxn>
              <a:cxn ang="0">
                <a:pos x="2466" y="333"/>
              </a:cxn>
              <a:cxn ang="0">
                <a:pos x="2202" y="261"/>
              </a:cxn>
              <a:cxn ang="0">
                <a:pos x="1929" y="198"/>
              </a:cxn>
              <a:cxn ang="0">
                <a:pos x="1695" y="153"/>
              </a:cxn>
              <a:cxn ang="0">
                <a:pos x="1434" y="111"/>
              </a:cxn>
              <a:cxn ang="0">
                <a:pos x="1188" y="75"/>
              </a:cxn>
              <a:cxn ang="0">
                <a:pos x="957" y="48"/>
              </a:cxn>
              <a:cxn ang="0">
                <a:pos x="747" y="30"/>
              </a:cxn>
              <a:cxn ang="0">
                <a:pos x="501" y="15"/>
              </a:cxn>
              <a:cxn ang="0">
                <a:pos x="246" y="3"/>
              </a:cxn>
              <a:cxn ang="0">
                <a:pos x="0" y="0"/>
              </a:cxn>
              <a:cxn ang="0">
                <a:pos x="0" y="275"/>
              </a:cxn>
              <a:cxn ang="0">
                <a:pos x="0" y="345"/>
              </a:cxn>
              <a:cxn ang="0">
                <a:pos x="0" y="275"/>
              </a:cxn>
              <a:cxn ang="0">
                <a:pos x="0" y="342"/>
              </a:cxn>
              <a:cxn ang="0">
                <a:pos x="339" y="351"/>
              </a:cxn>
              <a:cxn ang="0">
                <a:pos x="606" y="372"/>
              </a:cxn>
              <a:cxn ang="0">
                <a:pos x="852" y="399"/>
              </a:cxn>
              <a:cxn ang="0">
                <a:pos x="1068" y="435"/>
              </a:cxn>
              <a:cxn ang="0">
                <a:pos x="1275" y="474"/>
              </a:cxn>
              <a:cxn ang="0">
                <a:pos x="1545" y="540"/>
              </a:cxn>
              <a:cxn ang="0">
                <a:pos x="1761" y="603"/>
              </a:cxn>
              <a:cxn ang="0">
                <a:pos x="1971" y="678"/>
              </a:cxn>
              <a:cxn ang="0">
                <a:pos x="2166" y="747"/>
              </a:cxn>
              <a:cxn ang="0">
                <a:pos x="2397" y="852"/>
              </a:cxn>
              <a:cxn ang="0">
                <a:pos x="2613" y="960"/>
              </a:cxn>
              <a:cxn ang="0">
                <a:pos x="2832" y="1095"/>
              </a:cxn>
              <a:cxn ang="0">
                <a:pos x="3012" y="1212"/>
              </a:cxn>
              <a:cxn ang="0">
                <a:pos x="3186" y="1347"/>
              </a:cxn>
              <a:cxn ang="0">
                <a:pos x="3351" y="1497"/>
              </a:cxn>
              <a:cxn ang="0">
                <a:pos x="3480" y="1629"/>
              </a:cxn>
              <a:cxn ang="0">
                <a:pos x="3612" y="1785"/>
              </a:cxn>
              <a:cxn ang="0">
                <a:pos x="3699" y="1901"/>
              </a:cxn>
              <a:cxn ang="0">
                <a:pos x="5142" y="1901"/>
              </a:cxn>
              <a:cxn ang="0">
                <a:pos x="5076" y="1827"/>
              </a:cxn>
              <a:cxn ang="0">
                <a:pos x="4968" y="1707"/>
              </a:cxn>
              <a:cxn ang="0">
                <a:pos x="4797" y="1539"/>
              </a:cxn>
              <a:cxn ang="0">
                <a:pos x="4617" y="1383"/>
              </a:cxn>
              <a:cxn ang="0">
                <a:pos x="4410" y="1221"/>
              </a:cxn>
              <a:cxn ang="0">
                <a:pos x="4185" y="1071"/>
              </a:cxn>
              <a:cxn ang="0">
                <a:pos x="3960" y="939"/>
              </a:cxn>
              <a:cxn ang="0">
                <a:pos x="3708" y="801"/>
              </a:cxn>
              <a:cxn ang="0">
                <a:pos x="3492" y="702"/>
              </a:cxn>
              <a:cxn ang="0">
                <a:pos x="3231" y="588"/>
              </a:cxn>
              <a:cxn ang="0">
                <a:pos x="2964" y="489"/>
              </a:cxn>
              <a:cxn ang="0">
                <a:pos x="2718" y="405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3" name="Freeform 5"/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558" y="357"/>
              </a:cxn>
              <a:cxn ang="0">
                <a:pos x="807" y="375"/>
              </a:cxn>
              <a:cxn ang="0">
                <a:pos x="1056" y="399"/>
              </a:cxn>
              <a:cxn ang="0">
                <a:pos x="1272" y="426"/>
              </a:cxn>
              <a:cxn ang="0">
                <a:pos x="1539" y="465"/>
              </a:cxn>
              <a:cxn ang="0">
                <a:pos x="1791" y="510"/>
              </a:cxn>
              <a:cxn ang="0">
                <a:pos x="2076" y="570"/>
              </a:cxn>
              <a:cxn ang="0">
                <a:pos x="2334" y="630"/>
              </a:cxn>
              <a:cxn ang="0">
                <a:pos x="2544" y="687"/>
              </a:cxn>
              <a:cxn ang="0">
                <a:pos x="2775" y="759"/>
              </a:cxn>
              <a:cxn ang="0">
                <a:pos x="3003" y="837"/>
              </a:cxn>
              <a:cxn ang="0">
                <a:pos x="3231" y="924"/>
              </a:cxn>
              <a:cxn ang="0">
                <a:pos x="3438" y="1005"/>
              </a:cxn>
              <a:cxn ang="0">
                <a:pos x="3663" y="1110"/>
              </a:cxn>
              <a:cxn ang="0">
                <a:pos x="3903" y="1233"/>
              </a:cxn>
              <a:cxn ang="0">
                <a:pos x="4149" y="1374"/>
              </a:cxn>
              <a:cxn ang="0">
                <a:pos x="4353" y="1506"/>
              </a:cxn>
              <a:cxn ang="0">
                <a:pos x="4491" y="1602"/>
              </a:cxn>
              <a:cxn ang="0">
                <a:pos x="4668" y="1740"/>
              </a:cxn>
              <a:cxn ang="0">
                <a:pos x="4824" y="1875"/>
              </a:cxn>
              <a:cxn ang="0">
                <a:pos x="4968" y="2016"/>
              </a:cxn>
              <a:cxn ang="0">
                <a:pos x="5100" y="2154"/>
              </a:cxn>
              <a:cxn ang="0">
                <a:pos x="5238" y="2324"/>
              </a:cxn>
              <a:cxn ang="0">
                <a:pos x="5759" y="2324"/>
              </a:cxn>
              <a:cxn ang="0">
                <a:pos x="5759" y="1245"/>
              </a:cxn>
              <a:cxn ang="0">
                <a:pos x="5580" y="1119"/>
              </a:cxn>
              <a:cxn ang="0">
                <a:pos x="5400" y="1020"/>
              </a:cxn>
              <a:cxn ang="0">
                <a:pos x="5205" y="918"/>
              </a:cxn>
              <a:cxn ang="0">
                <a:pos x="5031" y="837"/>
              </a:cxn>
              <a:cxn ang="0">
                <a:pos x="4866" y="771"/>
              </a:cxn>
              <a:cxn ang="0">
                <a:pos x="4710" y="711"/>
              </a:cxn>
              <a:cxn ang="0">
                <a:pos x="4545" y="651"/>
              </a:cxn>
              <a:cxn ang="0">
                <a:pos x="4386" y="600"/>
              </a:cxn>
              <a:cxn ang="0">
                <a:pos x="4248" y="552"/>
              </a:cxn>
              <a:cxn ang="0">
                <a:pos x="3993" y="483"/>
              </a:cxn>
              <a:cxn ang="0">
                <a:pos x="3777" y="423"/>
              </a:cxn>
              <a:cxn ang="0">
                <a:pos x="3564" y="375"/>
              </a:cxn>
              <a:cxn ang="0">
                <a:pos x="3282" y="312"/>
              </a:cxn>
              <a:cxn ang="0">
                <a:pos x="3003" y="261"/>
              </a:cxn>
              <a:cxn ang="0">
                <a:pos x="2733" y="213"/>
              </a:cxn>
              <a:cxn ang="0">
                <a:pos x="2451" y="171"/>
              </a:cxn>
              <a:cxn ang="0">
                <a:pos x="2211" y="138"/>
              </a:cxn>
              <a:cxn ang="0">
                <a:pos x="1974" y="108"/>
              </a:cxn>
              <a:cxn ang="0">
                <a:pos x="1665" y="81"/>
              </a:cxn>
              <a:cxn ang="0">
                <a:pos x="1437" y="60"/>
              </a:cxn>
              <a:cxn ang="0">
                <a:pos x="1125" y="36"/>
              </a:cxn>
              <a:cxn ang="0">
                <a:pos x="828" y="21"/>
              </a:cxn>
              <a:cxn ang="0">
                <a:pos x="558" y="12"/>
              </a:cxn>
              <a:cxn ang="0">
                <a:pos x="282" y="3"/>
              </a:cxn>
              <a:cxn ang="0">
                <a:pos x="0" y="0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4" name="Freeform 6"/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51"/>
              </a:cxn>
              <a:cxn ang="0">
                <a:pos x="282" y="357"/>
              </a:cxn>
              <a:cxn ang="0">
                <a:pos x="627" y="363"/>
              </a:cxn>
              <a:cxn ang="0">
                <a:pos x="960" y="375"/>
              </a:cxn>
              <a:cxn ang="0">
                <a:pos x="1218" y="393"/>
              </a:cxn>
              <a:cxn ang="0">
                <a:pos x="1470" y="411"/>
              </a:cxn>
              <a:cxn ang="0">
                <a:pos x="1746" y="435"/>
              </a:cxn>
              <a:cxn ang="0">
                <a:pos x="2022" y="462"/>
              </a:cxn>
              <a:cxn ang="0">
                <a:pos x="2340" y="504"/>
              </a:cxn>
              <a:cxn ang="0">
                <a:pos x="2664" y="549"/>
              </a:cxn>
              <a:cxn ang="0">
                <a:pos x="2952" y="597"/>
              </a:cxn>
              <a:cxn ang="0">
                <a:pos x="3225" y="648"/>
              </a:cxn>
              <a:cxn ang="0">
                <a:pos x="3513" y="708"/>
              </a:cxn>
              <a:cxn ang="0">
                <a:pos x="3693" y="750"/>
              </a:cxn>
              <a:cxn ang="0">
                <a:pos x="3936" y="810"/>
              </a:cxn>
              <a:cxn ang="0">
                <a:pos x="4095" y="855"/>
              </a:cxn>
              <a:cxn ang="0">
                <a:pos x="4281" y="909"/>
              </a:cxn>
              <a:cxn ang="0">
                <a:pos x="4503" y="981"/>
              </a:cxn>
              <a:cxn ang="0">
                <a:pos x="4704" y="1053"/>
              </a:cxn>
              <a:cxn ang="0">
                <a:pos x="4911" y="1131"/>
              </a:cxn>
              <a:cxn ang="0">
                <a:pos x="5073" y="1197"/>
              </a:cxn>
              <a:cxn ang="0">
                <a:pos x="5256" y="1281"/>
              </a:cxn>
              <a:cxn ang="0">
                <a:pos x="5475" y="1401"/>
              </a:cxn>
              <a:cxn ang="0">
                <a:pos x="5628" y="1482"/>
              </a:cxn>
              <a:cxn ang="0">
                <a:pos x="5759" y="1572"/>
              </a:cxn>
              <a:cxn ang="0">
                <a:pos x="5759" y="633"/>
              </a:cxn>
              <a:cxn ang="0">
                <a:pos x="5493" y="570"/>
              </a:cxn>
              <a:cxn ang="0">
                <a:pos x="5214" y="501"/>
              </a:cxn>
              <a:cxn ang="0">
                <a:pos x="4950" y="444"/>
              </a:cxn>
              <a:cxn ang="0">
                <a:pos x="4701" y="396"/>
              </a:cxn>
              <a:cxn ang="0">
                <a:pos x="4425" y="348"/>
              </a:cxn>
              <a:cxn ang="0">
                <a:pos x="4110" y="294"/>
              </a:cxn>
              <a:cxn ang="0">
                <a:pos x="3813" y="252"/>
              </a:cxn>
              <a:cxn ang="0">
                <a:pos x="3549" y="213"/>
              </a:cxn>
              <a:cxn ang="0">
                <a:pos x="3261" y="183"/>
              </a:cxn>
              <a:cxn ang="0">
                <a:pos x="3015" y="153"/>
              </a:cxn>
              <a:cxn ang="0">
                <a:pos x="2757" y="129"/>
              </a:cxn>
              <a:cxn ang="0">
                <a:pos x="2520" y="105"/>
              </a:cxn>
              <a:cxn ang="0">
                <a:pos x="2301" y="87"/>
              </a:cxn>
              <a:cxn ang="0">
                <a:pos x="2013" y="66"/>
              </a:cxn>
              <a:cxn ang="0">
                <a:pos x="1731" y="48"/>
              </a:cxn>
              <a:cxn ang="0">
                <a:pos x="1524" y="39"/>
              </a:cxn>
              <a:cxn ang="0">
                <a:pos x="1260" y="27"/>
              </a:cxn>
              <a:cxn ang="0">
                <a:pos x="966" y="15"/>
              </a:cxn>
              <a:cxn ang="0">
                <a:pos x="714" y="12"/>
              </a:cxn>
              <a:cxn ang="0">
                <a:pos x="510" y="6"/>
              </a:cxn>
              <a:cxn ang="0">
                <a:pos x="243" y="0"/>
              </a:cxn>
              <a:cxn ang="0">
                <a:pos x="0" y="0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39"/>
              </a:cxn>
              <a:cxn ang="0">
                <a:pos x="318" y="342"/>
              </a:cxn>
              <a:cxn ang="0">
                <a:pos x="591" y="348"/>
              </a:cxn>
              <a:cxn ang="0">
                <a:pos x="846" y="354"/>
              </a:cxn>
              <a:cxn ang="0">
                <a:pos x="1074" y="360"/>
              </a:cxn>
              <a:cxn ang="0">
                <a:pos x="1314" y="366"/>
              </a:cxn>
              <a:cxn ang="0">
                <a:pos x="1599" y="381"/>
              </a:cxn>
              <a:cxn ang="0">
                <a:pos x="1911" y="399"/>
              </a:cxn>
              <a:cxn ang="0">
                <a:pos x="2241" y="420"/>
              </a:cxn>
              <a:cxn ang="0">
                <a:pos x="2619" y="453"/>
              </a:cxn>
              <a:cxn ang="0">
                <a:pos x="2889" y="477"/>
              </a:cxn>
              <a:cxn ang="0">
                <a:pos x="3177" y="507"/>
              </a:cxn>
              <a:cxn ang="0">
                <a:pos x="3498" y="543"/>
              </a:cxn>
              <a:cxn ang="0">
                <a:pos x="3813" y="585"/>
              </a:cxn>
              <a:cxn ang="0">
                <a:pos x="4044" y="618"/>
              </a:cxn>
              <a:cxn ang="0">
                <a:pos x="4365" y="669"/>
              </a:cxn>
              <a:cxn ang="0">
                <a:pos x="4683" y="726"/>
              </a:cxn>
              <a:cxn ang="0">
                <a:pos x="4980" y="786"/>
              </a:cxn>
              <a:cxn ang="0">
                <a:pos x="5268" y="846"/>
              </a:cxn>
              <a:cxn ang="0">
                <a:pos x="5646" y="942"/>
              </a:cxn>
              <a:cxn ang="0">
                <a:pos x="5759" y="969"/>
              </a:cxn>
              <a:cxn ang="0">
                <a:pos x="5759" y="0"/>
              </a:cxn>
              <a:cxn ang="0">
                <a:pos x="0" y="0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/>
            <a:ahLst/>
            <a:cxnLst>
              <a:cxn ang="0">
                <a:pos x="0" y="753"/>
              </a:cxn>
              <a:cxn ang="0">
                <a:pos x="0" y="1059"/>
              </a:cxn>
              <a:cxn ang="0">
                <a:pos x="5759" y="1059"/>
              </a:cxn>
              <a:cxn ang="0">
                <a:pos x="5759" y="0"/>
              </a:cxn>
              <a:cxn ang="0">
                <a:pos x="5430" y="0"/>
              </a:cxn>
              <a:cxn ang="0">
                <a:pos x="5298" y="84"/>
              </a:cxn>
              <a:cxn ang="0">
                <a:pos x="5136" y="159"/>
              </a:cxn>
              <a:cxn ang="0">
                <a:pos x="4968" y="222"/>
              </a:cxn>
              <a:cxn ang="0">
                <a:pos x="4812" y="267"/>
              </a:cxn>
              <a:cxn ang="0">
                <a:pos x="4626" y="324"/>
              </a:cxn>
              <a:cxn ang="0">
                <a:pos x="4440" y="366"/>
              </a:cxn>
              <a:cxn ang="0">
                <a:pos x="4230" y="414"/>
              </a:cxn>
              <a:cxn ang="0">
                <a:pos x="3939" y="468"/>
              </a:cxn>
              <a:cxn ang="0">
                <a:pos x="3711" y="504"/>
              </a:cxn>
              <a:cxn ang="0">
                <a:pos x="3441" y="543"/>
              </a:cxn>
              <a:cxn ang="0">
                <a:pos x="3189" y="579"/>
              </a:cxn>
              <a:cxn ang="0">
                <a:pos x="2925" y="606"/>
              </a:cxn>
              <a:cxn ang="0">
                <a:pos x="2679" y="633"/>
              </a:cxn>
              <a:cxn ang="0">
                <a:pos x="2418" y="654"/>
              </a:cxn>
              <a:cxn ang="0">
                <a:pos x="2142" y="675"/>
              </a:cxn>
              <a:cxn ang="0">
                <a:pos x="1896" y="693"/>
              </a:cxn>
              <a:cxn ang="0">
                <a:pos x="1647" y="708"/>
              </a:cxn>
              <a:cxn ang="0">
                <a:pos x="1404" y="720"/>
              </a:cxn>
              <a:cxn ang="0">
                <a:pos x="1170" y="732"/>
              </a:cxn>
              <a:cxn ang="0">
                <a:pos x="906" y="738"/>
              </a:cxn>
              <a:cxn ang="0">
                <a:pos x="534" y="747"/>
              </a:cxn>
              <a:cxn ang="0">
                <a:pos x="201" y="753"/>
              </a:cxn>
              <a:cxn ang="0">
                <a:pos x="0" y="753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/>
            <a:ahLst/>
            <a:cxnLst>
              <a:cxn ang="0">
                <a:pos x="0" y="366"/>
              </a:cxn>
              <a:cxn ang="0">
                <a:pos x="0" y="672"/>
              </a:cxn>
              <a:cxn ang="0">
                <a:pos x="303" y="672"/>
              </a:cxn>
              <a:cxn ang="0">
                <a:pos x="723" y="663"/>
              </a:cxn>
              <a:cxn ang="0">
                <a:pos x="1020" y="654"/>
              </a:cxn>
              <a:cxn ang="0">
                <a:pos x="1302" y="642"/>
              </a:cxn>
              <a:cxn ang="0">
                <a:pos x="1554" y="630"/>
              </a:cxn>
              <a:cxn ang="0">
                <a:pos x="1779" y="615"/>
              </a:cxn>
              <a:cxn ang="0">
                <a:pos x="1962" y="606"/>
              </a:cxn>
              <a:cxn ang="0">
                <a:pos x="2193" y="588"/>
              </a:cxn>
              <a:cxn ang="0">
                <a:pos x="2448" y="570"/>
              </a:cxn>
              <a:cxn ang="0">
                <a:pos x="2700" y="546"/>
              </a:cxn>
              <a:cxn ang="0">
                <a:pos x="2904" y="528"/>
              </a:cxn>
              <a:cxn ang="0">
                <a:pos x="3138" y="498"/>
              </a:cxn>
              <a:cxn ang="0">
                <a:pos x="3324" y="474"/>
              </a:cxn>
              <a:cxn ang="0">
                <a:pos x="3534" y="447"/>
              </a:cxn>
              <a:cxn ang="0">
                <a:pos x="3735" y="420"/>
              </a:cxn>
              <a:cxn ang="0">
                <a:pos x="3933" y="384"/>
              </a:cxn>
              <a:cxn ang="0">
                <a:pos x="4116" y="351"/>
              </a:cxn>
              <a:cxn ang="0">
                <a:pos x="4266" y="318"/>
              </a:cxn>
              <a:cxn ang="0">
                <a:pos x="4446" y="279"/>
              </a:cxn>
              <a:cxn ang="0">
                <a:pos x="4620" y="237"/>
              </a:cxn>
              <a:cxn ang="0">
                <a:pos x="4779" y="192"/>
              </a:cxn>
              <a:cxn ang="0">
                <a:pos x="4920" y="147"/>
              </a:cxn>
              <a:cxn ang="0">
                <a:pos x="5085" y="90"/>
              </a:cxn>
              <a:cxn ang="0">
                <a:pos x="5193" y="42"/>
              </a:cxn>
              <a:cxn ang="0">
                <a:pos x="5283" y="0"/>
              </a:cxn>
              <a:cxn ang="0">
                <a:pos x="3201" y="0"/>
              </a:cxn>
              <a:cxn ang="0">
                <a:pos x="2982" y="57"/>
              </a:cxn>
              <a:cxn ang="0">
                <a:pos x="2775" y="108"/>
              </a:cxn>
              <a:cxn ang="0">
                <a:pos x="2562" y="150"/>
              </a:cxn>
              <a:cxn ang="0">
                <a:pos x="2397" y="183"/>
              </a:cxn>
              <a:cxn ang="0">
                <a:pos x="2205" y="213"/>
              </a:cxn>
              <a:cxn ang="0">
                <a:pos x="2001" y="243"/>
              </a:cxn>
              <a:cxn ang="0">
                <a:pos x="1776" y="273"/>
              </a:cxn>
              <a:cxn ang="0">
                <a:pos x="1536" y="297"/>
              </a:cxn>
              <a:cxn ang="0">
                <a:pos x="1344" y="312"/>
              </a:cxn>
              <a:cxn ang="0">
                <a:pos x="1134" y="330"/>
              </a:cxn>
              <a:cxn ang="0">
                <a:pos x="921" y="342"/>
              </a:cxn>
              <a:cxn ang="0">
                <a:pos x="696" y="354"/>
              </a:cxn>
              <a:cxn ang="0">
                <a:pos x="501" y="360"/>
              </a:cxn>
              <a:cxn ang="0">
                <a:pos x="279" y="366"/>
              </a:cxn>
              <a:cxn ang="0">
                <a:pos x="99" y="369"/>
              </a:cxn>
              <a:cxn ang="0">
                <a:pos x="0" y="366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58" name="Freeform 10"/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85"/>
              </a:cxn>
              <a:cxn ang="0">
                <a:pos x="192" y="285"/>
              </a:cxn>
              <a:cxn ang="0">
                <a:pos x="384" y="282"/>
              </a:cxn>
              <a:cxn ang="0">
                <a:pos x="579" y="276"/>
              </a:cxn>
              <a:cxn ang="0">
                <a:pos x="789" y="267"/>
              </a:cxn>
              <a:cxn ang="0">
                <a:pos x="999" y="258"/>
              </a:cxn>
              <a:cxn ang="0">
                <a:pos x="1161" y="246"/>
              </a:cxn>
              <a:cxn ang="0">
                <a:pos x="1302" y="234"/>
              </a:cxn>
              <a:cxn ang="0">
                <a:pos x="1458" y="222"/>
              </a:cxn>
              <a:cxn ang="0">
                <a:pos x="1665" y="201"/>
              </a:cxn>
              <a:cxn ang="0">
                <a:pos x="1992" y="159"/>
              </a:cxn>
              <a:cxn ang="0">
                <a:pos x="2301" y="117"/>
              </a:cxn>
              <a:cxn ang="0">
                <a:pos x="2604" y="60"/>
              </a:cxn>
              <a:cxn ang="0">
                <a:pos x="2883" y="0"/>
              </a:cxn>
              <a:cxn ang="0">
                <a:pos x="0" y="0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3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E6C6927-4B82-4B29-BE88-EA0EF9AB73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-9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4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Belgesi5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Pnömoniler:sınıflama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smtClean="0"/>
              <a:t>1)</a:t>
            </a:r>
            <a:r>
              <a:rPr lang="tr-TR" smtClean="0">
                <a:solidFill>
                  <a:schemeClr val="folHlink"/>
                </a:solidFill>
              </a:rPr>
              <a:t>Anatomik yerleşim yerine göre</a:t>
            </a:r>
            <a:r>
              <a:rPr lang="tr-TR" smtClean="0"/>
              <a:t>: Lober, lobüler, segmental, subsegmental pnömoni,</a:t>
            </a:r>
          </a:p>
          <a:p>
            <a:pPr>
              <a:buFontTx/>
              <a:buNone/>
            </a:pPr>
            <a:r>
              <a:rPr lang="tr-TR" smtClean="0"/>
              <a:t>2)</a:t>
            </a:r>
            <a:r>
              <a:rPr lang="tr-TR" smtClean="0">
                <a:solidFill>
                  <a:schemeClr val="folHlink"/>
                </a:solidFill>
              </a:rPr>
              <a:t>Etiyolojik ajana göre</a:t>
            </a:r>
            <a:r>
              <a:rPr lang="tr-TR" smtClean="0"/>
              <a:t>: bakteriyel, viral, fungal ve paraziter pnömoni, </a:t>
            </a:r>
          </a:p>
          <a:p>
            <a:pPr>
              <a:buFontTx/>
              <a:buNone/>
            </a:pPr>
            <a:r>
              <a:rPr lang="tr-TR" smtClean="0"/>
              <a:t>3)</a:t>
            </a:r>
            <a:r>
              <a:rPr lang="tr-TR" smtClean="0">
                <a:solidFill>
                  <a:schemeClr val="folHlink"/>
                </a:solidFill>
              </a:rPr>
              <a:t>Klinik seyrine göre</a:t>
            </a:r>
            <a:r>
              <a:rPr lang="tr-TR" smtClean="0"/>
              <a:t>: Tipik ve atipik pn.</a:t>
            </a:r>
          </a:p>
          <a:p>
            <a:pPr>
              <a:buFontTx/>
              <a:buNone/>
            </a:pPr>
            <a:r>
              <a:rPr lang="tr-TR" smtClean="0"/>
              <a:t>4) </a:t>
            </a:r>
            <a:r>
              <a:rPr lang="tr-TR" smtClean="0">
                <a:solidFill>
                  <a:schemeClr val="folHlink"/>
                </a:solidFill>
              </a:rPr>
              <a:t>İnfeksiyonun oluştuğu ortam ve kişinin immüm durumuna göre</a:t>
            </a:r>
            <a:r>
              <a:rPr lang="tr-TR" smtClean="0"/>
              <a:t>: Toplum kökenli, hastane kökenli ve immün sistemi baskılanmış hastalardaki pnömoniler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8600"/>
            <a:ext cx="441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chemeClr val="accent1"/>
                </a:solidFill>
                <a:latin typeface="Arial" charset="0"/>
              </a:rPr>
              <a:t>Yoğun b.gerektirmeyen</a:t>
            </a:r>
          </a:p>
          <a:p>
            <a:pPr>
              <a:buFontTx/>
              <a:buNone/>
            </a:pPr>
            <a:r>
              <a:rPr lang="tr-TR" b="1" u="sng" smtClean="0">
                <a:solidFill>
                  <a:schemeClr val="accent1"/>
                </a:solidFill>
                <a:latin typeface="Arial" charset="0"/>
              </a:rPr>
              <a:t>ancak hosp edilen hast</a:t>
            </a:r>
            <a:endParaRPr lang="tr-TR" smtClean="0">
              <a:latin typeface="Arial" charset="0"/>
            </a:endParaRPr>
          </a:p>
          <a:p>
            <a:pPr>
              <a:buFontTx/>
              <a:buNone/>
            </a:pPr>
            <a:r>
              <a:rPr lang="tr-TR" smtClean="0">
                <a:latin typeface="Arial" charset="0"/>
              </a:rPr>
              <a:t>     - </a:t>
            </a:r>
            <a:r>
              <a:rPr lang="tr-TR" smtClean="0"/>
              <a:t>S. pneumoniae</a:t>
            </a:r>
            <a:endParaRPr lang="tr-TR" sz="3200" smtClean="0"/>
          </a:p>
          <a:p>
            <a:pPr lvl="1" algn="just"/>
            <a:r>
              <a:rPr lang="tr-TR" sz="2800" smtClean="0"/>
              <a:t>H. influenzae</a:t>
            </a:r>
          </a:p>
          <a:p>
            <a:pPr lvl="1" algn="just"/>
            <a:r>
              <a:rPr lang="tr-TR" sz="2800" smtClean="0">
                <a:solidFill>
                  <a:schemeClr val="folHlink"/>
                </a:solidFill>
              </a:rPr>
              <a:t>Polimikrobiyal (anaerob               bakteriler dahil)</a:t>
            </a:r>
          </a:p>
          <a:p>
            <a:pPr lvl="1" algn="just"/>
            <a:r>
              <a:rPr lang="tr-TR" sz="2800" smtClean="0"/>
              <a:t>Aerobik gram(-) basiller</a:t>
            </a:r>
          </a:p>
          <a:p>
            <a:pPr lvl="1" algn="just"/>
            <a:r>
              <a:rPr lang="tr-TR" sz="2800" smtClean="0"/>
              <a:t>Legionella türleri</a:t>
            </a:r>
          </a:p>
          <a:p>
            <a:pPr lvl="1" algn="just"/>
            <a:r>
              <a:rPr lang="tr-TR" sz="2800" smtClean="0">
                <a:solidFill>
                  <a:schemeClr val="folHlink"/>
                </a:solidFill>
              </a:rPr>
              <a:t>S. aureus</a:t>
            </a:r>
          </a:p>
          <a:p>
            <a:pPr lvl="1" algn="just"/>
            <a:r>
              <a:rPr lang="tr-TR" sz="2800" smtClean="0">
                <a:solidFill>
                  <a:schemeClr val="folHlink"/>
                </a:solidFill>
              </a:rPr>
              <a:t>C.pneumoniae</a:t>
            </a:r>
          </a:p>
          <a:p>
            <a:pPr lvl="1" algn="just"/>
            <a:r>
              <a:rPr lang="tr-TR" sz="2800" smtClean="0"/>
              <a:t>Respiratuar viruslar</a:t>
            </a:r>
          </a:p>
          <a:p>
            <a:pPr lvl="1" algn="just"/>
            <a:r>
              <a:rPr lang="tr-TR" sz="2800" smtClean="0"/>
              <a:t>Diğerleri</a:t>
            </a:r>
            <a:r>
              <a:rPr lang="tr-TR" smtClean="0"/>
              <a:t>	</a:t>
            </a:r>
          </a:p>
          <a:p>
            <a:endParaRPr lang="en-AU" smtClean="0"/>
          </a:p>
        </p:txBody>
      </p:sp>
      <p:sp>
        <p:nvSpPr>
          <p:cNvPr id="1741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04800"/>
            <a:ext cx="44958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chemeClr val="accent1"/>
                </a:solidFill>
                <a:latin typeface="Arial" charset="0"/>
              </a:rPr>
              <a:t>Yoğun bakım gerektiren</a:t>
            </a:r>
          </a:p>
          <a:p>
            <a:pPr>
              <a:buFontTx/>
              <a:buNone/>
            </a:pPr>
            <a:r>
              <a:rPr lang="tr-TR" b="1" u="sng" smtClean="0">
                <a:solidFill>
                  <a:schemeClr val="accent1"/>
                </a:solidFill>
                <a:latin typeface="Arial" charset="0"/>
              </a:rPr>
              <a:t>ciddi TKP’li hastalar</a:t>
            </a:r>
            <a:r>
              <a:rPr lang="tr-TR" b="1" smtClean="0">
                <a:latin typeface="Arial" charset="0"/>
              </a:rPr>
              <a:t>	</a:t>
            </a:r>
            <a:endParaRPr lang="tr-TR" b="1" smtClean="0"/>
          </a:p>
          <a:p>
            <a:pPr lvl="1" algn="just"/>
            <a:r>
              <a:rPr lang="tr-TR" sz="2800" smtClean="0"/>
              <a:t>S. pneumoniae</a:t>
            </a:r>
          </a:p>
          <a:p>
            <a:pPr lvl="1" algn="just"/>
            <a:r>
              <a:rPr lang="tr-TR" sz="2800" smtClean="0"/>
              <a:t>Legionella türleri</a:t>
            </a:r>
          </a:p>
          <a:p>
            <a:pPr lvl="1" algn="just"/>
            <a:r>
              <a:rPr lang="tr-TR" sz="2800" smtClean="0"/>
              <a:t>Aerobik gram(-) basiller</a:t>
            </a:r>
          </a:p>
          <a:p>
            <a:pPr lvl="1" algn="just"/>
            <a:r>
              <a:rPr lang="tr-TR" sz="2800" smtClean="0">
                <a:solidFill>
                  <a:schemeClr val="folHlink"/>
                </a:solidFill>
              </a:rPr>
              <a:t>M. pneumoniae</a:t>
            </a:r>
            <a:endParaRPr lang="tr-TR" sz="2800" smtClean="0"/>
          </a:p>
          <a:p>
            <a:pPr lvl="1" algn="just"/>
            <a:r>
              <a:rPr lang="tr-TR" sz="2800" smtClean="0"/>
              <a:t>Respiratuar viruslar</a:t>
            </a:r>
          </a:p>
          <a:p>
            <a:pPr lvl="1" algn="just"/>
            <a:r>
              <a:rPr lang="tr-TR" sz="2800" smtClean="0"/>
              <a:t>Diğerleri:</a:t>
            </a:r>
          </a:p>
          <a:p>
            <a:pPr lvl="1" algn="just">
              <a:buFontTx/>
              <a:buNone/>
            </a:pPr>
            <a:r>
              <a:rPr lang="tr-TR" sz="2800" smtClean="0"/>
              <a:t>   H. influenza</a:t>
            </a:r>
          </a:p>
          <a:p>
            <a:pPr lvl="1" algn="just">
              <a:buFontTx/>
              <a:buNone/>
            </a:pPr>
            <a:r>
              <a:rPr lang="tr-TR" sz="2800" smtClean="0"/>
              <a:t>   </a:t>
            </a:r>
            <a:r>
              <a:rPr lang="tr-TR" sz="2800" smtClean="0">
                <a:solidFill>
                  <a:schemeClr val="folHlink"/>
                </a:solidFill>
              </a:rPr>
              <a:t>M. tuberculosis</a:t>
            </a:r>
            <a:endParaRPr lang="tr-TR" sz="2800" smtClean="0"/>
          </a:p>
          <a:p>
            <a:pPr lvl="1" algn="just"/>
            <a:r>
              <a:rPr lang="tr-TR" sz="2800" smtClean="0"/>
              <a:t>Endemik mantar</a:t>
            </a:r>
            <a:r>
              <a:rPr lang="tr-TR" smtClean="0"/>
              <a:t>	</a:t>
            </a:r>
          </a:p>
          <a:p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/>
          <a:lstStyle/>
          <a:p>
            <a:r>
              <a:rPr lang="tr-TR" sz="3600" b="1" i="1" smtClean="0">
                <a:solidFill>
                  <a:schemeClr val="tx1"/>
                </a:solidFill>
                <a:latin typeface="Arial" charset="0"/>
              </a:rPr>
              <a:t>Fizik m. bulgularına göre pnömonide etiyolojik tanı</a:t>
            </a:r>
            <a:endParaRPr lang="en-AU" b="1" i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8435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19200"/>
            <a:ext cx="4495800" cy="4114800"/>
          </a:xfrm>
        </p:spPr>
        <p:txBody>
          <a:bodyPr/>
          <a:lstStyle/>
          <a:p>
            <a:pPr lvl="1" algn="just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Deri Bulguları</a:t>
            </a:r>
            <a:endParaRPr lang="tr-TR" b="1" u="sng" smtClean="0">
              <a:latin typeface="Arial" charset="0"/>
            </a:endParaRPr>
          </a:p>
          <a:p>
            <a:pPr lvl="1" algn="just"/>
            <a:r>
              <a:rPr lang="tr-TR" b="1" smtClean="0">
                <a:latin typeface="Arial" charset="0"/>
              </a:rPr>
              <a:t>Eritema multiforme</a:t>
            </a:r>
          </a:p>
          <a:p>
            <a:pPr lvl="1" algn="just">
              <a:buFontTx/>
              <a:buNone/>
            </a:pPr>
            <a:r>
              <a:rPr lang="tr-TR" b="1" smtClean="0">
                <a:latin typeface="Arial" charset="0"/>
              </a:rPr>
              <a:t>      M. pneumoniae</a:t>
            </a:r>
          </a:p>
          <a:p>
            <a:pPr lvl="1" algn="just"/>
            <a:r>
              <a:rPr lang="tr-TR" b="1" smtClean="0">
                <a:latin typeface="Arial" charset="0"/>
              </a:rPr>
              <a:t>Makülopapüler döküntü	Kızamık</a:t>
            </a:r>
          </a:p>
          <a:p>
            <a:pPr lvl="1"/>
            <a:r>
              <a:rPr lang="tr-TR" b="1" smtClean="0">
                <a:latin typeface="Arial" charset="0"/>
              </a:rPr>
              <a:t>Eritema nodosum		C. pneumoniae</a:t>
            </a:r>
          </a:p>
          <a:p>
            <a:pPr lvl="1"/>
            <a:r>
              <a:rPr lang="tr-TR" b="1" smtClean="0">
                <a:latin typeface="Arial" charset="0"/>
              </a:rPr>
              <a:t>Ektima gangrenosum	P.aeruginosa</a:t>
            </a:r>
          </a:p>
          <a:p>
            <a:pPr lvl="1" algn="just">
              <a:buFontTx/>
              <a:buNone/>
            </a:pPr>
            <a:r>
              <a:rPr lang="tr-TR" b="1" smtClean="0">
                <a:latin typeface="Arial" charset="0"/>
              </a:rPr>
              <a:t>	  Serratia marcescens</a:t>
            </a:r>
          </a:p>
          <a:p>
            <a:pPr lvl="1" algn="just"/>
            <a:r>
              <a:rPr lang="tr-TR" b="1" smtClean="0">
                <a:latin typeface="Arial" charset="0"/>
              </a:rPr>
              <a:t>Fronkül			S.aureus</a:t>
            </a:r>
          </a:p>
          <a:p>
            <a:pPr lvl="1"/>
            <a:r>
              <a:rPr lang="tr-TR" b="1" smtClean="0">
                <a:latin typeface="Arial" charset="0"/>
              </a:rPr>
              <a:t>	Herpes labialis		S.pneumoniae</a:t>
            </a:r>
          </a:p>
          <a:p>
            <a:pPr lvl="1" algn="just"/>
            <a:endParaRPr lang="tr-TR" b="1" smtClean="0">
              <a:latin typeface="Arial" charset="0"/>
            </a:endParaRPr>
          </a:p>
          <a:p>
            <a:endParaRPr lang="en-AU" smtClean="0"/>
          </a:p>
        </p:txBody>
      </p:sp>
      <p:sp>
        <p:nvSpPr>
          <p:cNvPr id="18436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4495800" cy="4114800"/>
          </a:xfrm>
        </p:spPr>
        <p:txBody>
          <a:bodyPr/>
          <a:lstStyle/>
          <a:p>
            <a:pPr lvl="1" algn="just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Oral Bulgular</a:t>
            </a:r>
          </a:p>
          <a:p>
            <a:pPr lvl="1"/>
            <a:r>
              <a:rPr lang="tr-TR" b="1" smtClean="0">
                <a:latin typeface="Arial" charset="0"/>
              </a:rPr>
              <a:t>Periodontal hastalık		Anaerobik pnömoni</a:t>
            </a:r>
          </a:p>
          <a:p>
            <a:pPr lvl="1" algn="just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Kulak</a:t>
            </a:r>
          </a:p>
          <a:p>
            <a:pPr lvl="1"/>
            <a:r>
              <a:rPr lang="tr-TR" b="1" smtClean="0">
                <a:latin typeface="Arial" charset="0"/>
              </a:rPr>
              <a:t>Büllöz mirinjitis		M.pneumoniae</a:t>
            </a:r>
          </a:p>
          <a:p>
            <a:pPr lvl="1" algn="just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Gastrointestinal Bulgular</a:t>
            </a:r>
          </a:p>
          <a:p>
            <a:pPr lvl="1"/>
            <a:r>
              <a:rPr lang="tr-TR" b="1" smtClean="0">
                <a:latin typeface="Arial" charset="0"/>
              </a:rPr>
              <a:t>Diyare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	  L. pneumophila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     M.pneumoniae</a:t>
            </a:r>
          </a:p>
          <a:p>
            <a:pPr lvl="1"/>
            <a:r>
              <a:rPr lang="tr-TR" b="1" smtClean="0">
                <a:latin typeface="Arial" charset="0"/>
              </a:rPr>
              <a:t>Splenomegali		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      C. psittaci</a:t>
            </a:r>
            <a:endParaRPr lang="en-AU" b="1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1143000"/>
          </a:xfrm>
        </p:spPr>
        <p:txBody>
          <a:bodyPr/>
          <a:lstStyle/>
          <a:p>
            <a:r>
              <a:rPr lang="tr-TR" sz="3600" b="1" i="1" smtClean="0">
                <a:solidFill>
                  <a:schemeClr val="tx1"/>
                </a:solidFill>
                <a:latin typeface="Arial" charset="0"/>
              </a:rPr>
              <a:t>Fizik m. bulgularına göre pnömonide etiyolojik tanı-II</a:t>
            </a:r>
            <a:endParaRPr lang="en-AU" sz="3600" b="1" i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229600" cy="4114800"/>
          </a:xfrm>
        </p:spPr>
        <p:txBody>
          <a:bodyPr/>
          <a:lstStyle/>
          <a:p>
            <a:pPr lvl="1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Kardiyovasküler Bulgular</a:t>
            </a:r>
            <a:endParaRPr lang="tr-TR" b="1" u="sng" smtClean="0">
              <a:latin typeface="Arial" charset="0"/>
            </a:endParaRPr>
          </a:p>
          <a:p>
            <a:pPr lvl="1" algn="just"/>
            <a:r>
              <a:rPr lang="tr-TR" b="1" smtClean="0">
                <a:latin typeface="Arial" charset="0"/>
              </a:rPr>
              <a:t>	Bradikardi		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      </a:t>
            </a:r>
            <a:r>
              <a:rPr lang="tr-TR" sz="2400" b="1" smtClean="0">
                <a:latin typeface="Arial" charset="0"/>
              </a:rPr>
              <a:t>L. pneumophila, M. pneumoniae, Viral  pnömoniler, C. pneumoniae, F. tularensis</a:t>
            </a:r>
            <a:endParaRPr lang="tr-TR" b="1" smtClean="0">
              <a:latin typeface="Arial" charset="0"/>
            </a:endParaRPr>
          </a:p>
          <a:p>
            <a:pPr lvl="1" algn="just">
              <a:buFontTx/>
              <a:buNone/>
            </a:pPr>
            <a:r>
              <a:rPr lang="tr-TR" b="1" u="sng" smtClean="0">
                <a:solidFill>
                  <a:schemeClr val="folHlink"/>
                </a:solidFill>
                <a:latin typeface="Arial" charset="0"/>
              </a:rPr>
              <a:t>Nörolojik Bulgular</a:t>
            </a:r>
            <a:endParaRPr lang="tr-TR" b="1" u="sng" smtClean="0">
              <a:latin typeface="Arial" charset="0"/>
            </a:endParaRPr>
          </a:p>
          <a:p>
            <a:pPr lvl="1"/>
            <a:r>
              <a:rPr lang="tr-TR" b="1" smtClean="0">
                <a:latin typeface="Arial" charset="0"/>
              </a:rPr>
              <a:t>	Bilinç bozukluğu, epilepsi			   </a:t>
            </a:r>
            <a:r>
              <a:rPr lang="tr-TR" sz="2400" b="1" smtClean="0">
                <a:latin typeface="Arial" charset="0"/>
              </a:rPr>
              <a:t>Aspirasyon pnömonisi</a:t>
            </a:r>
            <a:endParaRPr lang="tr-TR" b="1" smtClean="0">
              <a:latin typeface="Arial" charset="0"/>
            </a:endParaRPr>
          </a:p>
          <a:p>
            <a:pPr lvl="1"/>
            <a:r>
              <a:rPr lang="tr-TR" b="1" smtClean="0">
                <a:latin typeface="Arial" charset="0"/>
              </a:rPr>
              <a:t>	Serebellar ataksi						</a:t>
            </a:r>
            <a:r>
              <a:rPr lang="tr-TR" sz="2400" b="1" smtClean="0">
                <a:latin typeface="Arial" charset="0"/>
              </a:rPr>
              <a:t>L. pneumophila, M.pneumoniae</a:t>
            </a:r>
            <a:endParaRPr lang="tr-TR" b="1" smtClean="0">
              <a:latin typeface="Arial" charset="0"/>
            </a:endParaRPr>
          </a:p>
          <a:p>
            <a:pPr lvl="1"/>
            <a:r>
              <a:rPr lang="tr-TR" b="1" smtClean="0">
                <a:latin typeface="Arial" charset="0"/>
              </a:rPr>
              <a:t>	Ensefalit							</a:t>
            </a:r>
            <a:r>
              <a:rPr lang="tr-TR" sz="2400" b="1" smtClean="0">
                <a:latin typeface="Arial" charset="0"/>
              </a:rPr>
              <a:t>M.pneumoniae, Coxiella burnetii</a:t>
            </a:r>
            <a:endParaRPr lang="tr-TR" b="1" smtClean="0">
              <a:latin typeface="Arial" charset="0"/>
            </a:endParaRPr>
          </a:p>
          <a:p>
            <a:pPr algn="just"/>
            <a:endParaRPr lang="tr-TR" b="1" smtClean="0">
              <a:latin typeface="Arial" charset="0"/>
            </a:endParaRPr>
          </a:p>
          <a:p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/>
              <a:t>Balgama göre etken?</a:t>
            </a:r>
          </a:p>
        </p:txBody>
      </p:sp>
      <p:graphicFrame>
        <p:nvGraphicFramePr>
          <p:cNvPr id="1026" name="Object 11"/>
          <p:cNvGraphicFramePr>
            <a:graphicFrameLocks noChangeAspect="1"/>
          </p:cNvGraphicFramePr>
          <p:nvPr>
            <p:ph type="tbl" idx="1"/>
          </p:nvPr>
        </p:nvGraphicFramePr>
        <p:xfrm>
          <a:off x="685800" y="1981200"/>
          <a:ext cx="7753350" cy="3981450"/>
        </p:xfrm>
        <a:graphic>
          <a:graphicData uri="http://schemas.openxmlformats.org/presentationml/2006/ole">
            <p:oleObj spid="_x0000_s1026" name="Document" r:id="rId3" imgW="7759080" imgH="398160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smtClean="0"/>
              <a:t>Akç filminin  önemi</a:t>
            </a:r>
            <a:endParaRPr lang="en-US" smtClean="0"/>
          </a:p>
        </p:txBody>
      </p:sp>
      <p:sp>
        <p:nvSpPr>
          <p:cNvPr id="2048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4114800"/>
          </a:xfrm>
        </p:spPr>
        <p:txBody>
          <a:bodyPr/>
          <a:lstStyle/>
          <a:p>
            <a:pPr lvl="1"/>
            <a:r>
              <a:rPr lang="tr-TR" b="1" smtClean="0">
                <a:latin typeface="Arial" charset="0"/>
              </a:rPr>
              <a:t>tanıda, ayırıcı tanıda, komplik (ampiyem, abse) saptanmasında, hastalığın şiddetini belirlemede yararlıdır. Klinik duruma göre sıklığı belirlenir. </a:t>
            </a:r>
          </a:p>
          <a:p>
            <a:pPr lvl="1"/>
            <a:r>
              <a:rPr lang="tr-TR" b="1" smtClean="0">
                <a:latin typeface="Arial" charset="0"/>
              </a:rPr>
              <a:t>Genç, sigara kullanmayan ve eşlik eden hast. olmayan vakalarda infiltrasyondaki gerileme 6 haftaya; yaşlı, eşlik eden hast. ol. vakalarda ise 10 haftaya kadar uzayabilir.</a:t>
            </a:r>
          </a:p>
          <a:p>
            <a:pPr lvl="1"/>
            <a:r>
              <a:rPr lang="tr-TR" b="1" smtClean="0">
                <a:latin typeface="Arial" charset="0"/>
              </a:rPr>
              <a:t>Akç filmi; pnömoninin ilk 24 saatinde,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		dehidratasyon durumunda,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		P. carinii pnömonisinde %10-30 oranında,</a:t>
            </a:r>
          </a:p>
          <a:p>
            <a:pPr lvl="1">
              <a:buFontTx/>
              <a:buNone/>
            </a:pPr>
            <a:r>
              <a:rPr lang="tr-TR" b="1" smtClean="0">
                <a:latin typeface="Arial" charset="0"/>
              </a:rPr>
              <a:t>	 	ciddi nötropenik hastalarda      </a:t>
            </a:r>
            <a:r>
              <a:rPr lang="tr-TR" b="1" i="1" smtClean="0">
                <a:latin typeface="Arial" charset="0"/>
              </a:rPr>
              <a:t>NORMAL OLAB</a:t>
            </a:r>
            <a:r>
              <a:rPr lang="tr-TR" sz="2400" b="1" smtClean="0">
                <a:latin typeface="Arial" charset="0"/>
              </a:rPr>
              <a:t>!</a:t>
            </a:r>
          </a:p>
          <a:p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600" y="381000"/>
          <a:ext cx="8686800" cy="7810500"/>
        </p:xfrm>
        <a:graphic>
          <a:graphicData uri="http://schemas.openxmlformats.org/presentationml/2006/ole">
            <p:oleObj spid="_x0000_s2050" name="Document" r:id="rId3" imgW="8686800" imgH="7815240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81000" y="495300"/>
          <a:ext cx="8420100" cy="6362700"/>
        </p:xfrm>
        <a:graphic>
          <a:graphicData uri="http://schemas.openxmlformats.org/presentationml/2006/ole">
            <p:oleObj spid="_x0000_s3074" name="Document" r:id="rId3" imgW="9573840" imgH="724212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AU" smtClean="0"/>
              <a:t>Hastaneye sevk kriterleri</a:t>
            </a:r>
          </a:p>
        </p:txBody>
      </p:sp>
      <p:graphicFrame>
        <p:nvGraphicFramePr>
          <p:cNvPr id="4098" name="Object 4">
            <a:hlinkClick r:id="" action="ppaction://ole?verb=0"/>
          </p:cNvPr>
          <p:cNvGraphicFramePr>
            <a:graphicFrameLocks/>
          </p:cNvGraphicFramePr>
          <p:nvPr/>
        </p:nvGraphicFramePr>
        <p:xfrm>
          <a:off x="609600" y="1676400"/>
          <a:ext cx="9448800" cy="5981700"/>
        </p:xfrm>
        <a:graphic>
          <a:graphicData uri="http://schemas.openxmlformats.org/presentationml/2006/ole">
            <p:oleObj spid="_x0000_s4098" name="Document" r:id="rId3" imgW="9455040" imgH="598320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tr-TR" b="1" i="1" smtClean="0">
                <a:solidFill>
                  <a:schemeClr val="folHlink"/>
                </a:solidFill>
                <a:latin typeface="Arial" charset="0"/>
              </a:rPr>
              <a:t>Yoğun Bakım Ünitesine  Yatırılma Kriterleri</a:t>
            </a:r>
            <a:endParaRPr lang="en-AU" b="1" i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4114800"/>
          </a:xfrm>
        </p:spPr>
        <p:txBody>
          <a:bodyPr/>
          <a:lstStyle/>
          <a:p>
            <a:pPr lvl="1" algn="just"/>
            <a:r>
              <a:rPr lang="tr-TR" b="1" smtClean="0">
                <a:latin typeface="Arial" charset="0"/>
              </a:rPr>
              <a:t>Solunum Sayısı  </a:t>
            </a:r>
            <a:r>
              <a:rPr lang="tr-TR" b="1" smtClean="0">
                <a:latin typeface="Arial" charset="0"/>
                <a:sym typeface="Symbol" pitchFamily="18" charset="2"/>
              </a:rPr>
              <a:t></a:t>
            </a:r>
            <a:r>
              <a:rPr lang="tr-TR" b="1" smtClean="0">
                <a:latin typeface="Arial" charset="0"/>
              </a:rPr>
              <a:t>30/dakika</a:t>
            </a:r>
          </a:p>
          <a:p>
            <a:pPr lvl="1" algn="just"/>
            <a:r>
              <a:rPr lang="tr-TR" b="1" smtClean="0">
                <a:latin typeface="Arial" charset="0"/>
              </a:rPr>
              <a:t>Ağır solunum yetmezliği : PaO</a:t>
            </a:r>
            <a:r>
              <a:rPr lang="tr-TR" b="1" baseline="-25000" smtClean="0">
                <a:latin typeface="Arial" charset="0"/>
              </a:rPr>
              <a:t>2</a:t>
            </a:r>
            <a:r>
              <a:rPr lang="tr-TR" b="1" smtClean="0">
                <a:latin typeface="Arial" charset="0"/>
              </a:rPr>
              <a:t>/Fi O</a:t>
            </a:r>
            <a:r>
              <a:rPr lang="tr-TR" b="1" baseline="-25000" smtClean="0">
                <a:latin typeface="Arial" charset="0"/>
              </a:rPr>
              <a:t>2</a:t>
            </a:r>
            <a:r>
              <a:rPr lang="tr-TR" b="1" smtClean="0">
                <a:latin typeface="Arial" charset="0"/>
                <a:sym typeface="Symbol" pitchFamily="18" charset="2"/>
              </a:rPr>
              <a:t></a:t>
            </a:r>
            <a:r>
              <a:rPr lang="tr-TR" b="1" smtClean="0">
                <a:latin typeface="Arial" charset="0"/>
              </a:rPr>
              <a:t>250mmHg</a:t>
            </a:r>
          </a:p>
          <a:p>
            <a:pPr lvl="1" algn="just"/>
            <a:r>
              <a:rPr lang="tr-TR" b="1" smtClean="0">
                <a:latin typeface="Arial" charset="0"/>
              </a:rPr>
              <a:t>Mekanik ventilasyon gereksinimi</a:t>
            </a:r>
          </a:p>
          <a:p>
            <a:pPr lvl="1" algn="just"/>
            <a:r>
              <a:rPr lang="tr-TR" b="1" smtClean="0">
                <a:latin typeface="Arial" charset="0"/>
              </a:rPr>
              <a:t>Akc filminde bilateral veya multilober tutulum, 48 saat içinde opasitede %50’den fazla artış</a:t>
            </a:r>
          </a:p>
          <a:p>
            <a:pPr lvl="1"/>
            <a:r>
              <a:rPr lang="tr-TR" b="1" smtClean="0">
                <a:latin typeface="Arial" charset="0"/>
              </a:rPr>
              <a:t>Şok tablosu: sistolik </a:t>
            </a:r>
            <a:r>
              <a:rPr lang="tr-TR" b="1" smtClean="0">
                <a:latin typeface="Arial" charset="0"/>
                <a:sym typeface="Symbol" pitchFamily="18" charset="2"/>
              </a:rPr>
              <a:t></a:t>
            </a:r>
            <a:r>
              <a:rPr lang="tr-TR" b="1" smtClean="0">
                <a:latin typeface="Arial" charset="0"/>
              </a:rPr>
              <a:t>90mmHg, diast </a:t>
            </a:r>
            <a:r>
              <a:rPr lang="tr-TR" b="1" smtClean="0">
                <a:latin typeface="Arial" charset="0"/>
                <a:sym typeface="Symbol" pitchFamily="18" charset="2"/>
              </a:rPr>
              <a:t></a:t>
            </a:r>
            <a:r>
              <a:rPr lang="tr-TR" b="1" smtClean="0">
                <a:latin typeface="Arial" charset="0"/>
              </a:rPr>
              <a:t>60mmHg</a:t>
            </a:r>
          </a:p>
          <a:p>
            <a:pPr lvl="1" algn="just"/>
            <a:r>
              <a:rPr lang="tr-TR" b="1" smtClean="0">
                <a:latin typeface="Arial" charset="0"/>
              </a:rPr>
              <a:t>4 saatten fazla vazopressör gereksinimi</a:t>
            </a:r>
          </a:p>
          <a:p>
            <a:pPr lvl="1"/>
            <a:r>
              <a:rPr lang="tr-TR" b="1" smtClean="0">
                <a:latin typeface="Arial" charset="0"/>
              </a:rPr>
              <a:t>İdrar miktarının </a:t>
            </a:r>
            <a:r>
              <a:rPr lang="tr-TR" b="1" smtClean="0">
                <a:latin typeface="Arial" charset="0"/>
                <a:sym typeface="Symbol" pitchFamily="18" charset="2"/>
              </a:rPr>
              <a:t></a:t>
            </a:r>
            <a:r>
              <a:rPr lang="tr-TR" b="1" smtClean="0">
                <a:latin typeface="Arial" charset="0"/>
              </a:rPr>
              <a:t>20ml/saat veya 80ml/4saat olması veya diyaliz gerektiren akut böbrek yetm</a:t>
            </a:r>
          </a:p>
          <a:p>
            <a:endParaRPr lang="en-AU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Ayakta</a:t>
            </a:r>
            <a:r>
              <a:rPr lang="en-AU" dirty="0" smtClean="0"/>
              <a:t> </a:t>
            </a:r>
            <a:r>
              <a:rPr lang="en-AU" dirty="0" err="1" smtClean="0"/>
              <a:t>tedavi:Grup</a:t>
            </a:r>
            <a:r>
              <a:rPr lang="en-AU" dirty="0" smtClean="0"/>
              <a:t>-I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 smtClean="0"/>
              <a:t>Başlıca</a:t>
            </a:r>
            <a:r>
              <a:rPr lang="en-AU" dirty="0" smtClean="0"/>
              <a:t> </a:t>
            </a:r>
            <a:r>
              <a:rPr lang="en-AU" dirty="0" err="1" smtClean="0"/>
              <a:t>etkenler</a:t>
            </a:r>
            <a:r>
              <a:rPr lang="en-AU" dirty="0" smtClean="0"/>
              <a:t>: </a:t>
            </a:r>
            <a:r>
              <a:rPr lang="en-AU" dirty="0" err="1" smtClean="0"/>
              <a:t>S.pneumoniae</a:t>
            </a:r>
            <a:r>
              <a:rPr lang="en-AU" dirty="0" smtClean="0"/>
              <a:t>, M. </a:t>
            </a:r>
            <a:r>
              <a:rPr lang="en-AU" dirty="0" err="1" smtClean="0"/>
              <a:t>pneumoniae</a:t>
            </a:r>
            <a:r>
              <a:rPr lang="en-AU" dirty="0" smtClean="0"/>
              <a:t>, </a:t>
            </a:r>
            <a:r>
              <a:rPr lang="en-AU" dirty="0" err="1" smtClean="0"/>
              <a:t>resp</a:t>
            </a:r>
            <a:r>
              <a:rPr lang="en-AU" dirty="0" smtClean="0"/>
              <a:t> v, C. </a:t>
            </a:r>
            <a:r>
              <a:rPr lang="en-AU" dirty="0" err="1" smtClean="0"/>
              <a:t>pneumoniae</a:t>
            </a:r>
            <a:endParaRPr lang="en-AU" dirty="0" smtClean="0"/>
          </a:p>
          <a:p>
            <a:r>
              <a:rPr lang="en-AU" dirty="0" err="1" smtClean="0"/>
              <a:t>tablo</a:t>
            </a:r>
            <a:r>
              <a:rPr lang="en-AU" dirty="0" smtClean="0"/>
              <a:t> </a:t>
            </a:r>
            <a:r>
              <a:rPr lang="en-AU" dirty="0" err="1" smtClean="0"/>
              <a:t>tipik</a:t>
            </a:r>
            <a:r>
              <a:rPr lang="en-AU" dirty="0" smtClean="0"/>
              <a:t> </a:t>
            </a:r>
            <a:r>
              <a:rPr lang="en-AU" dirty="0" err="1" smtClean="0"/>
              <a:t>pnömoni</a:t>
            </a:r>
            <a:r>
              <a:rPr lang="en-AU" dirty="0" smtClean="0"/>
              <a:t> </a:t>
            </a:r>
            <a:r>
              <a:rPr lang="en-AU" dirty="0" err="1" smtClean="0"/>
              <a:t>ise</a:t>
            </a:r>
            <a:r>
              <a:rPr lang="en-AU" dirty="0" smtClean="0"/>
              <a:t>: S. </a:t>
            </a:r>
            <a:r>
              <a:rPr lang="en-AU" dirty="0" err="1" smtClean="0"/>
              <a:t>pneumoniae</a:t>
            </a:r>
            <a:endParaRPr lang="en-AU" dirty="0" smtClean="0"/>
          </a:p>
          <a:p>
            <a:pPr>
              <a:buFontTx/>
              <a:buNone/>
            </a:pPr>
            <a:r>
              <a:rPr lang="en-AU" dirty="0" smtClean="0"/>
              <a:t>		-</a:t>
            </a:r>
            <a:r>
              <a:rPr lang="en-AU" dirty="0" err="1" smtClean="0"/>
              <a:t>penisilin</a:t>
            </a:r>
            <a:r>
              <a:rPr lang="en-AU" dirty="0" smtClean="0"/>
              <a:t> </a:t>
            </a:r>
            <a:r>
              <a:rPr lang="tr-TR" dirty="0" smtClean="0"/>
              <a:t> veya </a:t>
            </a:r>
            <a:r>
              <a:rPr lang="tr-TR" dirty="0" err="1" smtClean="0"/>
              <a:t>amoksilin</a:t>
            </a:r>
            <a:r>
              <a:rPr lang="tr-TR" dirty="0" smtClean="0"/>
              <a:t> </a:t>
            </a:r>
            <a:r>
              <a:rPr lang="en-AU" dirty="0" smtClean="0"/>
              <a:t>(</a:t>
            </a:r>
            <a:r>
              <a:rPr lang="en-AU" dirty="0" err="1" smtClean="0"/>
              <a:t>alerjide</a:t>
            </a:r>
            <a:r>
              <a:rPr lang="en-AU" dirty="0" smtClean="0"/>
              <a:t>:</a:t>
            </a:r>
            <a:r>
              <a:rPr lang="tr-TR" dirty="0" smtClean="0"/>
              <a:t>2.kuşak </a:t>
            </a:r>
            <a:r>
              <a:rPr lang="en-AU" dirty="0" err="1" smtClean="0"/>
              <a:t>sefalosporin</a:t>
            </a:r>
            <a:r>
              <a:rPr lang="tr-TR" dirty="0" smtClean="0"/>
              <a:t> veya </a:t>
            </a:r>
            <a:r>
              <a:rPr lang="tr-TR" dirty="0" err="1" smtClean="0"/>
              <a:t>makrolid</a:t>
            </a:r>
            <a:r>
              <a:rPr lang="en-AU" dirty="0" smtClean="0"/>
              <a:t>)</a:t>
            </a:r>
          </a:p>
          <a:p>
            <a:r>
              <a:rPr lang="en-AU" dirty="0" err="1" smtClean="0"/>
              <a:t>tablo</a:t>
            </a:r>
            <a:r>
              <a:rPr lang="en-AU" dirty="0" smtClean="0"/>
              <a:t> </a:t>
            </a:r>
            <a:r>
              <a:rPr lang="en-AU" dirty="0" err="1" smtClean="0"/>
              <a:t>atipik</a:t>
            </a:r>
            <a:r>
              <a:rPr lang="en-AU" dirty="0" smtClean="0"/>
              <a:t> p. </a:t>
            </a:r>
            <a:r>
              <a:rPr lang="en-AU" dirty="0" err="1" smtClean="0"/>
              <a:t>ise</a:t>
            </a:r>
            <a:r>
              <a:rPr lang="en-AU" dirty="0" smtClean="0"/>
              <a:t>, </a:t>
            </a:r>
            <a:r>
              <a:rPr lang="en-AU" dirty="0" err="1" smtClean="0"/>
              <a:t>tipik</a:t>
            </a:r>
            <a:r>
              <a:rPr lang="en-AU" dirty="0" smtClean="0"/>
              <a:t>/</a:t>
            </a:r>
            <a:r>
              <a:rPr lang="en-AU" dirty="0" err="1" smtClean="0"/>
              <a:t>atipik</a:t>
            </a:r>
            <a:r>
              <a:rPr lang="en-AU" dirty="0" smtClean="0"/>
              <a:t> </a:t>
            </a:r>
            <a:r>
              <a:rPr lang="en-AU" dirty="0" err="1" smtClean="0"/>
              <a:t>ayırımı</a:t>
            </a:r>
            <a:r>
              <a:rPr lang="en-AU" dirty="0" smtClean="0"/>
              <a:t> </a:t>
            </a:r>
            <a:r>
              <a:rPr lang="en-AU" dirty="0" err="1" smtClean="0"/>
              <a:t>yapılamamışsa</a:t>
            </a:r>
            <a:r>
              <a:rPr lang="en-AU" dirty="0" smtClean="0"/>
              <a:t>, </a:t>
            </a:r>
            <a:r>
              <a:rPr lang="en-AU" dirty="0" err="1" smtClean="0"/>
              <a:t>penisilin</a:t>
            </a:r>
            <a:r>
              <a:rPr lang="en-AU" dirty="0" smtClean="0"/>
              <a:t> </a:t>
            </a:r>
            <a:r>
              <a:rPr lang="en-AU" dirty="0" err="1" smtClean="0"/>
              <a:t>allerjisi</a:t>
            </a:r>
            <a:r>
              <a:rPr lang="en-AU" dirty="0" smtClean="0"/>
              <a:t> </a:t>
            </a:r>
            <a:r>
              <a:rPr lang="en-AU" dirty="0" err="1" smtClean="0"/>
              <a:t>varsa</a:t>
            </a:r>
            <a:r>
              <a:rPr lang="en-AU" dirty="0" smtClean="0"/>
              <a:t>:</a:t>
            </a:r>
          </a:p>
          <a:p>
            <a:pPr lvl="2">
              <a:buFontTx/>
              <a:buNone/>
            </a:pPr>
            <a:r>
              <a:rPr lang="en-AU" sz="3200" dirty="0" smtClean="0"/>
              <a:t>-</a:t>
            </a:r>
            <a:r>
              <a:rPr lang="en-AU" sz="3200" dirty="0" err="1" smtClean="0"/>
              <a:t>makrolid</a:t>
            </a:r>
            <a:endParaRPr lang="en-AU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077200" cy="1143000"/>
          </a:xfrm>
        </p:spPr>
        <p:txBody>
          <a:bodyPr/>
          <a:lstStyle/>
          <a:p>
            <a:r>
              <a:rPr lang="en-AU" smtClean="0"/>
              <a:t>Toplum kökenli pnömoniler(TKP)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r>
              <a:rPr lang="tr-TR" smtClean="0"/>
              <a:t>Pnömoni: Çeşitli mikr’ın akciğer parankiminde oluşturduğu klinik ve/veya radyolojik konsolidasyon bulguları ile karakterize iltihabi bir süreçtir. </a:t>
            </a:r>
          </a:p>
          <a:p>
            <a:r>
              <a:rPr lang="tr-TR" smtClean="0"/>
              <a:t>ABD’de ölüm nedenleri arasında 6. sırada, infeksiyona bağlı ölümlerde ise  1. Sırada</a:t>
            </a:r>
          </a:p>
          <a:p>
            <a:r>
              <a:rPr lang="tr-TR" smtClean="0"/>
              <a:t>yılda 2-3mil TKP, 10mil dr muayenesi, 0.5mil hosp, 45bin ölüm</a:t>
            </a:r>
          </a:p>
          <a:p>
            <a:r>
              <a:rPr lang="tr-TR" smtClean="0"/>
              <a:t>TKP’de etkeni saptama oranı %50:empirik antibiyotik tedavisi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Poliklinikte tedavi:Grup-2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AU" smtClean="0"/>
              <a:t>	-S. pneumoniae, resp v, H.influenzae, aerob gr(-)basiller, S.aureus</a:t>
            </a:r>
          </a:p>
          <a:p>
            <a:pPr>
              <a:buFontTx/>
              <a:buNone/>
            </a:pPr>
            <a:r>
              <a:rPr lang="en-AU" smtClean="0"/>
              <a:t>	2.kuşak sefalosporin veya</a:t>
            </a:r>
          </a:p>
          <a:p>
            <a:pPr>
              <a:buFontTx/>
              <a:buNone/>
            </a:pPr>
            <a:r>
              <a:rPr lang="en-AU" smtClean="0"/>
              <a:t>	-ß-laktamaz inhbitörlü aminopenisilin </a:t>
            </a:r>
            <a:r>
              <a:rPr lang="en-AU" smtClean="0">
                <a:sym typeface="Symbol" pitchFamily="18" charset="2"/>
              </a:rPr>
              <a:t> makrolid (legionella düşünülüyorsa)</a:t>
            </a:r>
          </a:p>
          <a:p>
            <a:pPr>
              <a:buFontTx/>
              <a:buNone/>
            </a:pPr>
            <a:r>
              <a:rPr lang="en-AU" smtClean="0">
                <a:sym typeface="Symbol" pitchFamily="18" charset="2"/>
              </a:rPr>
              <a:t>	-Beta laktam allerjisi varsa TMP-SMX</a:t>
            </a:r>
            <a:endParaRPr lang="en-AU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Klinikte tedavi:Grup-3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mtClean="0"/>
              <a:t>S.pneumoniae, H.influenzae, aerob gr(-) basiller, L.pneumophilia, S.aureus, C. pneumoniae</a:t>
            </a:r>
          </a:p>
          <a:p>
            <a:pPr>
              <a:buFontTx/>
              <a:buNone/>
            </a:pPr>
            <a:r>
              <a:rPr lang="en-AU" smtClean="0"/>
              <a:t>	-2/3.kuşak sefalosporin (antipsödomonal olmayan)  yada</a:t>
            </a:r>
          </a:p>
          <a:p>
            <a:pPr>
              <a:buFontTx/>
              <a:buNone/>
            </a:pPr>
            <a:r>
              <a:rPr lang="en-AU" smtClean="0"/>
              <a:t>	- ß-laktamaz inhbitörlü aminopenisilin </a:t>
            </a:r>
            <a:r>
              <a:rPr lang="en-AU" smtClean="0">
                <a:sym typeface="Symbol" pitchFamily="18" charset="2"/>
              </a:rPr>
              <a:t> makrolid </a:t>
            </a:r>
            <a:endParaRPr lang="en-AU" smtClean="0"/>
          </a:p>
          <a:p>
            <a:endParaRPr lang="en-AU" smtClean="0"/>
          </a:p>
          <a:p>
            <a:endParaRPr lang="en-AU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Yoğun bakımda tedavi:grup-4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mtClean="0"/>
              <a:t>S.pneumoniae, L.pneumophilia, aerob gr(-) basiller, M. pneumoniae, resp v.</a:t>
            </a:r>
          </a:p>
          <a:p>
            <a:r>
              <a:rPr lang="en-AU" smtClean="0"/>
              <a:t>tedavi parenteral olmalı:</a:t>
            </a:r>
          </a:p>
          <a:p>
            <a:pPr>
              <a:buFontTx/>
              <a:buNone/>
            </a:pPr>
            <a:r>
              <a:rPr lang="en-AU" smtClean="0"/>
              <a:t>	-Makrolid+</a:t>
            </a:r>
          </a:p>
          <a:p>
            <a:pPr>
              <a:buFontTx/>
              <a:buNone/>
            </a:pPr>
            <a:r>
              <a:rPr lang="en-AU" smtClean="0"/>
              <a:t>	-3.kuşak sefl (antipsödomonal) veya</a:t>
            </a:r>
          </a:p>
          <a:p>
            <a:pPr>
              <a:buFontTx/>
              <a:buNone/>
            </a:pPr>
            <a:r>
              <a:rPr lang="en-AU" smtClean="0"/>
              <a:t>	 4.kuşak (sefepim), Siprofloksasin, İmipenem/silastatin, Meropenem</a:t>
            </a:r>
          </a:p>
          <a:p>
            <a:pPr>
              <a:buFontTx/>
              <a:buNone/>
            </a:pPr>
            <a:r>
              <a:rPr lang="en-AU" smtClean="0"/>
              <a:t>	+Rifampisin (Legionella varsa)</a:t>
            </a:r>
          </a:p>
          <a:p>
            <a:endParaRPr lang="en-AU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Tedavi süresi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mtClean="0"/>
              <a:t>Ort.7-10 gün (ateş düştükten sonra 1hf)</a:t>
            </a:r>
          </a:p>
          <a:p>
            <a:r>
              <a:rPr lang="en-AU" smtClean="0"/>
              <a:t>pnömokok: 7 gün</a:t>
            </a:r>
          </a:p>
          <a:p>
            <a:r>
              <a:rPr lang="en-AU" smtClean="0"/>
              <a:t>Mikoplasma ve klamidya p’de: 14 gün</a:t>
            </a:r>
          </a:p>
          <a:p>
            <a:r>
              <a:rPr lang="en-AU" smtClean="0"/>
              <a:t>Legionella p:&gt;14-21gün</a:t>
            </a:r>
          </a:p>
          <a:p>
            <a:r>
              <a:rPr lang="en-AU" smtClean="0"/>
              <a:t>2-4 günde gerileme yoksa:</a:t>
            </a:r>
          </a:p>
          <a:p>
            <a:pPr lvl="1"/>
            <a:r>
              <a:rPr lang="en-AU" smtClean="0"/>
              <a:t>yanlış antibiyotik seçimi</a:t>
            </a:r>
          </a:p>
          <a:p>
            <a:pPr lvl="1"/>
            <a:r>
              <a:rPr lang="en-AU" smtClean="0"/>
              <a:t>sık karşılaşılmayan etken (Tbc, P.carinii...)</a:t>
            </a:r>
          </a:p>
          <a:p>
            <a:pPr lvl="1"/>
            <a:r>
              <a:rPr lang="en-AU" smtClean="0"/>
              <a:t>infeksiyon dışı bir neden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476250" y="819150"/>
          <a:ext cx="8553450" cy="5486400"/>
        </p:xfrm>
        <a:graphic>
          <a:graphicData uri="http://schemas.openxmlformats.org/presentationml/2006/ole">
            <p:oleObj spid="_x0000_s5122" name="Document" r:id="rId3" imgW="9555480" imgH="6114240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AU" smtClean="0"/>
              <a:t>Direncli Pnömokok riskini artıran faktörler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r>
              <a:rPr lang="en-AU" smtClean="0"/>
              <a:t>Önceden antibiyotik kullanımı</a:t>
            </a:r>
          </a:p>
          <a:p>
            <a:r>
              <a:rPr lang="en-AU" smtClean="0"/>
              <a:t>yaş &lt; 5 veya &gt; 65</a:t>
            </a:r>
          </a:p>
          <a:p>
            <a:r>
              <a:rPr lang="en-AU" smtClean="0"/>
              <a:t>klonal yayılım: bakımevleri, hastaneler...</a:t>
            </a:r>
          </a:p>
          <a:p>
            <a:r>
              <a:rPr lang="en-AU" smtClean="0"/>
              <a:t>orta kulak ve sinus kaynaklı ise</a:t>
            </a:r>
          </a:p>
          <a:p>
            <a:r>
              <a:rPr lang="en-AU" smtClean="0"/>
              <a:t>yakın geçmişde hospitalizasyon</a:t>
            </a:r>
          </a:p>
          <a:p>
            <a:r>
              <a:rPr lang="en-AU" smtClean="0"/>
              <a:t>hematlojik malignite, ciddi eşlik eden hast.</a:t>
            </a:r>
          </a:p>
          <a:p>
            <a:r>
              <a:rPr lang="en-AU" smtClean="0"/>
              <a:t>Imunsüpressiv kull, HIV infeks.</a:t>
            </a:r>
          </a:p>
          <a:p>
            <a:r>
              <a:rPr lang="en-AU" smtClean="0"/>
              <a:t>Bazı Serotipler: 6A,6B,9,14,19F,23F</a:t>
            </a:r>
          </a:p>
          <a:p>
            <a:r>
              <a:rPr lang="en-AU" smtClean="0"/>
              <a:t>direnç oranın yüksek olduğu bölge</a:t>
            </a:r>
          </a:p>
          <a:p>
            <a:endParaRPr lang="en-AU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user\Desktop\slyt\IMG_29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TKP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just"/>
            <a:r>
              <a:rPr lang="tr-TR" i="1" smtClean="0">
                <a:solidFill>
                  <a:schemeClr val="folHlink"/>
                </a:solidFill>
              </a:rPr>
              <a:t>Toplum Kökenli Pnömoni (TKP):</a:t>
            </a:r>
            <a:r>
              <a:rPr lang="tr-TR" smtClean="0"/>
              <a:t> Hastane dışında veya hastaneye yattıktan sonraki ilk 48h içinde gelişen pnömonilerdir.</a:t>
            </a:r>
          </a:p>
          <a:p>
            <a:pPr lvl="1" algn="just"/>
            <a:r>
              <a:rPr lang="tr-TR" i="1" smtClean="0">
                <a:solidFill>
                  <a:schemeClr val="folHlink"/>
                </a:solidFill>
              </a:rPr>
              <a:t>Tipik Pnömoni:</a:t>
            </a:r>
            <a:r>
              <a:rPr lang="tr-TR" smtClean="0"/>
              <a:t> Üşüme titreme ile ani yükselen ateş, öksürük, pürülan balgam, plöritik tipte yan ağrısı, fizik muayenede konsolidasyon bulguları, radyolojik olarak sıklıkla lober tutulum ve genellikle lökositozla karakterli bakteriyel pnömonidir.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tr-TR" i="1" smtClean="0">
                <a:solidFill>
                  <a:schemeClr val="folHlink"/>
                </a:solidFill>
              </a:rPr>
              <a:t>Atipik Pnömoni</a:t>
            </a:r>
            <a:endParaRPr lang="en-AU" i="1" smtClean="0">
              <a:solidFill>
                <a:schemeClr val="folHlink"/>
              </a:solidFill>
            </a:endParaRPr>
          </a:p>
        </p:txBody>
      </p:sp>
      <p:sp>
        <p:nvSpPr>
          <p:cNvPr id="1126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114800"/>
          </a:xfrm>
        </p:spPr>
        <p:txBody>
          <a:bodyPr/>
          <a:lstStyle/>
          <a:p>
            <a:pPr lvl="1"/>
            <a:r>
              <a:rPr lang="tr-TR" smtClean="0"/>
              <a:t>genç yaşlar</a:t>
            </a:r>
          </a:p>
          <a:p>
            <a:pPr lvl="1"/>
            <a:r>
              <a:rPr lang="tr-TR" smtClean="0"/>
              <a:t>ateş, halsizlik, baş ağrısı gibi prodromal belirtiler ile birlikte subakut bir başlangıç,</a:t>
            </a:r>
          </a:p>
          <a:p>
            <a:pPr lvl="1"/>
            <a:r>
              <a:rPr lang="tr-TR" smtClean="0"/>
              <a:t>kuru veya mukoid balgamlı öksürük, hırıltılı solunum gibi yakınmalar </a:t>
            </a:r>
          </a:p>
          <a:p>
            <a:pPr lvl="1"/>
            <a:r>
              <a:rPr lang="tr-TR" smtClean="0"/>
              <a:t>radyolojik olarak genellikle non-lober tutulum</a:t>
            </a:r>
          </a:p>
          <a:p>
            <a:pPr lvl="1"/>
            <a:r>
              <a:rPr lang="tr-TR" smtClean="0"/>
              <a:t>fizik muayene ile radyolojik bulgular arasında uyumsuzluk</a:t>
            </a:r>
          </a:p>
          <a:p>
            <a:pPr lvl="1"/>
            <a:r>
              <a:rPr lang="tr-TR" smtClean="0"/>
              <a:t>akciğer dışı sistemik organ tutulumuna ait semptom ve bulgular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chemeClr val="tx1"/>
                </a:solidFill>
              </a:rPr>
              <a:t>FİZİK MUAYENE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smtClean="0"/>
              <a:t>Olguların  %29’unda konsolidasyon bulguları:Matite, fremitusta artış, bronşiyal solunum sesi,</a:t>
            </a:r>
          </a:p>
          <a:p>
            <a:pPr lvl="1" algn="just"/>
            <a:r>
              <a:rPr lang="tr-TR" smtClean="0"/>
              <a:t>%78’inde ral,</a:t>
            </a:r>
          </a:p>
          <a:p>
            <a:pPr lvl="1" algn="just"/>
            <a:r>
              <a:rPr lang="tr-TR" smtClean="0"/>
              <a:t>%45-69’unda takipne (solunum sayısı 24/dk üzerinde), %45’inde taşikardi,</a:t>
            </a:r>
          </a:p>
          <a:p>
            <a:pPr lvl="1"/>
            <a:r>
              <a:rPr lang="tr-TR" smtClean="0"/>
              <a:t>%68-78’inde ateş saptanabilir.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mtClean="0"/>
              <a:t>Patogenez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pPr lvl="1" algn="just"/>
            <a:r>
              <a:rPr lang="tr-TR" smtClean="0"/>
              <a:t>savunma mekanizmalarında bir bozulma, ya virülansı yüksek bir mikr ile inf ya da üstesinden gelinemeyecek kadar çok miktarda inokülasyon gereklidir. </a:t>
            </a:r>
          </a:p>
          <a:p>
            <a:pPr lvl="1" algn="just"/>
            <a:r>
              <a:rPr lang="tr-TR" smtClean="0"/>
              <a:t>İnf etkeni mikr akciğer parankimine başlıca iki yolla ulaşırlar: </a:t>
            </a:r>
          </a:p>
          <a:p>
            <a:pPr lvl="1" algn="just">
              <a:buFontTx/>
              <a:buNone/>
            </a:pPr>
            <a:r>
              <a:rPr lang="tr-TR" smtClean="0"/>
              <a:t>1)Üst solunum yollarını kolonize etmiş mikr orofaringeal sekresyon içinde aspire edilmesi,</a:t>
            </a:r>
          </a:p>
          <a:p>
            <a:pPr lvl="1" algn="just">
              <a:buFontTx/>
              <a:buNone/>
            </a:pPr>
            <a:r>
              <a:rPr lang="tr-TR" smtClean="0"/>
              <a:t>2)Damlacık çekirdeği denilen aerosol partiküllerin inhalasyonla alınması.</a:t>
            </a:r>
          </a:p>
          <a:p>
            <a:pPr lvl="1" algn="just">
              <a:buFontTx/>
              <a:buNone/>
            </a:pPr>
            <a:r>
              <a:rPr lang="tr-TR" smtClean="0"/>
              <a:t>3)Çok nadiren hematojen yoldur.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Predispozan faktörler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lvl="1" algn="just"/>
            <a:r>
              <a:rPr lang="tr-TR" b="1" smtClean="0"/>
              <a:t>Bilinç Kaybı</a:t>
            </a:r>
          </a:p>
          <a:p>
            <a:pPr lvl="1" algn="just"/>
            <a:r>
              <a:rPr lang="tr-TR" b="1" smtClean="0"/>
              <a:t>Sigara</a:t>
            </a:r>
          </a:p>
          <a:p>
            <a:pPr lvl="1" algn="just"/>
            <a:r>
              <a:rPr lang="tr-TR" b="1" smtClean="0"/>
              <a:t>Virüsler</a:t>
            </a:r>
          </a:p>
          <a:p>
            <a:pPr lvl="1" algn="just"/>
            <a:r>
              <a:rPr lang="tr-TR" b="1" smtClean="0"/>
              <a:t>Alkol</a:t>
            </a:r>
          </a:p>
          <a:p>
            <a:pPr lvl="1" algn="just"/>
            <a:r>
              <a:rPr lang="tr-TR" b="1" smtClean="0"/>
              <a:t>İyatrojenik girişimler</a:t>
            </a:r>
          </a:p>
          <a:p>
            <a:pPr lvl="1" algn="just"/>
            <a:r>
              <a:rPr lang="tr-TR" b="1" smtClean="0"/>
              <a:t>İlaçlar</a:t>
            </a:r>
          </a:p>
          <a:p>
            <a:pPr lvl="1"/>
            <a:r>
              <a:rPr lang="tr-TR" b="1" smtClean="0"/>
              <a:t>Sepsis, hipoksemi, asidoz, üremi, pulmoner ödem.</a:t>
            </a:r>
            <a:endParaRPr lang="en-US" b="1" smtClean="0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lvl="1"/>
            <a:r>
              <a:rPr lang="tr-TR" b="1" smtClean="0"/>
              <a:t>Viral veya mekanik obstrüksiyon</a:t>
            </a:r>
          </a:p>
          <a:p>
            <a:pPr lvl="1"/>
            <a:r>
              <a:rPr lang="tr-TR" b="1" smtClean="0"/>
              <a:t>Genetik Hastalıklar </a:t>
            </a:r>
          </a:p>
          <a:p>
            <a:pPr lvl="1"/>
            <a:r>
              <a:rPr lang="tr-TR" b="1" smtClean="0"/>
              <a:t>İmmünsüpresyon</a:t>
            </a:r>
          </a:p>
          <a:p>
            <a:pPr lvl="1"/>
            <a:r>
              <a:rPr lang="tr-TR" b="1" smtClean="0"/>
              <a:t>Altta Yatan Hastalıklar: DM, KOAH, KKY</a:t>
            </a:r>
          </a:p>
          <a:p>
            <a:pPr lvl="1"/>
            <a:r>
              <a:rPr lang="tr-TR" b="1" smtClean="0"/>
              <a:t>Akciğerlerin Yapısal Hast: Bronşektazi</a:t>
            </a:r>
            <a:endParaRPr lang="en-US" b="1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Etyoloji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algn="just"/>
            <a:r>
              <a:rPr lang="tr-TR" b="1" smtClean="0">
                <a:solidFill>
                  <a:schemeClr val="folHlink"/>
                </a:solidFill>
              </a:rPr>
              <a:t>Tipik Pnömoni</a:t>
            </a:r>
            <a:r>
              <a:rPr lang="tr-TR" b="1" smtClean="0"/>
              <a:t>:</a:t>
            </a:r>
            <a:r>
              <a:rPr lang="tr-TR" smtClean="0"/>
              <a:t> Etken genellikle bakterilerdir.</a:t>
            </a:r>
          </a:p>
          <a:p>
            <a:pPr lvl="1"/>
            <a:r>
              <a:rPr lang="tr-TR" b="1" smtClean="0">
                <a:solidFill>
                  <a:schemeClr val="folHlink"/>
                </a:solidFill>
              </a:rPr>
              <a:t>Atipik Pnömoni</a:t>
            </a:r>
            <a:r>
              <a:rPr lang="tr-TR" i="1" smtClean="0"/>
              <a:t>:</a:t>
            </a:r>
            <a:r>
              <a:rPr lang="tr-TR" smtClean="0"/>
              <a:t>  Mycoplasma pneumoniae, Chlamydia pneumoniae, Legionella pneumophila ve viruslardır.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8600"/>
            <a:ext cx="441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Eşlik eden hst. olmayan,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60 y. küçük TKP’li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poliklinik hastaları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S. pneumoniae</a:t>
            </a:r>
          </a:p>
          <a:p>
            <a:pPr lvl="1" algn="just"/>
            <a:r>
              <a:rPr lang="tr-TR" sz="2800" b="1" smtClean="0">
                <a:solidFill>
                  <a:schemeClr val="accent1"/>
                </a:solidFill>
                <a:latin typeface="Arial" charset="0"/>
              </a:rPr>
              <a:t>M.pneumoniae</a:t>
            </a:r>
            <a:endParaRPr lang="tr-TR" sz="2800" b="1" smtClean="0">
              <a:solidFill>
                <a:srgbClr val="FFFFFF"/>
              </a:solidFill>
              <a:latin typeface="Arial" charset="0"/>
            </a:endParaRP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Resp. viruslar</a:t>
            </a:r>
          </a:p>
          <a:p>
            <a:pPr lvl="1" algn="just"/>
            <a:r>
              <a:rPr lang="tr-TR" sz="2800" b="1" smtClean="0">
                <a:solidFill>
                  <a:schemeClr val="accent1"/>
                </a:solidFill>
                <a:latin typeface="Arial" charset="0"/>
              </a:rPr>
              <a:t>C.pneumoniae</a:t>
            </a:r>
          </a:p>
          <a:p>
            <a:pPr lvl="1" algn="just"/>
            <a:r>
              <a:rPr lang="tr-TR" sz="2800" b="1" smtClean="0">
                <a:solidFill>
                  <a:schemeClr val="accent1"/>
                </a:solidFill>
                <a:latin typeface="Arial" charset="0"/>
              </a:rPr>
              <a:t>H. influenzae</a:t>
            </a:r>
            <a:endParaRPr lang="tr-TR" sz="2800" b="1" smtClean="0">
              <a:solidFill>
                <a:srgbClr val="FFFFFF"/>
              </a:solidFill>
              <a:latin typeface="Arial" charset="0"/>
            </a:endParaRP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Diğerleri:</a:t>
            </a: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 Legionella türleri</a:t>
            </a: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 S.aureus</a:t>
            </a: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 M. tuberculosis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Endemik</a:t>
            </a:r>
            <a:r>
              <a:rPr lang="tr-TR" sz="2800" b="1" smtClean="0">
                <a:latin typeface="Arial" charset="0"/>
              </a:rPr>
              <a:t> </a:t>
            </a: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mantar</a:t>
            </a:r>
            <a:r>
              <a:rPr lang="tr-TR" sz="2800" b="1" smtClean="0">
                <a:latin typeface="Arial" charset="0"/>
              </a:rPr>
              <a:t>	</a:t>
            </a:r>
          </a:p>
          <a:p>
            <a:endParaRPr lang="en-AU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228600"/>
            <a:ext cx="44958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Eşlik eden hast. Olan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ve/veya 60y üzeri</a:t>
            </a:r>
          </a:p>
          <a:p>
            <a:pPr>
              <a:buFontTx/>
              <a:buNone/>
            </a:pPr>
            <a:r>
              <a:rPr lang="tr-TR" b="1" smtClean="0">
                <a:solidFill>
                  <a:srgbClr val="FFFF00"/>
                </a:solidFill>
                <a:latin typeface="Arial" charset="0"/>
              </a:rPr>
              <a:t>TKP’li poliklinik hast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S. pneumoniae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Resp. viruslar</a:t>
            </a:r>
          </a:p>
          <a:p>
            <a:pPr lvl="1"/>
            <a:r>
              <a:rPr lang="tr-TR" sz="2800" b="1" smtClean="0">
                <a:solidFill>
                  <a:schemeClr val="accent1"/>
                </a:solidFill>
                <a:latin typeface="Arial" charset="0"/>
              </a:rPr>
              <a:t>Aerobik gram(-) basiller</a:t>
            </a:r>
            <a:endParaRPr lang="tr-TR" sz="2800" b="1" smtClean="0">
              <a:solidFill>
                <a:srgbClr val="FFFFFF"/>
              </a:solidFill>
              <a:latin typeface="Arial" charset="0"/>
            </a:endParaRP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S. aureus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Diğerleri:</a:t>
            </a: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</a:t>
            </a:r>
            <a:r>
              <a:rPr lang="tr-TR" sz="2800" b="1" smtClean="0">
                <a:solidFill>
                  <a:schemeClr val="accent1"/>
                </a:solidFill>
                <a:latin typeface="Arial" charset="0"/>
              </a:rPr>
              <a:t>M.catarrhalis</a:t>
            </a:r>
            <a:endParaRPr lang="tr-TR" sz="2800" b="1" smtClean="0">
              <a:solidFill>
                <a:srgbClr val="FFFFFF"/>
              </a:solidFill>
              <a:latin typeface="Arial" charset="0"/>
            </a:endParaRP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Legionella türleri</a:t>
            </a:r>
          </a:p>
          <a:p>
            <a:pPr lvl="1" algn="just">
              <a:buFontTx/>
              <a:buNone/>
            </a:pPr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   M. tuberculosis</a:t>
            </a:r>
          </a:p>
          <a:p>
            <a:pPr lvl="1" algn="just"/>
            <a:r>
              <a:rPr lang="tr-TR" sz="2800" b="1" smtClean="0">
                <a:solidFill>
                  <a:srgbClr val="FFFFFF"/>
                </a:solidFill>
                <a:latin typeface="Arial" charset="0"/>
              </a:rPr>
              <a:t>Endemik mantar</a:t>
            </a:r>
            <a:r>
              <a:rPr lang="tr-TR" sz="2800" b="1" smtClean="0">
                <a:latin typeface="Arial" charset="0"/>
              </a:rPr>
              <a:t>	</a:t>
            </a:r>
          </a:p>
          <a:p>
            <a:endParaRPr lang="en-A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e">
  <a:themeElements>
    <a:clrScheme name="Pulse.pot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9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-94"/>
          </a:defRPr>
        </a:defPPr>
      </a:lstStyle>
    </a:lnDef>
  </a:objectDefaults>
  <a:extraClrSchemeLst>
    <a:extraClrScheme>
      <a:clrScheme name="Pulse.pot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.pot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.pot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.pot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.pot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.pot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596</TotalTime>
  <Words>830</Words>
  <Application>Microsoft Office PowerPoint</Application>
  <PresentationFormat>Ekran Gösterisi (4:3)</PresentationFormat>
  <Paragraphs>180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8" baseType="lpstr">
      <vt:lpstr>Pulse</vt:lpstr>
      <vt:lpstr>Document</vt:lpstr>
      <vt:lpstr>Pnömoniler:sınıflama</vt:lpstr>
      <vt:lpstr>Toplum kökenli pnömoniler(TKP)</vt:lpstr>
      <vt:lpstr>TKP</vt:lpstr>
      <vt:lpstr>Atipik Pnömoni</vt:lpstr>
      <vt:lpstr>FİZİK MUAYENE</vt:lpstr>
      <vt:lpstr>Patogenez</vt:lpstr>
      <vt:lpstr>Predispozan faktörler</vt:lpstr>
      <vt:lpstr>Etyoloji</vt:lpstr>
      <vt:lpstr>Slayt 9</vt:lpstr>
      <vt:lpstr>Slayt 10</vt:lpstr>
      <vt:lpstr>Fizik m. bulgularına göre pnömonide etiyolojik tanı</vt:lpstr>
      <vt:lpstr>Fizik m. bulgularına göre pnömonide etiyolojik tanı-II</vt:lpstr>
      <vt:lpstr>Balgama göre etken?</vt:lpstr>
      <vt:lpstr>Akç filminin  önemi</vt:lpstr>
      <vt:lpstr>Slayt 15</vt:lpstr>
      <vt:lpstr>Slayt 16</vt:lpstr>
      <vt:lpstr>Hastaneye sevk kriterleri</vt:lpstr>
      <vt:lpstr>Yoğun Bakım Ünitesine  Yatırılma Kriterleri</vt:lpstr>
      <vt:lpstr>Ayakta tedavi:Grup-I</vt:lpstr>
      <vt:lpstr>Poliklinikte tedavi:Grup-2</vt:lpstr>
      <vt:lpstr>Klinikte tedavi:Grup-3</vt:lpstr>
      <vt:lpstr>Yoğun bakımda tedavi:grup-4</vt:lpstr>
      <vt:lpstr>Tedavi süresi</vt:lpstr>
      <vt:lpstr>Slayt 24</vt:lpstr>
      <vt:lpstr>Direncli Pnömokok riskini artıran faktörler</vt:lpstr>
      <vt:lpstr>Slayt 26</vt:lpstr>
    </vt:vector>
  </TitlesOfParts>
  <Company>İBNİ SİNA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İsmail Balık</dc:creator>
  <cp:lastModifiedBy>user</cp:lastModifiedBy>
  <cp:revision>16</cp:revision>
  <cp:lastPrinted>2000-02-19T22:52:30Z</cp:lastPrinted>
  <dcterms:created xsi:type="dcterms:W3CDTF">2000-02-18T15:42:08Z</dcterms:created>
  <dcterms:modified xsi:type="dcterms:W3CDTF">2017-11-13T09:17:58Z</dcterms:modified>
</cp:coreProperties>
</file>