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257" r:id="rId2"/>
    <p:sldId id="256" r:id="rId3"/>
    <p:sldId id="258" r:id="rId4"/>
    <p:sldId id="259" r:id="rId5"/>
    <p:sldId id="268" r:id="rId6"/>
    <p:sldId id="260" r:id="rId7"/>
    <p:sldId id="261" r:id="rId8"/>
    <p:sldId id="262" r:id="rId9"/>
    <p:sldId id="280" r:id="rId10"/>
    <p:sldId id="281" r:id="rId11"/>
    <p:sldId id="282" r:id="rId12"/>
    <p:sldId id="283" r:id="rId13"/>
    <p:sldId id="271" r:id="rId14"/>
    <p:sldId id="272" r:id="rId15"/>
    <p:sldId id="286" r:id="rId16"/>
    <p:sldId id="287" r:id="rId17"/>
    <p:sldId id="273" r:id="rId18"/>
    <p:sldId id="284" r:id="rId19"/>
    <p:sldId id="274" r:id="rId20"/>
    <p:sldId id="275" r:id="rId21"/>
    <p:sldId id="276" r:id="rId22"/>
    <p:sldId id="277" r:id="rId23"/>
    <p:sldId id="278" r:id="rId24"/>
    <p:sldId id="285" r:id="rId25"/>
    <p:sldId id="288" r:id="rId26"/>
    <p:sldId id="290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-94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6" autoAdjust="0"/>
    <p:restoredTop sz="94660"/>
  </p:normalViewPr>
  <p:slideViewPr>
    <p:cSldViewPr>
      <p:cViewPr varScale="1">
        <p:scale>
          <a:sx n="82" d="100"/>
          <a:sy n="82" d="100"/>
        </p:scale>
        <p:origin x="-15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7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85167F0-D442-4B08-B9D1-B16D727A956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A5C688D-5E87-44E8-B6A8-F3CB25A07A2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-94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-94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-94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-94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-9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5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6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2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21D295D-2F61-4AD6-9944-A435FC9AE3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D6A2E-521D-4065-B0DC-9DBFB8646B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8173C-4FD8-4D0A-8820-4C0FE7ABC0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EEA9B-E44E-4C34-B43C-9C60E110DD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41D18-EC26-4552-9FA9-383EB0B076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59E6B-4F6B-4142-B860-21DAF65624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B3CD3F-F16C-44B4-B7F6-7AFD54D8D2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60AE2-0FA8-45A2-B674-3982FCD2D0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3568B-6188-425D-BDA2-A919B15E8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255B4-BC2C-47B0-875A-B69ED1AC2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24FAD-F75A-4CA3-A01C-1C9B7DA9AD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040AC-BDC9-46E6-8893-EFA0810B4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2051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2052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053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054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055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056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057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058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E6C6927-4B82-4B29-BE88-EA0EF9AB73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9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9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9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94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94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94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94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-9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Belgesi1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Belgesi2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Belgesi3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Belgesi4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Belgesi5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Pnömoniler:sınıflama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tr-TR" smtClean="0"/>
              <a:t>1)</a:t>
            </a:r>
            <a:r>
              <a:rPr lang="tr-TR" smtClean="0">
                <a:solidFill>
                  <a:schemeClr val="folHlink"/>
                </a:solidFill>
              </a:rPr>
              <a:t>Anatomik yerleşim yerine göre</a:t>
            </a:r>
            <a:r>
              <a:rPr lang="tr-TR" smtClean="0"/>
              <a:t>: Lober, lobüler, segmental, subsegmental pnömoni,</a:t>
            </a:r>
          </a:p>
          <a:p>
            <a:pPr>
              <a:buFontTx/>
              <a:buNone/>
            </a:pPr>
            <a:r>
              <a:rPr lang="tr-TR" smtClean="0"/>
              <a:t>2)</a:t>
            </a:r>
            <a:r>
              <a:rPr lang="tr-TR" smtClean="0">
                <a:solidFill>
                  <a:schemeClr val="folHlink"/>
                </a:solidFill>
              </a:rPr>
              <a:t>Etiyolojik ajana göre</a:t>
            </a:r>
            <a:r>
              <a:rPr lang="tr-TR" smtClean="0"/>
              <a:t>: bakteriyel, viral, fungal ve paraziter pnömoni, </a:t>
            </a:r>
          </a:p>
          <a:p>
            <a:pPr>
              <a:buFontTx/>
              <a:buNone/>
            </a:pPr>
            <a:r>
              <a:rPr lang="tr-TR" smtClean="0"/>
              <a:t>3)</a:t>
            </a:r>
            <a:r>
              <a:rPr lang="tr-TR" smtClean="0">
                <a:solidFill>
                  <a:schemeClr val="folHlink"/>
                </a:solidFill>
              </a:rPr>
              <a:t>Klinik seyrine göre</a:t>
            </a:r>
            <a:r>
              <a:rPr lang="tr-TR" smtClean="0"/>
              <a:t>: Tipik ve atipik pn.</a:t>
            </a:r>
          </a:p>
          <a:p>
            <a:pPr>
              <a:buFontTx/>
              <a:buNone/>
            </a:pPr>
            <a:r>
              <a:rPr lang="tr-TR" smtClean="0"/>
              <a:t>4) </a:t>
            </a:r>
            <a:r>
              <a:rPr lang="tr-TR" smtClean="0">
                <a:solidFill>
                  <a:schemeClr val="folHlink"/>
                </a:solidFill>
              </a:rPr>
              <a:t>İnfeksiyonun oluştuğu ortam ve kişinin immüm durumuna göre</a:t>
            </a:r>
            <a:r>
              <a:rPr lang="tr-TR" smtClean="0"/>
              <a:t>: Toplum kökenli, hastane kökenli ve immün sistemi baskılanmış hastalardaki pnömoniler 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28600"/>
            <a:ext cx="4419600" cy="4114800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>
                <a:solidFill>
                  <a:schemeClr val="accent1"/>
                </a:solidFill>
                <a:latin typeface="Arial" charset="0"/>
              </a:rPr>
              <a:t>Yoğun b.gerektirmeyen</a:t>
            </a:r>
          </a:p>
          <a:p>
            <a:pPr>
              <a:buFontTx/>
              <a:buNone/>
            </a:pPr>
            <a:r>
              <a:rPr lang="tr-TR" b="1" u="sng" smtClean="0">
                <a:solidFill>
                  <a:schemeClr val="accent1"/>
                </a:solidFill>
                <a:latin typeface="Arial" charset="0"/>
              </a:rPr>
              <a:t>ancak hosp edilen hast</a:t>
            </a:r>
            <a:endParaRPr lang="tr-TR" smtClean="0">
              <a:latin typeface="Arial" charset="0"/>
            </a:endParaRPr>
          </a:p>
          <a:p>
            <a:pPr>
              <a:buFontTx/>
              <a:buNone/>
            </a:pPr>
            <a:r>
              <a:rPr lang="tr-TR" smtClean="0">
                <a:latin typeface="Arial" charset="0"/>
              </a:rPr>
              <a:t>     - </a:t>
            </a:r>
            <a:r>
              <a:rPr lang="tr-TR" smtClean="0"/>
              <a:t>S. pneumoniae</a:t>
            </a:r>
            <a:endParaRPr lang="tr-TR" sz="3200" smtClean="0"/>
          </a:p>
          <a:p>
            <a:pPr lvl="1" algn="just"/>
            <a:r>
              <a:rPr lang="tr-TR" sz="2800" smtClean="0"/>
              <a:t>H. influenzae</a:t>
            </a:r>
          </a:p>
          <a:p>
            <a:pPr lvl="1" algn="just"/>
            <a:r>
              <a:rPr lang="tr-TR" sz="2800" smtClean="0">
                <a:solidFill>
                  <a:schemeClr val="folHlink"/>
                </a:solidFill>
              </a:rPr>
              <a:t>Polimikrobiyal (anaerob               bakteriler dahil)</a:t>
            </a:r>
          </a:p>
          <a:p>
            <a:pPr lvl="1" algn="just"/>
            <a:r>
              <a:rPr lang="tr-TR" sz="2800" smtClean="0"/>
              <a:t>Aerobik gram(-) basiller</a:t>
            </a:r>
          </a:p>
          <a:p>
            <a:pPr lvl="1" algn="just"/>
            <a:r>
              <a:rPr lang="tr-TR" sz="2800" smtClean="0"/>
              <a:t>Legionella türleri</a:t>
            </a:r>
          </a:p>
          <a:p>
            <a:pPr lvl="1" algn="just"/>
            <a:r>
              <a:rPr lang="tr-TR" sz="2800" smtClean="0">
                <a:solidFill>
                  <a:schemeClr val="folHlink"/>
                </a:solidFill>
              </a:rPr>
              <a:t>S. aureus</a:t>
            </a:r>
          </a:p>
          <a:p>
            <a:pPr lvl="1" algn="just"/>
            <a:r>
              <a:rPr lang="tr-TR" sz="2800" smtClean="0">
                <a:solidFill>
                  <a:schemeClr val="folHlink"/>
                </a:solidFill>
              </a:rPr>
              <a:t>C.pneumoniae</a:t>
            </a:r>
          </a:p>
          <a:p>
            <a:pPr lvl="1" algn="just"/>
            <a:r>
              <a:rPr lang="tr-TR" sz="2800" smtClean="0"/>
              <a:t>Respiratuar viruslar</a:t>
            </a:r>
          </a:p>
          <a:p>
            <a:pPr lvl="1" algn="just"/>
            <a:r>
              <a:rPr lang="tr-TR" sz="2800" smtClean="0"/>
              <a:t>Diğerleri</a:t>
            </a:r>
            <a:r>
              <a:rPr lang="tr-TR" smtClean="0"/>
              <a:t>	</a:t>
            </a:r>
          </a:p>
          <a:p>
            <a:endParaRPr lang="en-AU" smtClean="0"/>
          </a:p>
        </p:txBody>
      </p:sp>
      <p:sp>
        <p:nvSpPr>
          <p:cNvPr id="1741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304800"/>
            <a:ext cx="4495800" cy="4114800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>
                <a:solidFill>
                  <a:schemeClr val="accent1"/>
                </a:solidFill>
                <a:latin typeface="Arial" charset="0"/>
              </a:rPr>
              <a:t>Yoğun bakım gerektiren</a:t>
            </a:r>
          </a:p>
          <a:p>
            <a:pPr>
              <a:buFontTx/>
              <a:buNone/>
            </a:pPr>
            <a:r>
              <a:rPr lang="tr-TR" b="1" u="sng" smtClean="0">
                <a:solidFill>
                  <a:schemeClr val="accent1"/>
                </a:solidFill>
                <a:latin typeface="Arial" charset="0"/>
              </a:rPr>
              <a:t>ciddi TKP’li hastalar</a:t>
            </a:r>
            <a:r>
              <a:rPr lang="tr-TR" b="1" smtClean="0">
                <a:latin typeface="Arial" charset="0"/>
              </a:rPr>
              <a:t>	</a:t>
            </a:r>
            <a:endParaRPr lang="tr-TR" b="1" smtClean="0"/>
          </a:p>
          <a:p>
            <a:pPr lvl="1" algn="just"/>
            <a:r>
              <a:rPr lang="tr-TR" sz="2800" smtClean="0"/>
              <a:t>S. pneumoniae</a:t>
            </a:r>
          </a:p>
          <a:p>
            <a:pPr lvl="1" algn="just"/>
            <a:r>
              <a:rPr lang="tr-TR" sz="2800" smtClean="0"/>
              <a:t>Legionella türleri</a:t>
            </a:r>
          </a:p>
          <a:p>
            <a:pPr lvl="1" algn="just"/>
            <a:r>
              <a:rPr lang="tr-TR" sz="2800" smtClean="0"/>
              <a:t>Aerobik gram(-) basiller</a:t>
            </a:r>
          </a:p>
          <a:p>
            <a:pPr lvl="1" algn="just"/>
            <a:r>
              <a:rPr lang="tr-TR" sz="2800" smtClean="0">
                <a:solidFill>
                  <a:schemeClr val="folHlink"/>
                </a:solidFill>
              </a:rPr>
              <a:t>M. pneumoniae</a:t>
            </a:r>
            <a:endParaRPr lang="tr-TR" sz="2800" smtClean="0"/>
          </a:p>
          <a:p>
            <a:pPr lvl="1" algn="just"/>
            <a:r>
              <a:rPr lang="tr-TR" sz="2800" smtClean="0"/>
              <a:t>Respiratuar viruslar</a:t>
            </a:r>
          </a:p>
          <a:p>
            <a:pPr lvl="1" algn="just"/>
            <a:r>
              <a:rPr lang="tr-TR" sz="2800" smtClean="0"/>
              <a:t>Diğerleri:</a:t>
            </a:r>
          </a:p>
          <a:p>
            <a:pPr lvl="1" algn="just">
              <a:buFontTx/>
              <a:buNone/>
            </a:pPr>
            <a:r>
              <a:rPr lang="tr-TR" sz="2800" smtClean="0"/>
              <a:t>   H. influenza</a:t>
            </a:r>
          </a:p>
          <a:p>
            <a:pPr lvl="1" algn="just">
              <a:buFontTx/>
              <a:buNone/>
            </a:pPr>
            <a:r>
              <a:rPr lang="tr-TR" sz="2800" smtClean="0"/>
              <a:t>   </a:t>
            </a:r>
            <a:r>
              <a:rPr lang="tr-TR" sz="2800" smtClean="0">
                <a:solidFill>
                  <a:schemeClr val="folHlink"/>
                </a:solidFill>
              </a:rPr>
              <a:t>M. tuberculosis</a:t>
            </a:r>
            <a:endParaRPr lang="tr-TR" sz="2800" smtClean="0"/>
          </a:p>
          <a:p>
            <a:pPr lvl="1" algn="just"/>
            <a:r>
              <a:rPr lang="tr-TR" sz="2800" smtClean="0"/>
              <a:t>Endemik mantar</a:t>
            </a:r>
            <a:r>
              <a:rPr lang="tr-TR" smtClean="0"/>
              <a:t>	</a:t>
            </a:r>
          </a:p>
          <a:p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1143000"/>
          </a:xfrm>
        </p:spPr>
        <p:txBody>
          <a:bodyPr/>
          <a:lstStyle/>
          <a:p>
            <a:r>
              <a:rPr lang="tr-TR" sz="3600" b="1" i="1" smtClean="0">
                <a:solidFill>
                  <a:schemeClr val="tx1"/>
                </a:solidFill>
                <a:latin typeface="Arial" charset="0"/>
              </a:rPr>
              <a:t>Fizik m. bulgularına göre pnömonide etiyolojik tanı</a:t>
            </a:r>
            <a:endParaRPr lang="en-AU" b="1" i="1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8435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19200"/>
            <a:ext cx="4495800" cy="4114800"/>
          </a:xfrm>
        </p:spPr>
        <p:txBody>
          <a:bodyPr/>
          <a:lstStyle/>
          <a:p>
            <a:pPr lvl="1" algn="just">
              <a:buFontTx/>
              <a:buNone/>
            </a:pPr>
            <a:r>
              <a:rPr lang="tr-TR" b="1" u="sng" smtClean="0">
                <a:solidFill>
                  <a:schemeClr val="folHlink"/>
                </a:solidFill>
                <a:latin typeface="Arial" charset="0"/>
              </a:rPr>
              <a:t>Deri Bulguları</a:t>
            </a:r>
            <a:endParaRPr lang="tr-TR" b="1" u="sng" smtClean="0">
              <a:latin typeface="Arial" charset="0"/>
            </a:endParaRPr>
          </a:p>
          <a:p>
            <a:pPr lvl="1" algn="just"/>
            <a:r>
              <a:rPr lang="tr-TR" b="1" smtClean="0">
                <a:latin typeface="Arial" charset="0"/>
              </a:rPr>
              <a:t>Eritema multiforme</a:t>
            </a:r>
          </a:p>
          <a:p>
            <a:pPr lvl="1" algn="just">
              <a:buFontTx/>
              <a:buNone/>
            </a:pPr>
            <a:r>
              <a:rPr lang="tr-TR" b="1" smtClean="0">
                <a:latin typeface="Arial" charset="0"/>
              </a:rPr>
              <a:t>      M. pneumoniae</a:t>
            </a:r>
          </a:p>
          <a:p>
            <a:pPr lvl="1" algn="just"/>
            <a:r>
              <a:rPr lang="tr-TR" b="1" smtClean="0">
                <a:latin typeface="Arial" charset="0"/>
              </a:rPr>
              <a:t>Makülopapüler döküntü	Kızamık</a:t>
            </a:r>
          </a:p>
          <a:p>
            <a:pPr lvl="1"/>
            <a:r>
              <a:rPr lang="tr-TR" b="1" smtClean="0">
                <a:latin typeface="Arial" charset="0"/>
              </a:rPr>
              <a:t>Eritema nodosum		C. pneumoniae</a:t>
            </a:r>
          </a:p>
          <a:p>
            <a:pPr lvl="1"/>
            <a:r>
              <a:rPr lang="tr-TR" b="1" smtClean="0">
                <a:latin typeface="Arial" charset="0"/>
              </a:rPr>
              <a:t>Ektima gangrenosum	P.aeruginosa</a:t>
            </a:r>
          </a:p>
          <a:p>
            <a:pPr lvl="1" algn="just">
              <a:buFontTx/>
              <a:buNone/>
            </a:pPr>
            <a:r>
              <a:rPr lang="tr-TR" b="1" smtClean="0">
                <a:latin typeface="Arial" charset="0"/>
              </a:rPr>
              <a:t>	  Serratia marcescens</a:t>
            </a:r>
          </a:p>
          <a:p>
            <a:pPr lvl="1" algn="just"/>
            <a:r>
              <a:rPr lang="tr-TR" b="1" smtClean="0">
                <a:latin typeface="Arial" charset="0"/>
              </a:rPr>
              <a:t>Fronkül			S.aureus</a:t>
            </a:r>
          </a:p>
          <a:p>
            <a:pPr lvl="1"/>
            <a:r>
              <a:rPr lang="tr-TR" b="1" smtClean="0">
                <a:latin typeface="Arial" charset="0"/>
              </a:rPr>
              <a:t>	Herpes labialis		S.pneumoniae</a:t>
            </a:r>
          </a:p>
          <a:p>
            <a:pPr lvl="1" algn="just"/>
            <a:endParaRPr lang="tr-TR" b="1" smtClean="0">
              <a:latin typeface="Arial" charset="0"/>
            </a:endParaRPr>
          </a:p>
          <a:p>
            <a:endParaRPr lang="en-AU" smtClean="0"/>
          </a:p>
        </p:txBody>
      </p:sp>
      <p:sp>
        <p:nvSpPr>
          <p:cNvPr id="18436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95400"/>
            <a:ext cx="4495800" cy="4114800"/>
          </a:xfrm>
        </p:spPr>
        <p:txBody>
          <a:bodyPr/>
          <a:lstStyle/>
          <a:p>
            <a:pPr lvl="1" algn="just">
              <a:buFontTx/>
              <a:buNone/>
            </a:pPr>
            <a:r>
              <a:rPr lang="tr-TR" b="1" u="sng" smtClean="0">
                <a:solidFill>
                  <a:schemeClr val="folHlink"/>
                </a:solidFill>
                <a:latin typeface="Arial" charset="0"/>
              </a:rPr>
              <a:t>Oral Bulgular</a:t>
            </a:r>
          </a:p>
          <a:p>
            <a:pPr lvl="1"/>
            <a:r>
              <a:rPr lang="tr-TR" b="1" smtClean="0">
                <a:latin typeface="Arial" charset="0"/>
              </a:rPr>
              <a:t>Periodontal hastalık		Anaerobik pnömoni</a:t>
            </a:r>
          </a:p>
          <a:p>
            <a:pPr lvl="1" algn="just">
              <a:buFontTx/>
              <a:buNone/>
            </a:pPr>
            <a:r>
              <a:rPr lang="tr-TR" b="1" u="sng" smtClean="0">
                <a:solidFill>
                  <a:schemeClr val="folHlink"/>
                </a:solidFill>
                <a:latin typeface="Arial" charset="0"/>
              </a:rPr>
              <a:t>Kulak</a:t>
            </a:r>
          </a:p>
          <a:p>
            <a:pPr lvl="1"/>
            <a:r>
              <a:rPr lang="tr-TR" b="1" smtClean="0">
                <a:latin typeface="Arial" charset="0"/>
              </a:rPr>
              <a:t>Büllöz mirinjitis		M.pneumoniae</a:t>
            </a:r>
          </a:p>
          <a:p>
            <a:pPr lvl="1" algn="just">
              <a:buFontTx/>
              <a:buNone/>
            </a:pPr>
            <a:r>
              <a:rPr lang="tr-TR" b="1" u="sng" smtClean="0">
                <a:solidFill>
                  <a:schemeClr val="folHlink"/>
                </a:solidFill>
                <a:latin typeface="Arial" charset="0"/>
              </a:rPr>
              <a:t>Gastrointestinal Bulgular</a:t>
            </a:r>
          </a:p>
          <a:p>
            <a:pPr lvl="1"/>
            <a:r>
              <a:rPr lang="tr-TR" b="1" smtClean="0">
                <a:latin typeface="Arial" charset="0"/>
              </a:rPr>
              <a:t>Diyare</a:t>
            </a:r>
          </a:p>
          <a:p>
            <a:pPr lvl="1">
              <a:buFontTx/>
              <a:buNone/>
            </a:pPr>
            <a:r>
              <a:rPr lang="tr-TR" b="1" smtClean="0">
                <a:latin typeface="Arial" charset="0"/>
              </a:rPr>
              <a:t>	  L. pneumophila</a:t>
            </a:r>
          </a:p>
          <a:p>
            <a:pPr lvl="1">
              <a:buFontTx/>
              <a:buNone/>
            </a:pPr>
            <a:r>
              <a:rPr lang="tr-TR" b="1" smtClean="0">
                <a:latin typeface="Arial" charset="0"/>
              </a:rPr>
              <a:t>     M.pneumoniae</a:t>
            </a:r>
          </a:p>
          <a:p>
            <a:pPr lvl="1"/>
            <a:r>
              <a:rPr lang="tr-TR" b="1" smtClean="0">
                <a:latin typeface="Arial" charset="0"/>
              </a:rPr>
              <a:t>Splenomegali		</a:t>
            </a:r>
          </a:p>
          <a:p>
            <a:pPr lvl="1">
              <a:buFontTx/>
              <a:buNone/>
            </a:pPr>
            <a:r>
              <a:rPr lang="tr-TR" b="1" smtClean="0">
                <a:latin typeface="Arial" charset="0"/>
              </a:rPr>
              <a:t>      C. psittaci</a:t>
            </a:r>
            <a:endParaRPr lang="en-AU" b="1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534400" cy="1143000"/>
          </a:xfrm>
        </p:spPr>
        <p:txBody>
          <a:bodyPr/>
          <a:lstStyle/>
          <a:p>
            <a:r>
              <a:rPr lang="tr-TR" sz="3600" b="1" i="1" smtClean="0">
                <a:solidFill>
                  <a:schemeClr val="tx1"/>
                </a:solidFill>
                <a:latin typeface="Arial" charset="0"/>
              </a:rPr>
              <a:t>Fizik m. bulgularına göre pnömonide etiyolojik tanı-II</a:t>
            </a:r>
            <a:endParaRPr lang="en-AU" sz="3600" b="1" i="1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114800"/>
          </a:xfrm>
        </p:spPr>
        <p:txBody>
          <a:bodyPr/>
          <a:lstStyle/>
          <a:p>
            <a:pPr lvl="1">
              <a:buFontTx/>
              <a:buNone/>
            </a:pPr>
            <a:r>
              <a:rPr lang="tr-TR" b="1" u="sng" smtClean="0">
                <a:solidFill>
                  <a:schemeClr val="folHlink"/>
                </a:solidFill>
                <a:latin typeface="Arial" charset="0"/>
              </a:rPr>
              <a:t>Kardiyovasküler Bulgular</a:t>
            </a:r>
            <a:endParaRPr lang="tr-TR" b="1" u="sng" smtClean="0">
              <a:latin typeface="Arial" charset="0"/>
            </a:endParaRPr>
          </a:p>
          <a:p>
            <a:pPr lvl="1" algn="just"/>
            <a:r>
              <a:rPr lang="tr-TR" b="1" smtClean="0">
                <a:latin typeface="Arial" charset="0"/>
              </a:rPr>
              <a:t>	Bradikardi		</a:t>
            </a:r>
          </a:p>
          <a:p>
            <a:pPr lvl="1">
              <a:buFontTx/>
              <a:buNone/>
            </a:pPr>
            <a:r>
              <a:rPr lang="tr-TR" b="1" smtClean="0">
                <a:latin typeface="Arial" charset="0"/>
              </a:rPr>
              <a:t>      </a:t>
            </a:r>
            <a:r>
              <a:rPr lang="tr-TR" sz="2400" b="1" smtClean="0">
                <a:latin typeface="Arial" charset="0"/>
              </a:rPr>
              <a:t>L. pneumophila, M. pneumoniae, Viral  pnömoniler, C. pneumoniae, F. tularensis</a:t>
            </a:r>
            <a:endParaRPr lang="tr-TR" b="1" smtClean="0">
              <a:latin typeface="Arial" charset="0"/>
            </a:endParaRPr>
          </a:p>
          <a:p>
            <a:pPr lvl="1" algn="just">
              <a:buFontTx/>
              <a:buNone/>
            </a:pPr>
            <a:r>
              <a:rPr lang="tr-TR" b="1" u="sng" smtClean="0">
                <a:solidFill>
                  <a:schemeClr val="folHlink"/>
                </a:solidFill>
                <a:latin typeface="Arial" charset="0"/>
              </a:rPr>
              <a:t>Nörolojik Bulgular</a:t>
            </a:r>
            <a:endParaRPr lang="tr-TR" b="1" u="sng" smtClean="0">
              <a:latin typeface="Arial" charset="0"/>
            </a:endParaRPr>
          </a:p>
          <a:p>
            <a:pPr lvl="1"/>
            <a:r>
              <a:rPr lang="tr-TR" b="1" smtClean="0">
                <a:latin typeface="Arial" charset="0"/>
              </a:rPr>
              <a:t>	Bilinç bozukluğu, epilepsi			   </a:t>
            </a:r>
            <a:r>
              <a:rPr lang="tr-TR" sz="2400" b="1" smtClean="0">
                <a:latin typeface="Arial" charset="0"/>
              </a:rPr>
              <a:t>Aspirasyon pnömonisi</a:t>
            </a:r>
            <a:endParaRPr lang="tr-TR" b="1" smtClean="0">
              <a:latin typeface="Arial" charset="0"/>
            </a:endParaRPr>
          </a:p>
          <a:p>
            <a:pPr lvl="1"/>
            <a:r>
              <a:rPr lang="tr-TR" b="1" smtClean="0">
                <a:latin typeface="Arial" charset="0"/>
              </a:rPr>
              <a:t>	Serebellar ataksi						</a:t>
            </a:r>
            <a:r>
              <a:rPr lang="tr-TR" sz="2400" b="1" smtClean="0">
                <a:latin typeface="Arial" charset="0"/>
              </a:rPr>
              <a:t>L. pneumophila, M.pneumoniae</a:t>
            </a:r>
            <a:endParaRPr lang="tr-TR" b="1" smtClean="0">
              <a:latin typeface="Arial" charset="0"/>
            </a:endParaRPr>
          </a:p>
          <a:p>
            <a:pPr lvl="1"/>
            <a:r>
              <a:rPr lang="tr-TR" b="1" smtClean="0">
                <a:latin typeface="Arial" charset="0"/>
              </a:rPr>
              <a:t>	Ensefalit							</a:t>
            </a:r>
            <a:r>
              <a:rPr lang="tr-TR" sz="2400" b="1" smtClean="0">
                <a:latin typeface="Arial" charset="0"/>
              </a:rPr>
              <a:t>M.pneumoniae, Coxiella burnetii</a:t>
            </a:r>
            <a:endParaRPr lang="tr-TR" b="1" smtClean="0">
              <a:latin typeface="Arial" charset="0"/>
            </a:endParaRPr>
          </a:p>
          <a:p>
            <a:pPr algn="just"/>
            <a:endParaRPr lang="tr-TR" b="1" smtClean="0">
              <a:latin typeface="Arial" charset="0"/>
            </a:endParaRPr>
          </a:p>
          <a:p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/>
              <a:t>Balgama göre etken?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>
            <p:ph type="tbl" idx="1"/>
          </p:nvPr>
        </p:nvGraphicFramePr>
        <p:xfrm>
          <a:off x="685800" y="1981200"/>
          <a:ext cx="7753350" cy="3981450"/>
        </p:xfrm>
        <a:graphic>
          <a:graphicData uri="http://schemas.openxmlformats.org/presentationml/2006/ole">
            <p:oleObj spid="_x0000_s1026" name="Document" r:id="rId3" imgW="7759080" imgH="398160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sz="4000" smtClean="0"/>
              <a:t>Akç filminin  önemi</a:t>
            </a:r>
            <a:endParaRPr lang="en-US" smtClean="0"/>
          </a:p>
        </p:txBody>
      </p:sp>
      <p:sp>
        <p:nvSpPr>
          <p:cNvPr id="2048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4114800"/>
          </a:xfrm>
        </p:spPr>
        <p:txBody>
          <a:bodyPr/>
          <a:lstStyle/>
          <a:p>
            <a:pPr lvl="1"/>
            <a:r>
              <a:rPr lang="tr-TR" b="1" smtClean="0">
                <a:latin typeface="Arial" charset="0"/>
              </a:rPr>
              <a:t>tanıda, ayırıcı tanıda, komplik (ampiyem, abse) saptanmasında, hastalığın şiddetini belirlemede yararlıdır. Klinik duruma göre sıklığı belirlenir. </a:t>
            </a:r>
          </a:p>
          <a:p>
            <a:pPr lvl="1"/>
            <a:r>
              <a:rPr lang="tr-TR" b="1" smtClean="0">
                <a:latin typeface="Arial" charset="0"/>
              </a:rPr>
              <a:t>Genç, sigara kullanmayan ve eşlik eden hast. olmayan vakalarda infiltrasyondaki gerileme 6 haftaya; yaşlı, eşlik eden hast. ol. vakalarda ise 10 haftaya kadar uzayabilir.</a:t>
            </a:r>
          </a:p>
          <a:p>
            <a:pPr lvl="1"/>
            <a:r>
              <a:rPr lang="tr-TR" b="1" smtClean="0">
                <a:latin typeface="Arial" charset="0"/>
              </a:rPr>
              <a:t>Akç filmi; pnömoninin ilk 24 saatinde,</a:t>
            </a:r>
          </a:p>
          <a:p>
            <a:pPr lvl="1">
              <a:buFontTx/>
              <a:buNone/>
            </a:pPr>
            <a:r>
              <a:rPr lang="tr-TR" b="1" smtClean="0">
                <a:latin typeface="Arial" charset="0"/>
              </a:rPr>
              <a:t>		dehidratasyon durumunda,</a:t>
            </a:r>
          </a:p>
          <a:p>
            <a:pPr lvl="1">
              <a:buFontTx/>
              <a:buNone/>
            </a:pPr>
            <a:r>
              <a:rPr lang="tr-TR" b="1" smtClean="0">
                <a:latin typeface="Arial" charset="0"/>
              </a:rPr>
              <a:t>		P. carinii pnömonisinde %10-30 oranında,</a:t>
            </a:r>
          </a:p>
          <a:p>
            <a:pPr lvl="1">
              <a:buFontTx/>
              <a:buNone/>
            </a:pPr>
            <a:r>
              <a:rPr lang="tr-TR" b="1" smtClean="0">
                <a:latin typeface="Arial" charset="0"/>
              </a:rPr>
              <a:t>	 	ciddi nötropenik hastalarda      </a:t>
            </a:r>
            <a:r>
              <a:rPr lang="tr-TR" b="1" i="1" smtClean="0">
                <a:latin typeface="Arial" charset="0"/>
              </a:rPr>
              <a:t>NORMAL OLAB</a:t>
            </a:r>
            <a:r>
              <a:rPr lang="tr-TR" sz="2400" b="1" smtClean="0">
                <a:latin typeface="Arial" charset="0"/>
              </a:rPr>
              <a:t>!</a:t>
            </a:r>
          </a:p>
          <a:p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28600" y="381000"/>
          <a:ext cx="8686800" cy="7810500"/>
        </p:xfrm>
        <a:graphic>
          <a:graphicData uri="http://schemas.openxmlformats.org/presentationml/2006/ole">
            <p:oleObj spid="_x0000_s2050" name="Document" r:id="rId3" imgW="8686800" imgH="781524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81000" y="495300"/>
          <a:ext cx="8420100" cy="6362700"/>
        </p:xfrm>
        <a:graphic>
          <a:graphicData uri="http://schemas.openxmlformats.org/presentationml/2006/ole">
            <p:oleObj spid="_x0000_s3074" name="Document" r:id="rId3" imgW="9573840" imgH="724212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AU" smtClean="0"/>
              <a:t>Hastaneye sevk kriterleri</a:t>
            </a:r>
          </a:p>
        </p:txBody>
      </p:sp>
      <p:graphicFrame>
        <p:nvGraphicFramePr>
          <p:cNvPr id="4098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609600" y="1676400"/>
          <a:ext cx="9448800" cy="5981700"/>
        </p:xfrm>
        <a:graphic>
          <a:graphicData uri="http://schemas.openxmlformats.org/presentationml/2006/ole">
            <p:oleObj spid="_x0000_s4098" name="Document" r:id="rId3" imgW="9455040" imgH="598320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tr-TR" b="1" i="1" smtClean="0">
                <a:solidFill>
                  <a:schemeClr val="folHlink"/>
                </a:solidFill>
                <a:latin typeface="Arial" charset="0"/>
              </a:rPr>
              <a:t>Yoğun Bakım Ünitesine  Yatırılma Kriterleri</a:t>
            </a:r>
            <a:endParaRPr lang="en-AU" b="1" i="1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114800"/>
          </a:xfrm>
        </p:spPr>
        <p:txBody>
          <a:bodyPr/>
          <a:lstStyle/>
          <a:p>
            <a:pPr lvl="1" algn="just"/>
            <a:r>
              <a:rPr lang="tr-TR" b="1" smtClean="0">
                <a:latin typeface="Arial" charset="0"/>
              </a:rPr>
              <a:t>Solunum Sayısı  </a:t>
            </a:r>
            <a:r>
              <a:rPr lang="tr-TR" b="1" smtClean="0">
                <a:latin typeface="Arial" charset="0"/>
                <a:sym typeface="Symbol" pitchFamily="18" charset="2"/>
              </a:rPr>
              <a:t></a:t>
            </a:r>
            <a:r>
              <a:rPr lang="tr-TR" b="1" smtClean="0">
                <a:latin typeface="Arial" charset="0"/>
              </a:rPr>
              <a:t>30/dakika</a:t>
            </a:r>
          </a:p>
          <a:p>
            <a:pPr lvl="1" algn="just"/>
            <a:r>
              <a:rPr lang="tr-TR" b="1" smtClean="0">
                <a:latin typeface="Arial" charset="0"/>
              </a:rPr>
              <a:t>Ağır solunum yetmezliği : PaO</a:t>
            </a:r>
            <a:r>
              <a:rPr lang="tr-TR" b="1" baseline="-25000" smtClean="0">
                <a:latin typeface="Arial" charset="0"/>
              </a:rPr>
              <a:t>2</a:t>
            </a:r>
            <a:r>
              <a:rPr lang="tr-TR" b="1" smtClean="0">
                <a:latin typeface="Arial" charset="0"/>
              </a:rPr>
              <a:t>/Fi O</a:t>
            </a:r>
            <a:r>
              <a:rPr lang="tr-TR" b="1" baseline="-25000" smtClean="0">
                <a:latin typeface="Arial" charset="0"/>
              </a:rPr>
              <a:t>2</a:t>
            </a:r>
            <a:r>
              <a:rPr lang="tr-TR" b="1" smtClean="0">
                <a:latin typeface="Arial" charset="0"/>
                <a:sym typeface="Symbol" pitchFamily="18" charset="2"/>
              </a:rPr>
              <a:t></a:t>
            </a:r>
            <a:r>
              <a:rPr lang="tr-TR" b="1" smtClean="0">
                <a:latin typeface="Arial" charset="0"/>
              </a:rPr>
              <a:t>250mmHg</a:t>
            </a:r>
          </a:p>
          <a:p>
            <a:pPr lvl="1" algn="just"/>
            <a:r>
              <a:rPr lang="tr-TR" b="1" smtClean="0">
                <a:latin typeface="Arial" charset="0"/>
              </a:rPr>
              <a:t>Mekanik ventilasyon gereksinimi</a:t>
            </a:r>
          </a:p>
          <a:p>
            <a:pPr lvl="1" algn="just"/>
            <a:r>
              <a:rPr lang="tr-TR" b="1" smtClean="0">
                <a:latin typeface="Arial" charset="0"/>
              </a:rPr>
              <a:t>Akc filminde bilateral veya multilober tutulum, 48 saat içinde opasitede %50’den fazla artış</a:t>
            </a:r>
          </a:p>
          <a:p>
            <a:pPr lvl="1"/>
            <a:r>
              <a:rPr lang="tr-TR" b="1" smtClean="0">
                <a:latin typeface="Arial" charset="0"/>
              </a:rPr>
              <a:t>Şok tablosu: sistolik </a:t>
            </a:r>
            <a:r>
              <a:rPr lang="tr-TR" b="1" smtClean="0">
                <a:latin typeface="Arial" charset="0"/>
                <a:sym typeface="Symbol" pitchFamily="18" charset="2"/>
              </a:rPr>
              <a:t></a:t>
            </a:r>
            <a:r>
              <a:rPr lang="tr-TR" b="1" smtClean="0">
                <a:latin typeface="Arial" charset="0"/>
              </a:rPr>
              <a:t>90mmHg, diast </a:t>
            </a:r>
            <a:r>
              <a:rPr lang="tr-TR" b="1" smtClean="0">
                <a:latin typeface="Arial" charset="0"/>
                <a:sym typeface="Symbol" pitchFamily="18" charset="2"/>
              </a:rPr>
              <a:t></a:t>
            </a:r>
            <a:r>
              <a:rPr lang="tr-TR" b="1" smtClean="0">
                <a:latin typeface="Arial" charset="0"/>
              </a:rPr>
              <a:t>60mmHg</a:t>
            </a:r>
          </a:p>
          <a:p>
            <a:pPr lvl="1" algn="just"/>
            <a:r>
              <a:rPr lang="tr-TR" b="1" smtClean="0">
                <a:latin typeface="Arial" charset="0"/>
              </a:rPr>
              <a:t>4 saatten fazla vazopressör gereksinimi</a:t>
            </a:r>
          </a:p>
          <a:p>
            <a:pPr lvl="1"/>
            <a:r>
              <a:rPr lang="tr-TR" b="1" smtClean="0">
                <a:latin typeface="Arial" charset="0"/>
              </a:rPr>
              <a:t>İdrar miktarının </a:t>
            </a:r>
            <a:r>
              <a:rPr lang="tr-TR" b="1" smtClean="0">
                <a:latin typeface="Arial" charset="0"/>
                <a:sym typeface="Symbol" pitchFamily="18" charset="2"/>
              </a:rPr>
              <a:t></a:t>
            </a:r>
            <a:r>
              <a:rPr lang="tr-TR" b="1" smtClean="0">
                <a:latin typeface="Arial" charset="0"/>
              </a:rPr>
              <a:t>20ml/saat veya 80ml/4saat olması veya diyaliz gerektiren akut böbrek yetm</a:t>
            </a:r>
          </a:p>
          <a:p>
            <a:endParaRPr lang="en-AU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Ayakta</a:t>
            </a:r>
            <a:r>
              <a:rPr lang="en-AU" dirty="0" smtClean="0"/>
              <a:t> </a:t>
            </a:r>
            <a:r>
              <a:rPr lang="en-AU" dirty="0" err="1" smtClean="0"/>
              <a:t>tedavi:Grup</a:t>
            </a:r>
            <a:r>
              <a:rPr lang="en-AU" dirty="0" smtClean="0"/>
              <a:t>-I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err="1" smtClean="0"/>
              <a:t>Başlıca</a:t>
            </a:r>
            <a:r>
              <a:rPr lang="en-AU" dirty="0" smtClean="0"/>
              <a:t> </a:t>
            </a:r>
            <a:r>
              <a:rPr lang="en-AU" dirty="0" err="1" smtClean="0"/>
              <a:t>etkenler</a:t>
            </a:r>
            <a:r>
              <a:rPr lang="en-AU" dirty="0" smtClean="0"/>
              <a:t>: </a:t>
            </a:r>
            <a:r>
              <a:rPr lang="en-AU" dirty="0" err="1" smtClean="0"/>
              <a:t>S.pneumoniae</a:t>
            </a:r>
            <a:r>
              <a:rPr lang="en-AU" dirty="0" smtClean="0"/>
              <a:t>, M. </a:t>
            </a:r>
            <a:r>
              <a:rPr lang="en-AU" dirty="0" err="1" smtClean="0"/>
              <a:t>pneumoniae</a:t>
            </a:r>
            <a:r>
              <a:rPr lang="en-AU" dirty="0" smtClean="0"/>
              <a:t>, </a:t>
            </a:r>
            <a:r>
              <a:rPr lang="en-AU" dirty="0" err="1" smtClean="0"/>
              <a:t>resp</a:t>
            </a:r>
            <a:r>
              <a:rPr lang="en-AU" dirty="0" smtClean="0"/>
              <a:t> v, C. </a:t>
            </a:r>
            <a:r>
              <a:rPr lang="en-AU" dirty="0" err="1" smtClean="0"/>
              <a:t>pneumoniae</a:t>
            </a:r>
            <a:endParaRPr lang="en-AU" dirty="0" smtClean="0"/>
          </a:p>
          <a:p>
            <a:r>
              <a:rPr lang="en-AU" dirty="0" err="1" smtClean="0"/>
              <a:t>tablo</a:t>
            </a:r>
            <a:r>
              <a:rPr lang="en-AU" dirty="0" smtClean="0"/>
              <a:t> </a:t>
            </a:r>
            <a:r>
              <a:rPr lang="en-AU" dirty="0" err="1" smtClean="0"/>
              <a:t>tipik</a:t>
            </a:r>
            <a:r>
              <a:rPr lang="en-AU" dirty="0" smtClean="0"/>
              <a:t> </a:t>
            </a:r>
            <a:r>
              <a:rPr lang="en-AU" dirty="0" err="1" smtClean="0"/>
              <a:t>pnömoni</a:t>
            </a:r>
            <a:r>
              <a:rPr lang="en-AU" dirty="0" smtClean="0"/>
              <a:t> </a:t>
            </a:r>
            <a:r>
              <a:rPr lang="en-AU" dirty="0" err="1" smtClean="0"/>
              <a:t>ise</a:t>
            </a:r>
            <a:r>
              <a:rPr lang="en-AU" dirty="0" smtClean="0"/>
              <a:t>: S. </a:t>
            </a:r>
            <a:r>
              <a:rPr lang="en-AU" dirty="0" err="1" smtClean="0"/>
              <a:t>pneumoniae</a:t>
            </a:r>
            <a:endParaRPr lang="en-AU" dirty="0" smtClean="0"/>
          </a:p>
          <a:p>
            <a:pPr>
              <a:buFontTx/>
              <a:buNone/>
            </a:pPr>
            <a:r>
              <a:rPr lang="en-AU" dirty="0" smtClean="0"/>
              <a:t>		-</a:t>
            </a:r>
            <a:r>
              <a:rPr lang="en-AU" dirty="0" err="1" smtClean="0"/>
              <a:t>penisilin</a:t>
            </a:r>
            <a:r>
              <a:rPr lang="en-AU" dirty="0" smtClean="0"/>
              <a:t> </a:t>
            </a:r>
            <a:r>
              <a:rPr lang="tr-TR" dirty="0" smtClean="0"/>
              <a:t> veya </a:t>
            </a:r>
            <a:r>
              <a:rPr lang="tr-TR" dirty="0" err="1" smtClean="0"/>
              <a:t>amoksilin</a:t>
            </a:r>
            <a:r>
              <a:rPr lang="tr-TR" dirty="0" smtClean="0"/>
              <a:t> </a:t>
            </a:r>
            <a:r>
              <a:rPr lang="en-AU" dirty="0" smtClean="0"/>
              <a:t>(</a:t>
            </a:r>
            <a:r>
              <a:rPr lang="en-AU" dirty="0" err="1" smtClean="0"/>
              <a:t>alerjide</a:t>
            </a:r>
            <a:r>
              <a:rPr lang="en-AU" dirty="0" smtClean="0"/>
              <a:t>:</a:t>
            </a:r>
            <a:r>
              <a:rPr lang="tr-TR" dirty="0" smtClean="0"/>
              <a:t>2.kuşak </a:t>
            </a:r>
            <a:r>
              <a:rPr lang="en-AU" dirty="0" err="1" smtClean="0"/>
              <a:t>sefalosporin</a:t>
            </a:r>
            <a:r>
              <a:rPr lang="tr-TR" dirty="0" smtClean="0"/>
              <a:t> veya </a:t>
            </a:r>
            <a:r>
              <a:rPr lang="tr-TR" dirty="0" err="1" smtClean="0"/>
              <a:t>makrolid</a:t>
            </a:r>
            <a:r>
              <a:rPr lang="en-AU" dirty="0" smtClean="0"/>
              <a:t>)</a:t>
            </a:r>
          </a:p>
          <a:p>
            <a:r>
              <a:rPr lang="en-AU" dirty="0" err="1" smtClean="0"/>
              <a:t>tablo</a:t>
            </a:r>
            <a:r>
              <a:rPr lang="en-AU" dirty="0" smtClean="0"/>
              <a:t> </a:t>
            </a:r>
            <a:r>
              <a:rPr lang="en-AU" dirty="0" err="1" smtClean="0"/>
              <a:t>atipik</a:t>
            </a:r>
            <a:r>
              <a:rPr lang="en-AU" dirty="0" smtClean="0"/>
              <a:t> p. </a:t>
            </a:r>
            <a:r>
              <a:rPr lang="en-AU" dirty="0" err="1" smtClean="0"/>
              <a:t>ise</a:t>
            </a:r>
            <a:r>
              <a:rPr lang="en-AU" dirty="0" smtClean="0"/>
              <a:t>, </a:t>
            </a:r>
            <a:r>
              <a:rPr lang="en-AU" dirty="0" err="1" smtClean="0"/>
              <a:t>tipik</a:t>
            </a:r>
            <a:r>
              <a:rPr lang="en-AU" dirty="0" smtClean="0"/>
              <a:t>/</a:t>
            </a:r>
            <a:r>
              <a:rPr lang="en-AU" dirty="0" err="1" smtClean="0"/>
              <a:t>atipik</a:t>
            </a:r>
            <a:r>
              <a:rPr lang="en-AU" dirty="0" smtClean="0"/>
              <a:t> </a:t>
            </a:r>
            <a:r>
              <a:rPr lang="en-AU" dirty="0" err="1" smtClean="0"/>
              <a:t>ayırımı</a:t>
            </a:r>
            <a:r>
              <a:rPr lang="en-AU" dirty="0" smtClean="0"/>
              <a:t> </a:t>
            </a:r>
            <a:r>
              <a:rPr lang="en-AU" dirty="0" err="1" smtClean="0"/>
              <a:t>yapılamamışsa</a:t>
            </a:r>
            <a:r>
              <a:rPr lang="en-AU" dirty="0" smtClean="0"/>
              <a:t>, </a:t>
            </a:r>
            <a:r>
              <a:rPr lang="en-AU" dirty="0" err="1" smtClean="0"/>
              <a:t>penisilin</a:t>
            </a:r>
            <a:r>
              <a:rPr lang="en-AU" dirty="0" smtClean="0"/>
              <a:t> </a:t>
            </a:r>
            <a:r>
              <a:rPr lang="en-AU" dirty="0" err="1" smtClean="0"/>
              <a:t>allerjisi</a:t>
            </a:r>
            <a:r>
              <a:rPr lang="en-AU" dirty="0" smtClean="0"/>
              <a:t> </a:t>
            </a:r>
            <a:r>
              <a:rPr lang="en-AU" dirty="0" err="1" smtClean="0"/>
              <a:t>varsa</a:t>
            </a:r>
            <a:r>
              <a:rPr lang="en-AU" dirty="0" smtClean="0"/>
              <a:t>:</a:t>
            </a:r>
          </a:p>
          <a:p>
            <a:pPr lvl="2">
              <a:buFontTx/>
              <a:buNone/>
            </a:pPr>
            <a:r>
              <a:rPr lang="en-AU" sz="3200" dirty="0" smtClean="0"/>
              <a:t>-</a:t>
            </a:r>
            <a:r>
              <a:rPr lang="en-AU" sz="3200" dirty="0" err="1" smtClean="0"/>
              <a:t>makrolid</a:t>
            </a:r>
            <a:endParaRPr lang="en-A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077200" cy="1143000"/>
          </a:xfrm>
        </p:spPr>
        <p:txBody>
          <a:bodyPr/>
          <a:lstStyle/>
          <a:p>
            <a:r>
              <a:rPr lang="en-AU" smtClean="0"/>
              <a:t>Toplum kökenli pnömoniler(TKP)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772400" cy="4114800"/>
          </a:xfrm>
        </p:spPr>
        <p:txBody>
          <a:bodyPr/>
          <a:lstStyle/>
          <a:p>
            <a:r>
              <a:rPr lang="tr-TR" smtClean="0"/>
              <a:t>Pnömoni: Çeşitli mikr’ın akciğer parankiminde oluşturduğu klinik ve/veya radyolojik konsolidasyon bulguları ile karakterize iltihabi bir süreçtir. </a:t>
            </a:r>
          </a:p>
          <a:p>
            <a:r>
              <a:rPr lang="tr-TR" smtClean="0"/>
              <a:t>ABD’de ölüm nedenleri arasında 6. sırada, infeksiyona bağlı ölümlerde ise  1. Sırada</a:t>
            </a:r>
          </a:p>
          <a:p>
            <a:r>
              <a:rPr lang="tr-TR" smtClean="0"/>
              <a:t>yılda 2-3mil TKP, 10mil dr muayenesi, 0.5mil hosp, 45bin ölüm</a:t>
            </a:r>
          </a:p>
          <a:p>
            <a:r>
              <a:rPr lang="tr-TR" smtClean="0"/>
              <a:t>TKP’de etkeni saptama oranı %50:empirik antibiyotik tedavisi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Poliklinikte tedavi:Grup-2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AU" smtClean="0"/>
              <a:t>	-S. pneumoniae, resp v, H.influenzae, aerob gr(-)basiller, S.aureus</a:t>
            </a:r>
          </a:p>
          <a:p>
            <a:pPr>
              <a:buFontTx/>
              <a:buNone/>
            </a:pPr>
            <a:r>
              <a:rPr lang="en-AU" smtClean="0"/>
              <a:t>	2.kuşak sefalosporin veya</a:t>
            </a:r>
          </a:p>
          <a:p>
            <a:pPr>
              <a:buFontTx/>
              <a:buNone/>
            </a:pPr>
            <a:r>
              <a:rPr lang="en-AU" smtClean="0"/>
              <a:t>	-ß-laktamaz inhbitörlü aminopenisilin </a:t>
            </a:r>
            <a:r>
              <a:rPr lang="en-AU" smtClean="0">
                <a:sym typeface="Symbol" pitchFamily="18" charset="2"/>
              </a:rPr>
              <a:t> makrolid (legionella düşünülüyorsa)</a:t>
            </a:r>
          </a:p>
          <a:p>
            <a:pPr>
              <a:buFontTx/>
              <a:buNone/>
            </a:pPr>
            <a:r>
              <a:rPr lang="en-AU" smtClean="0">
                <a:sym typeface="Symbol" pitchFamily="18" charset="2"/>
              </a:rPr>
              <a:t>	-Beta laktam allerjisi varsa TMP-SMX</a:t>
            </a:r>
            <a:endParaRPr lang="en-AU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Klinikte tedavi:Grup-3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mtClean="0"/>
              <a:t>S.pneumoniae, H.influenzae, aerob gr(-) basiller, L.pneumophilia, S.aureus, C. pneumoniae</a:t>
            </a:r>
          </a:p>
          <a:p>
            <a:pPr>
              <a:buFontTx/>
              <a:buNone/>
            </a:pPr>
            <a:r>
              <a:rPr lang="en-AU" smtClean="0"/>
              <a:t>	-2/3.kuşak sefalosporin (antipsödomonal olmayan)  yada</a:t>
            </a:r>
          </a:p>
          <a:p>
            <a:pPr>
              <a:buFontTx/>
              <a:buNone/>
            </a:pPr>
            <a:r>
              <a:rPr lang="en-AU" smtClean="0"/>
              <a:t>	- ß-laktamaz inhbitörlü aminopenisilin </a:t>
            </a:r>
            <a:r>
              <a:rPr lang="en-AU" smtClean="0">
                <a:sym typeface="Symbol" pitchFamily="18" charset="2"/>
              </a:rPr>
              <a:t> makrolid </a:t>
            </a:r>
            <a:endParaRPr lang="en-AU" smtClean="0"/>
          </a:p>
          <a:p>
            <a:endParaRPr lang="en-AU" smtClean="0"/>
          </a:p>
          <a:p>
            <a:endParaRPr lang="en-AU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Yoğun bakımda tedavi:grup-4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mtClean="0"/>
              <a:t>S.pneumoniae, L.pneumophilia, aerob gr(-) basiller, M. pneumoniae, resp v.</a:t>
            </a:r>
          </a:p>
          <a:p>
            <a:r>
              <a:rPr lang="en-AU" smtClean="0"/>
              <a:t>tedavi parenteral olmalı:</a:t>
            </a:r>
          </a:p>
          <a:p>
            <a:pPr>
              <a:buFontTx/>
              <a:buNone/>
            </a:pPr>
            <a:r>
              <a:rPr lang="en-AU" smtClean="0"/>
              <a:t>	-Makrolid+</a:t>
            </a:r>
          </a:p>
          <a:p>
            <a:pPr>
              <a:buFontTx/>
              <a:buNone/>
            </a:pPr>
            <a:r>
              <a:rPr lang="en-AU" smtClean="0"/>
              <a:t>	-3.kuşak sefl (antipsödomonal) veya</a:t>
            </a:r>
          </a:p>
          <a:p>
            <a:pPr>
              <a:buFontTx/>
              <a:buNone/>
            </a:pPr>
            <a:r>
              <a:rPr lang="en-AU" smtClean="0"/>
              <a:t>	 4.kuşak (sefepim), Siprofloksasin, İmipenem/silastatin, Meropenem</a:t>
            </a:r>
          </a:p>
          <a:p>
            <a:pPr>
              <a:buFontTx/>
              <a:buNone/>
            </a:pPr>
            <a:r>
              <a:rPr lang="en-AU" smtClean="0"/>
              <a:t>	+Rifampisin (Legionella varsa)</a:t>
            </a:r>
          </a:p>
          <a:p>
            <a:endParaRPr lang="en-AU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Tedavi süresi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mtClean="0"/>
              <a:t>Ort.7-10 gün (ateş düştükten sonra 1hf)</a:t>
            </a:r>
          </a:p>
          <a:p>
            <a:r>
              <a:rPr lang="en-AU" smtClean="0"/>
              <a:t>pnömokok: 7 gün</a:t>
            </a:r>
          </a:p>
          <a:p>
            <a:r>
              <a:rPr lang="en-AU" smtClean="0"/>
              <a:t>Mikoplasma ve klamidya p’de: 14 gün</a:t>
            </a:r>
          </a:p>
          <a:p>
            <a:r>
              <a:rPr lang="en-AU" smtClean="0"/>
              <a:t>Legionella p:&gt;14-21gün</a:t>
            </a:r>
          </a:p>
          <a:p>
            <a:r>
              <a:rPr lang="en-AU" smtClean="0"/>
              <a:t>2-4 günde gerileme yoksa:</a:t>
            </a:r>
          </a:p>
          <a:p>
            <a:pPr lvl="1"/>
            <a:r>
              <a:rPr lang="en-AU" smtClean="0"/>
              <a:t>yanlış antibiyotik seçimi</a:t>
            </a:r>
          </a:p>
          <a:p>
            <a:pPr lvl="1"/>
            <a:r>
              <a:rPr lang="en-AU" smtClean="0"/>
              <a:t>sık karşılaşılmayan etken (Tbc, P.carinii...)</a:t>
            </a:r>
          </a:p>
          <a:p>
            <a:pPr lvl="1"/>
            <a:r>
              <a:rPr lang="en-AU" smtClean="0"/>
              <a:t>infeksiyon dışı bir neden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476250" y="819150"/>
          <a:ext cx="8553450" cy="5486400"/>
        </p:xfrm>
        <a:graphic>
          <a:graphicData uri="http://schemas.openxmlformats.org/presentationml/2006/ole">
            <p:oleObj spid="_x0000_s5122" name="Document" r:id="rId3" imgW="9555480" imgH="611424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AU" smtClean="0"/>
              <a:t>Direncli Pnömokok riskini artıran faktörler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114800"/>
          </a:xfrm>
        </p:spPr>
        <p:txBody>
          <a:bodyPr/>
          <a:lstStyle/>
          <a:p>
            <a:r>
              <a:rPr lang="en-AU" smtClean="0"/>
              <a:t>Önceden antibiyotik kullanımı</a:t>
            </a:r>
          </a:p>
          <a:p>
            <a:r>
              <a:rPr lang="en-AU" smtClean="0"/>
              <a:t>yaş &lt; 5 veya &gt; 65</a:t>
            </a:r>
          </a:p>
          <a:p>
            <a:r>
              <a:rPr lang="en-AU" smtClean="0"/>
              <a:t>klonal yayılım: bakımevleri, hastaneler...</a:t>
            </a:r>
          </a:p>
          <a:p>
            <a:r>
              <a:rPr lang="en-AU" smtClean="0"/>
              <a:t>orta kulak ve sinus kaynaklı ise</a:t>
            </a:r>
          </a:p>
          <a:p>
            <a:r>
              <a:rPr lang="en-AU" smtClean="0"/>
              <a:t>yakın geçmişde hospitalizasyon</a:t>
            </a:r>
          </a:p>
          <a:p>
            <a:r>
              <a:rPr lang="en-AU" smtClean="0"/>
              <a:t>hematlojik malignite, ciddi eşlik eden hast.</a:t>
            </a:r>
          </a:p>
          <a:p>
            <a:r>
              <a:rPr lang="en-AU" smtClean="0"/>
              <a:t>Imunsüpressiv kull, HIV infeks.</a:t>
            </a:r>
          </a:p>
          <a:p>
            <a:r>
              <a:rPr lang="en-AU" smtClean="0"/>
              <a:t>Bazı Serotipler: 6A,6B,9,14,19F,23F</a:t>
            </a:r>
          </a:p>
          <a:p>
            <a:r>
              <a:rPr lang="en-AU" smtClean="0"/>
              <a:t>direnç oranın yüksek olduğu bölge</a:t>
            </a:r>
          </a:p>
          <a:p>
            <a:endParaRPr lang="en-AU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C:\Users\user\Desktop\slyt\IMG_297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TKP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just"/>
            <a:r>
              <a:rPr lang="tr-TR" i="1" smtClean="0">
                <a:solidFill>
                  <a:schemeClr val="folHlink"/>
                </a:solidFill>
              </a:rPr>
              <a:t>Toplum Kökenli Pnömoni (TKP):</a:t>
            </a:r>
            <a:r>
              <a:rPr lang="tr-TR" smtClean="0"/>
              <a:t> Hastane dışında veya hastaneye yattıktan sonraki ilk 48h içinde gelişen pnömonilerdir.</a:t>
            </a:r>
          </a:p>
          <a:p>
            <a:pPr lvl="1" algn="just"/>
            <a:r>
              <a:rPr lang="tr-TR" i="1" smtClean="0">
                <a:solidFill>
                  <a:schemeClr val="folHlink"/>
                </a:solidFill>
              </a:rPr>
              <a:t>Tipik Pnömoni:</a:t>
            </a:r>
            <a:r>
              <a:rPr lang="tr-TR" smtClean="0"/>
              <a:t> Üşüme titreme ile ani yükselen ateş, öksürük, pürülan balgam, plöritik tipte yan ağrısı, fizik muayenede konsolidasyon bulguları, radyolojik olarak sıklıkla lober tutulum ve genellikle lökositozla karakterli bakteriyel pnömonidir.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tr-TR" i="1" smtClean="0">
                <a:solidFill>
                  <a:schemeClr val="folHlink"/>
                </a:solidFill>
              </a:rPr>
              <a:t>Atipik Pnömoni</a:t>
            </a:r>
            <a:endParaRPr lang="en-AU" i="1" smtClean="0">
              <a:solidFill>
                <a:schemeClr val="folHlink"/>
              </a:solidFill>
            </a:endParaRPr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pPr lvl="1"/>
            <a:r>
              <a:rPr lang="tr-TR" smtClean="0"/>
              <a:t>genç yaşlar</a:t>
            </a:r>
          </a:p>
          <a:p>
            <a:pPr lvl="1"/>
            <a:r>
              <a:rPr lang="tr-TR" smtClean="0"/>
              <a:t>ateş, halsizlik, baş ağrısı gibi prodromal belirtiler ile birlikte subakut bir başlangıç,</a:t>
            </a:r>
          </a:p>
          <a:p>
            <a:pPr lvl="1"/>
            <a:r>
              <a:rPr lang="tr-TR" smtClean="0"/>
              <a:t>kuru veya mukoid balgamlı öksürük, hırıltılı solunum gibi yakınmalar </a:t>
            </a:r>
          </a:p>
          <a:p>
            <a:pPr lvl="1"/>
            <a:r>
              <a:rPr lang="tr-TR" smtClean="0"/>
              <a:t>radyolojik olarak genellikle non-lober tutulum</a:t>
            </a:r>
          </a:p>
          <a:p>
            <a:pPr lvl="1"/>
            <a:r>
              <a:rPr lang="tr-TR" smtClean="0"/>
              <a:t>fizik muayene ile radyolojik bulgular arasında uyumsuzluk</a:t>
            </a:r>
          </a:p>
          <a:p>
            <a:pPr lvl="1"/>
            <a:r>
              <a:rPr lang="tr-TR" smtClean="0"/>
              <a:t>akciğer dışı sistemik organ tutulumuna ait semptom ve bulgular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chemeClr val="tx1"/>
                </a:solidFill>
              </a:rPr>
              <a:t>FİZİK MUAYENE</a:t>
            </a:r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tr-TR" smtClean="0"/>
              <a:t>Olguların  %29’unda konsolidasyon bulguları:Matite, fremitusta artış, bronşiyal solunum sesi,</a:t>
            </a:r>
          </a:p>
          <a:p>
            <a:pPr lvl="1" algn="just"/>
            <a:r>
              <a:rPr lang="tr-TR" smtClean="0"/>
              <a:t>%78’inde ral,</a:t>
            </a:r>
          </a:p>
          <a:p>
            <a:pPr lvl="1" algn="just"/>
            <a:r>
              <a:rPr lang="tr-TR" smtClean="0"/>
              <a:t>%45-69’unda takipne (solunum sayısı 24/dk üzerinde), %45’inde taşikardi,</a:t>
            </a:r>
          </a:p>
          <a:p>
            <a:pPr lvl="1"/>
            <a:r>
              <a:rPr lang="tr-TR" smtClean="0"/>
              <a:t>%68-78’inde ateş saptanabilir.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 smtClean="0"/>
              <a:t>Patogenez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772400" cy="4114800"/>
          </a:xfrm>
        </p:spPr>
        <p:txBody>
          <a:bodyPr/>
          <a:lstStyle/>
          <a:p>
            <a:pPr lvl="1" algn="just"/>
            <a:r>
              <a:rPr lang="tr-TR" smtClean="0"/>
              <a:t>savunma mekanizmalarında bir bozulma, ya virülansı yüksek bir mikr ile inf ya da üstesinden gelinemeyecek kadar çok miktarda inokülasyon gereklidir. </a:t>
            </a:r>
          </a:p>
          <a:p>
            <a:pPr lvl="1" algn="just"/>
            <a:r>
              <a:rPr lang="tr-TR" smtClean="0"/>
              <a:t>İnf etkeni mikr akciğer parankimine başlıca iki yolla ulaşırlar: </a:t>
            </a:r>
          </a:p>
          <a:p>
            <a:pPr lvl="1" algn="just">
              <a:buFontTx/>
              <a:buNone/>
            </a:pPr>
            <a:r>
              <a:rPr lang="tr-TR" smtClean="0"/>
              <a:t>1)Üst solunum yollarını kolonize etmiş mikr orofaringeal sekresyon içinde aspire edilmesi,</a:t>
            </a:r>
          </a:p>
          <a:p>
            <a:pPr lvl="1" algn="just">
              <a:buFontTx/>
              <a:buNone/>
            </a:pPr>
            <a:r>
              <a:rPr lang="tr-TR" smtClean="0"/>
              <a:t>2)Damlacık çekirdeği denilen aerosol partiküllerin inhalasyonla alınması.</a:t>
            </a:r>
          </a:p>
          <a:p>
            <a:pPr lvl="1" algn="just">
              <a:buFontTx/>
              <a:buNone/>
            </a:pPr>
            <a:r>
              <a:rPr lang="tr-TR" smtClean="0"/>
              <a:t>3)Çok nadiren hematojen yoldur.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Predispozan faktörler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algn="just"/>
            <a:r>
              <a:rPr lang="tr-TR" b="1" smtClean="0"/>
              <a:t>Bilinç Kaybı</a:t>
            </a:r>
          </a:p>
          <a:p>
            <a:pPr lvl="1" algn="just"/>
            <a:r>
              <a:rPr lang="tr-TR" b="1" smtClean="0"/>
              <a:t>Sigara</a:t>
            </a:r>
          </a:p>
          <a:p>
            <a:pPr lvl="1" algn="just"/>
            <a:r>
              <a:rPr lang="tr-TR" b="1" smtClean="0"/>
              <a:t>Virüsler</a:t>
            </a:r>
          </a:p>
          <a:p>
            <a:pPr lvl="1" algn="just"/>
            <a:r>
              <a:rPr lang="tr-TR" b="1" smtClean="0"/>
              <a:t>Alkol</a:t>
            </a:r>
          </a:p>
          <a:p>
            <a:pPr lvl="1" algn="just"/>
            <a:r>
              <a:rPr lang="tr-TR" b="1" smtClean="0"/>
              <a:t>İyatrojenik girişimler</a:t>
            </a:r>
          </a:p>
          <a:p>
            <a:pPr lvl="1" algn="just"/>
            <a:r>
              <a:rPr lang="tr-TR" b="1" smtClean="0"/>
              <a:t>İlaçlar</a:t>
            </a:r>
          </a:p>
          <a:p>
            <a:pPr lvl="1"/>
            <a:r>
              <a:rPr lang="tr-TR" b="1" smtClean="0"/>
              <a:t>Sepsis, hipoksemi, asidoz, üremi, pulmoner ödem.</a:t>
            </a:r>
            <a:endParaRPr lang="en-US" b="1" smtClean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lvl="1"/>
            <a:r>
              <a:rPr lang="tr-TR" b="1" smtClean="0"/>
              <a:t>Viral veya mekanik obstrüksiyon</a:t>
            </a:r>
          </a:p>
          <a:p>
            <a:pPr lvl="1"/>
            <a:r>
              <a:rPr lang="tr-TR" b="1" smtClean="0"/>
              <a:t>Genetik Hastalıklar </a:t>
            </a:r>
          </a:p>
          <a:p>
            <a:pPr lvl="1"/>
            <a:r>
              <a:rPr lang="tr-TR" b="1" smtClean="0"/>
              <a:t>İmmünsüpresyon</a:t>
            </a:r>
          </a:p>
          <a:p>
            <a:pPr lvl="1"/>
            <a:r>
              <a:rPr lang="tr-TR" b="1" smtClean="0"/>
              <a:t>Altta Yatan Hastalıklar: DM, KOAH, KKY</a:t>
            </a:r>
          </a:p>
          <a:p>
            <a:pPr lvl="1"/>
            <a:r>
              <a:rPr lang="tr-TR" b="1" smtClean="0"/>
              <a:t>Akciğerlerin Yapısal Hast: Bronşektazi</a:t>
            </a:r>
            <a:endParaRPr lang="en-US" b="1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Etyoloji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just"/>
            <a:r>
              <a:rPr lang="tr-TR" b="1" smtClean="0">
                <a:solidFill>
                  <a:schemeClr val="folHlink"/>
                </a:solidFill>
              </a:rPr>
              <a:t>Tipik Pnömoni</a:t>
            </a:r>
            <a:r>
              <a:rPr lang="tr-TR" b="1" smtClean="0"/>
              <a:t>:</a:t>
            </a:r>
            <a:r>
              <a:rPr lang="tr-TR" smtClean="0"/>
              <a:t> Etken genellikle bakterilerdir.</a:t>
            </a:r>
          </a:p>
          <a:p>
            <a:pPr lvl="1"/>
            <a:r>
              <a:rPr lang="tr-TR" b="1" smtClean="0">
                <a:solidFill>
                  <a:schemeClr val="folHlink"/>
                </a:solidFill>
              </a:rPr>
              <a:t>Atipik Pnömoni</a:t>
            </a:r>
            <a:r>
              <a:rPr lang="tr-TR" i="1" smtClean="0"/>
              <a:t>:</a:t>
            </a:r>
            <a:r>
              <a:rPr lang="tr-TR" smtClean="0"/>
              <a:t>  Mycoplasma pneumoniae, Chlamydia pneumoniae, Legionella pneumophila ve viruslardır.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28600"/>
            <a:ext cx="4419600" cy="4114800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>
                <a:solidFill>
                  <a:srgbClr val="FFFF00"/>
                </a:solidFill>
                <a:latin typeface="Arial" charset="0"/>
              </a:rPr>
              <a:t>Eşlik eden hst. olmayan,</a:t>
            </a:r>
          </a:p>
          <a:p>
            <a:pPr>
              <a:buFontTx/>
              <a:buNone/>
            </a:pPr>
            <a:r>
              <a:rPr lang="tr-TR" b="1" smtClean="0">
                <a:solidFill>
                  <a:srgbClr val="FFFF00"/>
                </a:solidFill>
                <a:latin typeface="Arial" charset="0"/>
              </a:rPr>
              <a:t>60 y. küçük TKP’li</a:t>
            </a:r>
          </a:p>
          <a:p>
            <a:pPr>
              <a:buFontTx/>
              <a:buNone/>
            </a:pPr>
            <a:r>
              <a:rPr lang="tr-TR" b="1" smtClean="0">
                <a:solidFill>
                  <a:srgbClr val="FFFF00"/>
                </a:solidFill>
                <a:latin typeface="Arial" charset="0"/>
              </a:rPr>
              <a:t>poliklinik hastaları</a:t>
            </a:r>
          </a:p>
          <a:p>
            <a:pPr lvl="1" algn="just"/>
            <a:r>
              <a:rPr lang="tr-TR" sz="2800" b="1" smtClean="0">
                <a:solidFill>
                  <a:srgbClr val="FFFFFF"/>
                </a:solidFill>
                <a:latin typeface="Arial" charset="0"/>
              </a:rPr>
              <a:t>S. pneumoniae</a:t>
            </a:r>
          </a:p>
          <a:p>
            <a:pPr lvl="1" algn="just"/>
            <a:r>
              <a:rPr lang="tr-TR" sz="2800" b="1" smtClean="0">
                <a:solidFill>
                  <a:schemeClr val="accent1"/>
                </a:solidFill>
                <a:latin typeface="Arial" charset="0"/>
              </a:rPr>
              <a:t>M.pneumoniae</a:t>
            </a:r>
            <a:endParaRPr lang="tr-TR" sz="2800" b="1" smtClean="0">
              <a:solidFill>
                <a:srgbClr val="FFFFFF"/>
              </a:solidFill>
              <a:latin typeface="Arial" charset="0"/>
            </a:endParaRPr>
          </a:p>
          <a:p>
            <a:pPr lvl="1" algn="just"/>
            <a:r>
              <a:rPr lang="tr-TR" sz="2800" b="1" smtClean="0">
                <a:solidFill>
                  <a:srgbClr val="FFFFFF"/>
                </a:solidFill>
                <a:latin typeface="Arial" charset="0"/>
              </a:rPr>
              <a:t>Resp. viruslar</a:t>
            </a:r>
          </a:p>
          <a:p>
            <a:pPr lvl="1" algn="just"/>
            <a:r>
              <a:rPr lang="tr-TR" sz="2800" b="1" smtClean="0">
                <a:solidFill>
                  <a:schemeClr val="accent1"/>
                </a:solidFill>
                <a:latin typeface="Arial" charset="0"/>
              </a:rPr>
              <a:t>C.pneumoniae</a:t>
            </a:r>
          </a:p>
          <a:p>
            <a:pPr lvl="1" algn="just"/>
            <a:r>
              <a:rPr lang="tr-TR" sz="2800" b="1" smtClean="0">
                <a:solidFill>
                  <a:schemeClr val="accent1"/>
                </a:solidFill>
                <a:latin typeface="Arial" charset="0"/>
              </a:rPr>
              <a:t>H. influenzae</a:t>
            </a:r>
            <a:endParaRPr lang="tr-TR" sz="2800" b="1" smtClean="0">
              <a:solidFill>
                <a:srgbClr val="FFFFFF"/>
              </a:solidFill>
              <a:latin typeface="Arial" charset="0"/>
            </a:endParaRPr>
          </a:p>
          <a:p>
            <a:pPr lvl="1" algn="just"/>
            <a:r>
              <a:rPr lang="tr-TR" sz="2800" b="1" smtClean="0">
                <a:solidFill>
                  <a:srgbClr val="FFFFFF"/>
                </a:solidFill>
                <a:latin typeface="Arial" charset="0"/>
              </a:rPr>
              <a:t>Diğerleri:</a:t>
            </a:r>
          </a:p>
          <a:p>
            <a:pPr lvl="1" algn="just">
              <a:buFontTx/>
              <a:buNone/>
            </a:pPr>
            <a:r>
              <a:rPr lang="tr-TR" sz="2800" b="1" smtClean="0">
                <a:solidFill>
                  <a:srgbClr val="FFFFFF"/>
                </a:solidFill>
                <a:latin typeface="Arial" charset="0"/>
              </a:rPr>
              <a:t>    Legionella türleri</a:t>
            </a:r>
          </a:p>
          <a:p>
            <a:pPr lvl="1" algn="just">
              <a:buFontTx/>
              <a:buNone/>
            </a:pPr>
            <a:r>
              <a:rPr lang="tr-TR" sz="2800" b="1" smtClean="0">
                <a:solidFill>
                  <a:srgbClr val="FFFFFF"/>
                </a:solidFill>
                <a:latin typeface="Arial" charset="0"/>
              </a:rPr>
              <a:t>    S.aureus</a:t>
            </a:r>
          </a:p>
          <a:p>
            <a:pPr lvl="1" algn="just">
              <a:buFontTx/>
              <a:buNone/>
            </a:pPr>
            <a:r>
              <a:rPr lang="tr-TR" sz="2800" b="1" smtClean="0">
                <a:solidFill>
                  <a:srgbClr val="FFFFFF"/>
                </a:solidFill>
                <a:latin typeface="Arial" charset="0"/>
              </a:rPr>
              <a:t>    M. tuberculosis</a:t>
            </a:r>
          </a:p>
          <a:p>
            <a:pPr lvl="1" algn="just"/>
            <a:r>
              <a:rPr lang="tr-TR" sz="2800" b="1" smtClean="0">
                <a:solidFill>
                  <a:srgbClr val="FFFFFF"/>
                </a:solidFill>
                <a:latin typeface="Arial" charset="0"/>
              </a:rPr>
              <a:t> Endemik</a:t>
            </a:r>
            <a:r>
              <a:rPr lang="tr-TR" sz="2800" b="1" smtClean="0">
                <a:latin typeface="Arial" charset="0"/>
              </a:rPr>
              <a:t> </a:t>
            </a:r>
            <a:r>
              <a:rPr lang="tr-TR" sz="2800" b="1" smtClean="0">
                <a:solidFill>
                  <a:srgbClr val="FFFFFF"/>
                </a:solidFill>
                <a:latin typeface="Arial" charset="0"/>
              </a:rPr>
              <a:t>mantar</a:t>
            </a:r>
            <a:r>
              <a:rPr lang="tr-TR" sz="2800" b="1" smtClean="0">
                <a:latin typeface="Arial" charset="0"/>
              </a:rPr>
              <a:t>	</a:t>
            </a:r>
          </a:p>
          <a:p>
            <a:endParaRPr lang="en-AU" smtClean="0"/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28600"/>
            <a:ext cx="4495800" cy="4114800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>
                <a:solidFill>
                  <a:srgbClr val="FFFF00"/>
                </a:solidFill>
                <a:latin typeface="Arial" charset="0"/>
              </a:rPr>
              <a:t>Eşlik eden hast. Olan</a:t>
            </a:r>
          </a:p>
          <a:p>
            <a:pPr>
              <a:buFontTx/>
              <a:buNone/>
            </a:pPr>
            <a:r>
              <a:rPr lang="tr-TR" b="1" smtClean="0">
                <a:solidFill>
                  <a:srgbClr val="FFFF00"/>
                </a:solidFill>
                <a:latin typeface="Arial" charset="0"/>
              </a:rPr>
              <a:t>ve/veya 60y üzeri</a:t>
            </a:r>
          </a:p>
          <a:p>
            <a:pPr>
              <a:buFontTx/>
              <a:buNone/>
            </a:pPr>
            <a:r>
              <a:rPr lang="tr-TR" b="1" smtClean="0">
                <a:solidFill>
                  <a:srgbClr val="FFFF00"/>
                </a:solidFill>
                <a:latin typeface="Arial" charset="0"/>
              </a:rPr>
              <a:t>TKP’li poliklinik hast</a:t>
            </a:r>
          </a:p>
          <a:p>
            <a:pPr lvl="1" algn="just"/>
            <a:r>
              <a:rPr lang="tr-TR" sz="2800" b="1" smtClean="0">
                <a:solidFill>
                  <a:srgbClr val="FFFFFF"/>
                </a:solidFill>
                <a:latin typeface="Arial" charset="0"/>
              </a:rPr>
              <a:t>S. pneumoniae</a:t>
            </a:r>
          </a:p>
          <a:p>
            <a:pPr lvl="1" algn="just"/>
            <a:r>
              <a:rPr lang="tr-TR" sz="2800" b="1" smtClean="0">
                <a:solidFill>
                  <a:srgbClr val="FFFFFF"/>
                </a:solidFill>
                <a:latin typeface="Arial" charset="0"/>
              </a:rPr>
              <a:t>Resp. viruslar</a:t>
            </a:r>
          </a:p>
          <a:p>
            <a:pPr lvl="1"/>
            <a:r>
              <a:rPr lang="tr-TR" sz="2800" b="1" smtClean="0">
                <a:solidFill>
                  <a:schemeClr val="accent1"/>
                </a:solidFill>
                <a:latin typeface="Arial" charset="0"/>
              </a:rPr>
              <a:t>Aerobik gram(-) basiller</a:t>
            </a:r>
            <a:endParaRPr lang="tr-TR" sz="2800" b="1" smtClean="0">
              <a:solidFill>
                <a:srgbClr val="FFFFFF"/>
              </a:solidFill>
              <a:latin typeface="Arial" charset="0"/>
            </a:endParaRPr>
          </a:p>
          <a:p>
            <a:pPr lvl="1" algn="just"/>
            <a:r>
              <a:rPr lang="tr-TR" sz="2800" b="1" smtClean="0">
                <a:solidFill>
                  <a:srgbClr val="FFFFFF"/>
                </a:solidFill>
                <a:latin typeface="Arial" charset="0"/>
              </a:rPr>
              <a:t>S. aureus</a:t>
            </a:r>
          </a:p>
          <a:p>
            <a:pPr lvl="1" algn="just"/>
            <a:r>
              <a:rPr lang="tr-TR" sz="2800" b="1" smtClean="0">
                <a:solidFill>
                  <a:srgbClr val="FFFFFF"/>
                </a:solidFill>
                <a:latin typeface="Arial" charset="0"/>
              </a:rPr>
              <a:t>Diğerleri:</a:t>
            </a:r>
          </a:p>
          <a:p>
            <a:pPr lvl="1" algn="just">
              <a:buFontTx/>
              <a:buNone/>
            </a:pPr>
            <a:r>
              <a:rPr lang="tr-TR" sz="2800" b="1" smtClean="0">
                <a:solidFill>
                  <a:srgbClr val="FFFFFF"/>
                </a:solidFill>
                <a:latin typeface="Arial" charset="0"/>
              </a:rPr>
              <a:t>   </a:t>
            </a:r>
            <a:r>
              <a:rPr lang="tr-TR" sz="2800" b="1" smtClean="0">
                <a:solidFill>
                  <a:schemeClr val="accent1"/>
                </a:solidFill>
                <a:latin typeface="Arial" charset="0"/>
              </a:rPr>
              <a:t>M.catarrhalis</a:t>
            </a:r>
            <a:endParaRPr lang="tr-TR" sz="2800" b="1" smtClean="0">
              <a:solidFill>
                <a:srgbClr val="FFFFFF"/>
              </a:solidFill>
              <a:latin typeface="Arial" charset="0"/>
            </a:endParaRPr>
          </a:p>
          <a:p>
            <a:pPr lvl="1" algn="just">
              <a:buFontTx/>
              <a:buNone/>
            </a:pPr>
            <a:r>
              <a:rPr lang="tr-TR" sz="2800" b="1" smtClean="0">
                <a:solidFill>
                  <a:srgbClr val="FFFFFF"/>
                </a:solidFill>
                <a:latin typeface="Arial" charset="0"/>
              </a:rPr>
              <a:t>   Legionella türleri</a:t>
            </a:r>
          </a:p>
          <a:p>
            <a:pPr lvl="1" algn="just">
              <a:buFontTx/>
              <a:buNone/>
            </a:pPr>
            <a:r>
              <a:rPr lang="tr-TR" sz="2800" b="1" smtClean="0">
                <a:solidFill>
                  <a:srgbClr val="FFFFFF"/>
                </a:solidFill>
                <a:latin typeface="Arial" charset="0"/>
              </a:rPr>
              <a:t>   M. tuberculosis</a:t>
            </a:r>
          </a:p>
          <a:p>
            <a:pPr lvl="1" algn="just"/>
            <a:r>
              <a:rPr lang="tr-TR" sz="2800" b="1" smtClean="0">
                <a:solidFill>
                  <a:srgbClr val="FFFFFF"/>
                </a:solidFill>
                <a:latin typeface="Arial" charset="0"/>
              </a:rPr>
              <a:t>Endemik mantar</a:t>
            </a:r>
            <a:r>
              <a:rPr lang="tr-TR" sz="2800" b="1" smtClean="0">
                <a:latin typeface="Arial" charset="0"/>
              </a:rPr>
              <a:t>	</a:t>
            </a:r>
          </a:p>
          <a:p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ulse">
  <a:themeElements>
    <a:clrScheme name="Pulse.pot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Pulse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9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94"/>
          </a:defRPr>
        </a:defPPr>
      </a:lstStyle>
    </a:lnDef>
  </a:objectDefaults>
  <a:extraClrSchemeLst>
    <a:extraClrScheme>
      <a:clrScheme name="Pulse.pot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.pot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.pot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.pot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.pot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.pot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Designs\PULSE.POT</Template>
  <TotalTime>596</TotalTime>
  <Words>830</Words>
  <Application>Microsoft Office PowerPoint</Application>
  <PresentationFormat>Ekran Gösterisi (4:3)</PresentationFormat>
  <Paragraphs>180</Paragraphs>
  <Slides>26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8" baseType="lpstr">
      <vt:lpstr>Pulse</vt:lpstr>
      <vt:lpstr>Document</vt:lpstr>
      <vt:lpstr>Pnömoniler:sınıflama</vt:lpstr>
      <vt:lpstr>Toplum kökenli pnömoniler(TKP)</vt:lpstr>
      <vt:lpstr>TKP</vt:lpstr>
      <vt:lpstr>Atipik Pnömoni</vt:lpstr>
      <vt:lpstr>FİZİK MUAYENE</vt:lpstr>
      <vt:lpstr>Patogenez</vt:lpstr>
      <vt:lpstr>Predispozan faktörler</vt:lpstr>
      <vt:lpstr>Etyoloji</vt:lpstr>
      <vt:lpstr>Slayt 9</vt:lpstr>
      <vt:lpstr>Slayt 10</vt:lpstr>
      <vt:lpstr>Fizik m. bulgularına göre pnömonide etiyolojik tanı</vt:lpstr>
      <vt:lpstr>Fizik m. bulgularına göre pnömonide etiyolojik tanı-II</vt:lpstr>
      <vt:lpstr>Balgama göre etken?</vt:lpstr>
      <vt:lpstr>Akç filminin  önemi</vt:lpstr>
      <vt:lpstr>Slayt 15</vt:lpstr>
      <vt:lpstr>Slayt 16</vt:lpstr>
      <vt:lpstr>Hastaneye sevk kriterleri</vt:lpstr>
      <vt:lpstr>Yoğun Bakım Ünitesine  Yatırılma Kriterleri</vt:lpstr>
      <vt:lpstr>Ayakta tedavi:Grup-I</vt:lpstr>
      <vt:lpstr>Poliklinikte tedavi:Grup-2</vt:lpstr>
      <vt:lpstr>Klinikte tedavi:Grup-3</vt:lpstr>
      <vt:lpstr>Yoğun bakımda tedavi:grup-4</vt:lpstr>
      <vt:lpstr>Tedavi süresi</vt:lpstr>
      <vt:lpstr>Slayt 24</vt:lpstr>
      <vt:lpstr>Direncli Pnömokok riskini artıran faktörler</vt:lpstr>
      <vt:lpstr>Slayt 26</vt:lpstr>
    </vt:vector>
  </TitlesOfParts>
  <Company>İBNİ SİNA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İsmail Balık</dc:creator>
  <cp:lastModifiedBy>user</cp:lastModifiedBy>
  <cp:revision>16</cp:revision>
  <cp:lastPrinted>2000-02-19T22:52:30Z</cp:lastPrinted>
  <dcterms:created xsi:type="dcterms:W3CDTF">2000-02-18T15:42:08Z</dcterms:created>
  <dcterms:modified xsi:type="dcterms:W3CDTF">2017-11-13T09:17:58Z</dcterms:modified>
</cp:coreProperties>
</file>