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sldIdLst>
    <p:sldId id="346" r:id="rId3"/>
    <p:sldId id="310" r:id="rId4"/>
    <p:sldId id="311" r:id="rId5"/>
    <p:sldId id="282" r:id="rId6"/>
    <p:sldId id="285" r:id="rId7"/>
    <p:sldId id="283" r:id="rId8"/>
    <p:sldId id="284" r:id="rId9"/>
    <p:sldId id="286" r:id="rId10"/>
    <p:sldId id="312" r:id="rId11"/>
    <p:sldId id="288" r:id="rId12"/>
    <p:sldId id="324" r:id="rId13"/>
    <p:sldId id="325" r:id="rId14"/>
    <p:sldId id="326" r:id="rId15"/>
    <p:sldId id="292" r:id="rId16"/>
    <p:sldId id="327" r:id="rId17"/>
    <p:sldId id="294" r:id="rId18"/>
    <p:sldId id="293" r:id="rId19"/>
    <p:sldId id="347" r:id="rId20"/>
    <p:sldId id="348" r:id="rId21"/>
    <p:sldId id="349" r:id="rId22"/>
    <p:sldId id="350" r:id="rId23"/>
    <p:sldId id="338" r:id="rId24"/>
    <p:sldId id="295" r:id="rId25"/>
    <p:sldId id="296" r:id="rId26"/>
    <p:sldId id="297" r:id="rId27"/>
    <p:sldId id="299" r:id="rId28"/>
    <p:sldId id="301" r:id="rId29"/>
    <p:sldId id="333" r:id="rId30"/>
    <p:sldId id="308" r:id="rId3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CD78-5A70-4C84-B9D4-21953F9250FF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91FF-D69D-451A-8B15-EAE5423833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BA20-9EEC-491E-A7E4-7D5D20C654E0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75CE-EA07-452F-AAB2-9C94999D28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2E66-1984-420D-946F-BBF68421C775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14B9-4404-47F4-A3A2-EB3789F2B9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3A66-9447-4E85-BF00-2041EE97A1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375D-DE44-4DE5-BFEB-1952F5E22C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7F40-00D5-445B-BCAC-980B9938E1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ABD3-5697-4FD0-89CF-94F42630D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45CD-726A-4FB0-9428-D58DF2DD9E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66F9-90C1-4567-9D15-FDC9338342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A8E4-E956-4E76-9512-816B6A77CB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21F1-F944-42AD-9904-124C8ADF1C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BFF8-CAAE-4BEE-9C67-063AC0A226EE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8A0D-68FF-4546-8FFF-CEB010B106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440B-2F52-4497-A1CA-E030685E0B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252F-B087-4644-A0FF-7BCB0D60F4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A236-2587-4DAD-8301-A99DC5122E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E9BE-A5F2-4C2C-81A1-986F00E984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6486-1012-4368-AEE9-27A127276A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A2C7-695C-4C6E-9017-B83F0C7F9C54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A68D-193E-464E-9646-C75ACE2D05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726A-3799-4BAE-8308-66B71A6AA0E4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C65D-8706-4A9E-8284-128094C250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8633-5267-4B1B-B787-F9B9F8AA96DD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D19E-F4F4-4878-817B-9618465A39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8F08-3948-4AF3-829D-FBF91485290B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A6F4-F0DE-44B3-914F-A64290CA24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3022-8D11-4FEA-9949-2164D070D785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202A-F399-4B5B-8993-6CD40F6FB3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AD13-3583-43B3-A862-041CA3AF0D05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E9BE-13C3-47CF-8599-AA41C04F8B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1E57-CF51-4791-98C0-880C85CF6015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A449-8A40-4159-8595-82CD18A67E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AC447E-7F20-455F-8840-2056B43BFD35}" type="datetimeFigureOut">
              <a:rPr lang="tr-TR"/>
              <a:pPr>
                <a:defRPr/>
              </a:pPr>
              <a:t>21.11.2017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69640-06BA-4AF1-951D-101FA8E413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med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DBE74E-AF6C-4AD7-BB23-5246CA6359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med"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Belgesi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73630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Acil </a:t>
            </a:r>
            <a:r>
              <a:rPr lang="tr-TR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Vakaya Yaklaşım</a:t>
            </a:r>
            <a:br>
              <a:rPr lang="tr-TR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</a:br>
            <a:r>
              <a:rPr lang="es-ES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ve</a:t>
            </a:r>
            <a:r>
              <a:rPr lang="tr-TR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 </a:t>
            </a:r>
            <a:r>
              <a:rPr lang="es-ES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</a:rPr>
              <a:t>Triaj</a:t>
            </a:r>
            <a:endParaRPr lang="tr-TR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819600"/>
            <a:ext cx="6400800" cy="14669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1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Doç.Dr</a:t>
            </a:r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.Onur Polat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Ortopedi ve Travmatoloji Uzmanı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Ankara Üniversitesi Tıp Fakültesi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Acil Tıp Anabilim Dalı</a:t>
            </a:r>
            <a:endParaRPr lang="tr-TR" sz="1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56792"/>
            <a:ext cx="8686800" cy="530120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Yaşamsal tehlikesi olan hastayı zaman geçirmeden tanımlama ve acil girişim sağlama,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Kritik olmayan hastanın bakımını kolaylaştırma,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Etkin personel sağlama,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Ekip kavramına işlerlik kazandırma,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Sistemin getirdiği düzenle ve işleyiş hızı ile hastaların korkularını hafifletme,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Hasta ailesi, yakınları ve topluma ilişkin sorumlulukları ekip üyelerine dağıtma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Hasta akışını ve birim trafiğini rahatlatma şeklinde sıralanabilir.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414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TRİYAJIN AMACI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56792"/>
            <a:ext cx="8715375" cy="50868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En az iki yıl kritik hastaların bakımında çalışmış olmalı,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En az altı ay acil ünitesinde çalışmış olmalı,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2800" dirty="0" err="1" smtClean="0"/>
              <a:t>Triyaj</a:t>
            </a:r>
            <a:r>
              <a:rPr lang="tr-TR" sz="2800" dirty="0" smtClean="0"/>
              <a:t> konusunda bir eğitim programı almış olmalı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Kişiler arası ilişkileri ve iletişim becerileri iyi olmalı,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Organizasyon becerisi iyi olmalı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Değişikliklere uyum sağlayabilmeli ve esnek olmalı.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6097"/>
            <a:ext cx="8229600" cy="784671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+mn-lt"/>
              </a:rPr>
              <a:t>Triyaj</a:t>
            </a:r>
            <a:r>
              <a:rPr lang="tr-TR" sz="2800" b="1" dirty="0" smtClean="0">
                <a:solidFill>
                  <a:srgbClr val="C00000"/>
                </a:solidFill>
                <a:latin typeface="+mn-lt"/>
              </a:rPr>
              <a:t> Yapan Sağlık Görevlisi;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736"/>
            <a:ext cx="8678863" cy="5519514"/>
          </a:xfrm>
        </p:spPr>
        <p:txBody>
          <a:bodyPr>
            <a:normAutofit fontScale="85000" lnSpcReduction="10000"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Hastanın niye acil servise geldiğini sorgulamak ve öğrenmek,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Hastaların hangisinin önce </a:t>
            </a:r>
            <a:r>
              <a:rPr lang="tr-TR" sz="2800" dirty="0" err="1" smtClean="0"/>
              <a:t>triyaja</a:t>
            </a:r>
            <a:r>
              <a:rPr lang="tr-TR" sz="2800" dirty="0" smtClean="0"/>
              <a:t> alınacağına karar vermek,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err="1" smtClean="0"/>
              <a:t>Triyaj</a:t>
            </a:r>
            <a:r>
              <a:rPr lang="tr-TR" sz="2800" dirty="0" smtClean="0"/>
              <a:t> hikayesi, başlangıç tedavisi ile ilgili kağıtları doldurmak,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err="1" smtClean="0"/>
              <a:t>Triyaj</a:t>
            </a:r>
            <a:r>
              <a:rPr lang="tr-TR" sz="2800" dirty="0" smtClean="0"/>
              <a:t> sırasında gerekirse ilk yardım uygulamak,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Bekleme salonuna gönderdiği hastalara muhtemel bekleme süresi ve niye bekledikleri konusunda bilgi vermek,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908720"/>
            <a:ext cx="8643938" cy="5520655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Ziyaretçi ve hasta yakınlarının içeri girmesine müsaade edilmediği durumlarda hastanın durumu hakkında onlara bilgi vermek,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Bekleme salonundaki hastaların kontrolü ve sağlık durumlarının takibini yapmak,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Bekleyen hastalarla tekrar ilgilenmek ve </a:t>
            </a:r>
            <a:r>
              <a:rPr lang="tr-TR" sz="2800" dirty="0" err="1" smtClean="0"/>
              <a:t>triyaj</a:t>
            </a:r>
            <a:r>
              <a:rPr lang="tr-TR" sz="2800" dirty="0" smtClean="0"/>
              <a:t> yapmak,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smtClean="0"/>
              <a:t>Eğer varsa şikayetlerle ilgili protokollerin ilk </a:t>
            </a:r>
            <a:r>
              <a:rPr lang="tr-TR" sz="2800" dirty="0" err="1" smtClean="0"/>
              <a:t>labaratuvar</a:t>
            </a:r>
            <a:r>
              <a:rPr lang="tr-TR" sz="2800" dirty="0" smtClean="0"/>
              <a:t> ve </a:t>
            </a:r>
            <a:r>
              <a:rPr lang="tr-TR" sz="2800" dirty="0" err="1" smtClean="0"/>
              <a:t>grafi</a:t>
            </a:r>
            <a:r>
              <a:rPr lang="tr-TR" sz="2800" dirty="0" smtClean="0"/>
              <a:t> istemlerini yapmak.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285875"/>
            <a:ext cx="7715250" cy="5257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2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i="1" dirty="0" smtClean="0"/>
              <a:t>	</a:t>
            </a:r>
            <a:r>
              <a:rPr lang="tr-TR" b="1" i="1" u="sng" dirty="0" err="1" smtClean="0">
                <a:solidFill>
                  <a:srgbClr val="C00000"/>
                </a:solidFill>
              </a:rPr>
              <a:t>Triyaj</a:t>
            </a:r>
            <a:r>
              <a:rPr lang="tr-TR" b="1" i="1" u="sng" dirty="0" smtClean="0">
                <a:solidFill>
                  <a:srgbClr val="C00000"/>
                </a:solidFill>
              </a:rPr>
              <a:t> görüşmelerinin hedefi; tıbbi tanı koymak değil doğru klinik kararı vermektir. </a:t>
            </a:r>
          </a:p>
          <a:p>
            <a:pPr marL="609600" indent="-609600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i="1" u="sng" dirty="0" smtClean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08733"/>
            <a:ext cx="8229600" cy="804044"/>
          </a:xfrm>
        </p:spPr>
        <p:txBody>
          <a:bodyPr/>
          <a:lstStyle/>
          <a:p>
            <a:pPr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ACİL SERVİS VE TRİYAJ</a:t>
            </a:r>
            <a:endParaRPr lang="tr-TR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80294"/>
            <a:ext cx="8229600" cy="4845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tr-TR" sz="2400" dirty="0" smtClean="0"/>
              <a:t>	</a:t>
            </a:r>
            <a:r>
              <a:rPr lang="tr-TR" sz="2400" b="1" dirty="0" err="1" smtClean="0"/>
              <a:t>Triyaj</a:t>
            </a:r>
            <a:r>
              <a:rPr lang="tr-TR" sz="2400" b="1" dirty="0" smtClean="0"/>
              <a:t> Alanı: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/>
              <a:t>Genellikle acil servislerin girişine kurulur.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/>
              <a:t>Tek bir giriş ile acile yönlendirme yapılır.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err="1" smtClean="0"/>
              <a:t>Triyaj</a:t>
            </a:r>
            <a:r>
              <a:rPr lang="tr-TR" sz="2400" dirty="0" smtClean="0"/>
              <a:t> alanının girişe çok yakın olması nedeniyle, polis, basın ve halktan kişilerin çalışmalara müdahil olmamasına dikkat edilmelidir.</a:t>
            </a:r>
          </a:p>
          <a:p>
            <a:pPr>
              <a:lnSpc>
                <a:spcPct val="150000"/>
              </a:lnSpc>
              <a:defRPr/>
            </a:pPr>
            <a:endParaRPr lang="tr-TR" sz="2400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96206"/>
            <a:ext cx="8501062" cy="4801146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sz="2800" dirty="0" err="1" smtClean="0"/>
              <a:t>Triyajın</a:t>
            </a:r>
            <a:r>
              <a:rPr lang="tr-TR" sz="2800" dirty="0" smtClean="0"/>
              <a:t> amacı doktor görünceye kadar beklenebilecek en uygun zamanı bulmaktır.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sz="2800" dirty="0" smtClean="0"/>
              <a:t>İdeal zaman “</a:t>
            </a:r>
            <a:r>
              <a:rPr lang="tr-TR" sz="2800" b="1" dirty="0" smtClean="0"/>
              <a:t>akutluk</a:t>
            </a:r>
            <a:r>
              <a:rPr lang="tr-TR" sz="2800" dirty="0" smtClean="0"/>
              <a:t>” derecesine göre hesaplanabilir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sz="2800" dirty="0" smtClean="0"/>
              <a:t>Akutluk derecesi ise her hasta için hem teşhis hem de </a:t>
            </a:r>
            <a:r>
              <a:rPr lang="tr-TR" sz="2800" dirty="0" err="1" smtClean="0"/>
              <a:t>triyaj</a:t>
            </a:r>
            <a:r>
              <a:rPr lang="tr-TR" sz="2800" dirty="0" smtClean="0"/>
              <a:t> kategorisine göre saptanmalıdır.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414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TRİYAJ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8785225" cy="5184874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tr-TR" sz="2800" dirty="0" err="1" smtClean="0"/>
              <a:t>Triyaj</a:t>
            </a:r>
            <a:r>
              <a:rPr lang="tr-TR" sz="2800" dirty="0" smtClean="0"/>
              <a:t> sık kullanılmasına rağmen </a:t>
            </a:r>
            <a:r>
              <a:rPr lang="tr-TR" sz="2800" dirty="0" err="1" smtClean="0"/>
              <a:t>triyaj</a:t>
            </a:r>
            <a:r>
              <a:rPr lang="tr-TR" sz="2800" dirty="0" smtClean="0"/>
              <a:t> sistemleri arasında bir </a:t>
            </a:r>
            <a:r>
              <a:rPr lang="tr-TR" sz="2800" dirty="0" err="1" smtClean="0"/>
              <a:t>konsensus</a:t>
            </a:r>
            <a:r>
              <a:rPr lang="tr-TR" sz="2800" dirty="0" smtClean="0"/>
              <a:t> yoktur.</a:t>
            </a:r>
          </a:p>
          <a:p>
            <a:pPr algn="just" eaLnBrk="1" hangingPunct="1">
              <a:lnSpc>
                <a:spcPct val="130000"/>
              </a:lnSpc>
            </a:pPr>
            <a:r>
              <a:rPr lang="tr-TR" sz="2800" dirty="0" smtClean="0"/>
              <a:t>Çünkü hastane imkanları, yatak sayısı, acil servis planı, çalışanları, malzemeleri, hasta kalabalığı değişmektedir.</a:t>
            </a:r>
          </a:p>
          <a:p>
            <a:pPr algn="just" eaLnBrk="1" hangingPunct="1">
              <a:lnSpc>
                <a:spcPct val="130000"/>
              </a:lnSpc>
            </a:pPr>
            <a:r>
              <a:rPr lang="tr-TR" sz="2800" dirty="0" err="1" smtClean="0"/>
              <a:t>Triyaj</a:t>
            </a:r>
            <a:r>
              <a:rPr lang="tr-TR" sz="2800" dirty="0" smtClean="0"/>
              <a:t> öncelikle geliş şikayetine göre sınıflamaya dayanmaktadır.</a:t>
            </a:r>
          </a:p>
          <a:p>
            <a:pPr algn="just" eaLnBrk="1" hangingPunct="1">
              <a:lnSpc>
                <a:spcPct val="130000"/>
              </a:lnSpc>
            </a:pPr>
            <a:endParaRPr lang="tr-TR" sz="2800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414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TRİYAJ SİSTEMLERİ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algn="just"/>
            <a:r>
              <a:rPr lang="tr-TR" dirty="0" smtClean="0">
                <a:cs typeface="Arial" panose="020B0604020202020204" pitchFamily="34" charset="0"/>
              </a:rPr>
              <a:t>Durumu stabil olmayan hastanın tedavisi bitinceye kadar her tıbbi basamakta yeniden yapılan sürekli ve </a:t>
            </a:r>
            <a:r>
              <a:rPr lang="tr-TR" dirty="0" err="1" smtClean="0">
                <a:cs typeface="Arial" panose="020B0604020202020204" pitchFamily="34" charset="0"/>
              </a:rPr>
              <a:t>süregen</a:t>
            </a:r>
            <a:r>
              <a:rPr lang="tr-TR" dirty="0" smtClean="0">
                <a:cs typeface="Arial" panose="020B0604020202020204" pitchFamily="34" charset="0"/>
              </a:rPr>
              <a:t> olan </a:t>
            </a:r>
            <a:r>
              <a:rPr lang="tr-TR" dirty="0" err="1" smtClean="0">
                <a:cs typeface="Arial" panose="020B0604020202020204" pitchFamily="34" charset="0"/>
              </a:rPr>
              <a:t>triyajda</a:t>
            </a:r>
            <a:r>
              <a:rPr lang="tr-TR" dirty="0" smtClean="0">
                <a:cs typeface="Arial" panose="020B0604020202020204" pitchFamily="34" charset="0"/>
              </a:rPr>
              <a:t> 2’ </a:t>
            </a:r>
            <a:r>
              <a:rPr lang="tr-TR" dirty="0" err="1" smtClean="0">
                <a:cs typeface="Arial" panose="020B0604020202020204" pitchFamily="34" charset="0"/>
              </a:rPr>
              <a:t>li</a:t>
            </a:r>
            <a:r>
              <a:rPr lang="tr-TR" dirty="0" smtClean="0">
                <a:cs typeface="Arial" panose="020B0604020202020204" pitchFamily="34" charset="0"/>
              </a:rPr>
              <a:t>, 3’ </a:t>
            </a:r>
            <a:r>
              <a:rPr lang="tr-TR" dirty="0" err="1" smtClean="0">
                <a:cs typeface="Arial" panose="020B0604020202020204" pitchFamily="34" charset="0"/>
              </a:rPr>
              <a:t>lü</a:t>
            </a:r>
            <a:r>
              <a:rPr lang="tr-TR" dirty="0" smtClean="0">
                <a:cs typeface="Arial" panose="020B0604020202020204" pitchFamily="34" charset="0"/>
              </a:rPr>
              <a:t>, 4’ </a:t>
            </a:r>
            <a:r>
              <a:rPr lang="tr-TR" dirty="0" err="1" smtClean="0">
                <a:cs typeface="Arial" panose="020B0604020202020204" pitchFamily="34" charset="0"/>
              </a:rPr>
              <a:t>lü</a:t>
            </a:r>
            <a:r>
              <a:rPr lang="tr-TR" dirty="0" smtClean="0">
                <a:cs typeface="Arial" panose="020B0604020202020204" pitchFamily="34" charset="0"/>
              </a:rPr>
              <a:t> ve 5’li olmak üzere değişik sınıflandırma sistemleri kullanılmaktadır.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04800" y="182561"/>
          <a:ext cx="8610600" cy="649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51821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Acil Servis </a:t>
                      </a:r>
                      <a:r>
                        <a:rPr lang="tr-TR" sz="2800" dirty="0" err="1" smtClean="0"/>
                        <a:t>Triyaj</a:t>
                      </a:r>
                      <a:r>
                        <a:rPr lang="tr-TR" sz="2800" dirty="0" smtClean="0"/>
                        <a:t> Sistemleri</a:t>
                      </a:r>
                      <a:endParaRPr lang="tr-TR" sz="2800" dirty="0"/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6762">
                <a:tc row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2li triaj sistemi</a:t>
                      </a:r>
                      <a:endParaRPr lang="tr-TR" sz="1800" dirty="0"/>
                    </a:p>
                  </a:txBody>
                  <a:tcPr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Acil </a:t>
                      </a:r>
                    </a:p>
                  </a:txBody>
                  <a:tcPr marT="45724" marB="45724"/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Acil değil</a:t>
                      </a:r>
                    </a:p>
                  </a:txBody>
                  <a:tcPr marT="45724" marB="45724"/>
                </a:tc>
              </a:tr>
              <a:tr h="42676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3lü triaj sistemi</a:t>
                      </a:r>
                    </a:p>
                    <a:p>
                      <a:pPr algn="ctr"/>
                      <a:endParaRPr lang="tr-TR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Acil</a:t>
                      </a:r>
                    </a:p>
                  </a:txBody>
                  <a:tcPr marT="45724" marB="45724">
                    <a:solidFill>
                      <a:srgbClr val="FF0000"/>
                    </a:solidFill>
                  </a:tcPr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Acele </a:t>
                      </a:r>
                    </a:p>
                  </a:txBody>
                  <a:tcPr marT="45724" marB="45724">
                    <a:solidFill>
                      <a:srgbClr val="FFFF00"/>
                    </a:solidFill>
                  </a:tcPr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Acil değil</a:t>
                      </a:r>
                    </a:p>
                  </a:txBody>
                  <a:tcPr marT="45724" marB="45724">
                    <a:solidFill>
                      <a:srgbClr val="00B050"/>
                    </a:solidFill>
                  </a:tcPr>
                </a:tc>
              </a:tr>
              <a:tr h="42676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4lü triaj sistemi</a:t>
                      </a:r>
                    </a:p>
                    <a:p>
                      <a:pPr algn="ctr"/>
                      <a:endParaRPr lang="tr-TR" sz="1800" dirty="0"/>
                    </a:p>
                  </a:txBody>
                  <a:tcPr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Acil</a:t>
                      </a:r>
                      <a:endParaRPr lang="tr-TR" sz="1800" dirty="0"/>
                    </a:p>
                  </a:txBody>
                  <a:tcPr marT="45724" marB="45724"/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Ciddi</a:t>
                      </a:r>
                    </a:p>
                  </a:txBody>
                  <a:tcPr marT="45724" marB="45724"/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Stabil</a:t>
                      </a:r>
                    </a:p>
                  </a:txBody>
                  <a:tcPr marT="45724" marB="45724"/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Acil değil</a:t>
                      </a:r>
                    </a:p>
                  </a:txBody>
                  <a:tcPr marT="45724" marB="45724"/>
                </a:tc>
              </a:tr>
              <a:tr h="426762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5li triaj sistemi</a:t>
                      </a:r>
                    </a:p>
                    <a:p>
                      <a:pPr algn="ctr"/>
                      <a:endParaRPr lang="tr-TR" sz="1800" dirty="0"/>
                    </a:p>
                  </a:txBody>
                  <a:tcPr marT="45724" marB="4572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Hemen </a:t>
                      </a:r>
                      <a:endParaRPr lang="tr-TR" sz="1800" dirty="0"/>
                    </a:p>
                  </a:txBody>
                  <a:tcPr marT="45724" marB="45724">
                    <a:solidFill>
                      <a:srgbClr val="FF0000"/>
                    </a:solidFill>
                  </a:tcPr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Çok acil</a:t>
                      </a:r>
                      <a:endParaRPr lang="tr-TR" sz="1800" dirty="0"/>
                    </a:p>
                  </a:txBody>
                  <a:tcPr marT="45724" marB="45724">
                    <a:solidFill>
                      <a:srgbClr val="F1700F"/>
                    </a:solidFill>
                  </a:tcPr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Acil </a:t>
                      </a:r>
                      <a:endParaRPr lang="tr-TR" sz="1800" dirty="0"/>
                    </a:p>
                  </a:txBody>
                  <a:tcPr marT="45724" marB="45724">
                    <a:solidFill>
                      <a:srgbClr val="FFFF00"/>
                    </a:solidFill>
                  </a:tcPr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Az acil</a:t>
                      </a:r>
                      <a:endParaRPr lang="tr-TR" sz="1800" dirty="0"/>
                    </a:p>
                  </a:txBody>
                  <a:tcPr marT="45724" marB="45724">
                    <a:solidFill>
                      <a:srgbClr val="00B050"/>
                    </a:solidFill>
                  </a:tcPr>
                </a:tc>
              </a:tr>
              <a:tr h="426762">
                <a:tc vMerge="1"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Acil değil</a:t>
                      </a:r>
                    </a:p>
                  </a:txBody>
                  <a:tcPr marT="45724" marB="45724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70409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ACİL SERVİSLER</a:t>
            </a:r>
            <a:endParaRPr lang="tr-TR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313" y="1643063"/>
            <a:ext cx="8715375" cy="50006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Tıbbi yaklaşım için gerekli teçhizat ve personele sahip olmalıdır.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Acil hastalar için gerekli tedaviyi en kısa sürede sağlayabilmelidir.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Comic Sans MS" pitchFamily="66" charset="0"/>
              </a:rPr>
              <a:t>Acil tıp birimleri ; acil durumların programsız ve zamansız karşımıza çıkma olasılığı nedeniyle tecrübeli doktor, sağlık memuru, hemşire, </a:t>
            </a:r>
            <a:r>
              <a:rPr lang="tr-TR" sz="2400" dirty="0" err="1" smtClean="0">
                <a:latin typeface="Comic Sans MS" pitchFamily="66" charset="0"/>
              </a:rPr>
              <a:t>paramedik</a:t>
            </a:r>
            <a:r>
              <a:rPr lang="tr-TR" sz="2400" dirty="0" smtClean="0">
                <a:latin typeface="Comic Sans MS" pitchFamily="66" charset="0"/>
              </a:rPr>
              <a:t> ve yardımcı sağlık personelini 24/7 hazır bulundurmalıdır.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56792"/>
            <a:ext cx="8572500" cy="504056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b="1" dirty="0" smtClean="0"/>
              <a:t>					</a:t>
            </a:r>
            <a:r>
              <a:rPr lang="tr-TR" sz="3600" b="1" dirty="0" smtClean="0">
                <a:solidFill>
                  <a:srgbClr val="C00000"/>
                </a:solidFill>
              </a:rPr>
              <a:t>112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sz="2400" dirty="0" smtClean="0"/>
              <a:t>Aynı zamanda hastanın hangi sınıfa girdiğinin daha kolay anlaşılması için özel renkli kartlar kullanılır: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Kırmızı:</a:t>
            </a:r>
            <a:r>
              <a:rPr lang="tr-TR" sz="2400" dirty="0" smtClean="0"/>
              <a:t>Birinci derecede önceliği olan ve hemen girişimde bulunulması gerekenler</a:t>
            </a:r>
            <a:r>
              <a:rPr lang="tr-TR" sz="2400" b="1" dirty="0" smtClean="0"/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sz="2400" b="1" dirty="0" smtClean="0">
                <a:solidFill>
                  <a:srgbClr val="FFFF00"/>
                </a:solidFill>
              </a:rPr>
              <a:t>Sarı:</a:t>
            </a:r>
            <a:r>
              <a:rPr lang="tr-TR" sz="2400" dirty="0" smtClean="0"/>
              <a:t>İkinci derece (1 saat içinde) önceliği olanlar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sz="2400" b="1" dirty="0" smtClean="0">
                <a:solidFill>
                  <a:srgbClr val="00B050"/>
                </a:solidFill>
              </a:rPr>
              <a:t>Yeşil:</a:t>
            </a:r>
            <a:r>
              <a:rPr lang="tr-TR" sz="2400" dirty="0" smtClean="0"/>
              <a:t>Üçüncü derece(3 saate kadar) önceliği olanlar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tr-TR" sz="2400" b="1" dirty="0" smtClean="0">
                <a:solidFill>
                  <a:schemeClr val="accent4">
                    <a:lumMod val="10000"/>
                  </a:schemeClr>
                </a:solidFill>
              </a:rPr>
              <a:t>Siyah</a:t>
            </a:r>
            <a:r>
              <a:rPr lang="tr-TR" sz="2400" dirty="0" smtClean="0">
                <a:solidFill>
                  <a:schemeClr val="accent4">
                    <a:lumMod val="10000"/>
                  </a:schemeClr>
                </a:solidFill>
              </a:rPr>
              <a:t>:</a:t>
            </a:r>
            <a:r>
              <a:rPr lang="tr-TR" sz="2400" dirty="0" smtClean="0"/>
              <a:t>Dördüncü derece olanlar ve ölü olanlar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414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TRIAJ SİSTEMLERİ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1" cy="6858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</p:pic>
      <p:pic>
        <p:nvPicPr>
          <p:cNvPr id="3" name="Picture 3" descr="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67" y="0"/>
            <a:ext cx="4371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riage_tag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819" y="0"/>
            <a:ext cx="5694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56792"/>
            <a:ext cx="8858250" cy="511229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tr-TR" sz="2400" b="1" dirty="0" smtClean="0"/>
              <a:t>ÜÇ AŞAMALI TRİYAJ SİSTEMLERİ</a:t>
            </a:r>
            <a:endParaRPr lang="tr-TR" sz="2400" dirty="0" smtClean="0"/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tr-TR" sz="2400" b="1" dirty="0" smtClean="0"/>
              <a:t>1.Acil olmayan :</a:t>
            </a:r>
            <a:r>
              <a:rPr lang="tr-TR" sz="2400" dirty="0" smtClean="0"/>
              <a:t>Hasta doktor görünceye kadar uzun süre bekleyebilir veya ilk basamak sağlık hizmetlerine yönlendirilebilir.</a:t>
            </a:r>
            <a:endParaRPr lang="tr-TR" sz="2400" b="1" dirty="0" smtClean="0"/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tr-TR" sz="2400" b="1" dirty="0" smtClean="0"/>
              <a:t>2.Acele: </a:t>
            </a:r>
            <a:r>
              <a:rPr lang="tr-TR" sz="2400" dirty="0" smtClean="0"/>
              <a:t>Hastanın acil serviste mutlaka tanı ve tedavisi gereklidir. Tanı ve tedavisi yapılıncaya kadar da belli aralıklarla kontrol edilmelidir.</a:t>
            </a:r>
            <a:endParaRPr lang="tr-TR" sz="2400" b="1" dirty="0" smtClean="0"/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tr-TR" sz="2400" b="1" dirty="0" smtClean="0"/>
              <a:t>3.Acil: </a:t>
            </a:r>
            <a:r>
              <a:rPr lang="tr-TR" sz="2400" dirty="0" smtClean="0"/>
              <a:t>Hasta bekletilmeden en kısa süre içinde tedaviye alınmalıdır. Hastanın hastalığı veya yaralanması sakatlık ya da ölüme sebep olabilir 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414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TRİYAJ SİSTEMLERİ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00188"/>
            <a:ext cx="8678863" cy="51689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tr-TR" sz="2000" b="1" dirty="0" smtClean="0"/>
              <a:t>DÖRT AŞAMALI TRİYAJ SİSTEMLERİ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tr-TR" sz="2000" b="1" dirty="0" smtClean="0"/>
              <a:t>   1.Acil: </a:t>
            </a:r>
            <a:r>
              <a:rPr lang="tr-TR" sz="2000" dirty="0" smtClean="0"/>
              <a:t>Kardiyak </a:t>
            </a:r>
            <a:r>
              <a:rPr lang="tr-TR" sz="2000" dirty="0" err="1" smtClean="0"/>
              <a:t>arrest</a:t>
            </a:r>
            <a:r>
              <a:rPr lang="tr-TR" sz="2000" dirty="0" smtClean="0"/>
              <a:t>, aktif epilepsi nöbeti, büyük yanık ve travmalar gibi derhal girişimde bulunulması gereken, yaşam tehlikesi olan ve sürekli kontrol gerektiren hastalar.</a:t>
            </a:r>
            <a:endParaRPr lang="tr-TR" sz="2000" b="1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tr-TR" sz="2000" b="1" dirty="0" smtClean="0"/>
              <a:t>   2.Ciddi: </a:t>
            </a:r>
            <a:r>
              <a:rPr lang="tr-TR" sz="2000" dirty="0" smtClean="0"/>
              <a:t>Göğüs ağrısı, açık kırıklar, şiddetli ağrılar ve 2</a:t>
            </a:r>
            <a:r>
              <a:rPr lang="tr-TR" sz="2000" dirty="0" smtClean="0">
                <a:sym typeface="Symbol" pitchFamily="18" charset="2"/>
              </a:rPr>
              <a:t></a:t>
            </a:r>
            <a:r>
              <a:rPr lang="tr-TR" sz="2000" dirty="0" smtClean="0"/>
              <a:t>yanıklar gibi tıbbi müdahalesi 5-60 dakikada yapılması ve her 15 dakikada bir kontrol edilmesi gereken hastalardır.</a:t>
            </a:r>
            <a:endParaRPr lang="tr-TR" sz="2000" b="1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tr-TR" sz="2000" b="1" dirty="0" smtClean="0"/>
              <a:t>   3.Stabil :</a:t>
            </a:r>
            <a:r>
              <a:rPr lang="tr-TR" sz="2000" dirty="0" smtClean="0"/>
              <a:t>Kapalı kırıklar, kanamayan yaralar, kardiyak sebebe bağlı olmayan göğüs ağrıları, ezikler ve berelenmeler gibi tıbbi müdahalesi 4-6 saat ertelenebilecek ve her 30-60 dakikada bir kontrol edilmesi gereken hastalar.</a:t>
            </a:r>
            <a:endParaRPr lang="tr-TR" sz="2000" b="1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tr-TR" sz="2000" b="1" dirty="0" smtClean="0"/>
              <a:t>   4.Acil olmayan:</a:t>
            </a:r>
            <a:r>
              <a:rPr lang="tr-TR" sz="2000" dirty="0" smtClean="0"/>
              <a:t>Ciltte oluşan kırmızı leke ve kaşıntılar, </a:t>
            </a:r>
            <a:r>
              <a:rPr lang="tr-TR" sz="2000" dirty="0" err="1" smtClean="0"/>
              <a:t>konstipasyon</a:t>
            </a:r>
            <a:r>
              <a:rPr lang="tr-TR" sz="2000" dirty="0" smtClean="0"/>
              <a:t> ve tahrişler gibi acil olmayan ve her 1-2 saatte bir kontrol edilmesi gereken hastalar.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414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TRİYAJ SİSTEMLERİ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6782"/>
            <a:ext cx="8715375" cy="466454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b="1" dirty="0" smtClean="0"/>
              <a:t>BEŞ AŞAMALI TRİYAJ SİSTEMLERİ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b="1" dirty="0" smtClean="0"/>
              <a:t>(MANCHESTER TRİYAJ SİSTEMLERİ)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4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400" dirty="0" smtClean="0"/>
              <a:t>Manchester  </a:t>
            </a:r>
            <a:r>
              <a:rPr lang="tr-TR" sz="2400" dirty="0" err="1" smtClean="0"/>
              <a:t>Triyaj</a:t>
            </a:r>
            <a:r>
              <a:rPr lang="tr-TR" sz="2400" dirty="0" smtClean="0"/>
              <a:t> Grubu  acil servis doktorları ve acil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400" dirty="0" smtClean="0"/>
              <a:t>hemşireleri arasında bir standart sağlamak amacıyla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400" dirty="0" smtClean="0"/>
              <a:t>Kurulmuştur.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414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TRİYAJ SİSTEMLERİ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57313"/>
            <a:ext cx="8820150" cy="5214937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tr-TR" sz="2800" b="1" smtClean="0"/>
              <a:t>BEŞ AŞAMALI TRİYAJ SİSTEMLERİ</a:t>
            </a:r>
          </a:p>
        </p:txBody>
      </p:sp>
      <p:graphicFrame>
        <p:nvGraphicFramePr>
          <p:cNvPr id="30795" name="Group 75"/>
          <p:cNvGraphicFramePr>
            <a:graphicFrameLocks noGrp="1"/>
          </p:cNvGraphicFramePr>
          <p:nvPr/>
        </p:nvGraphicFramePr>
        <p:xfrm>
          <a:off x="468313" y="2205038"/>
          <a:ext cx="8207375" cy="3894413"/>
        </p:xfrm>
        <a:graphic>
          <a:graphicData uri="http://schemas.openxmlformats.org/drawingml/2006/table">
            <a:tbl>
              <a:tblPr/>
              <a:tblGrid>
                <a:gridCol w="1835150"/>
                <a:gridCol w="2052637"/>
                <a:gridCol w="2051050"/>
                <a:gridCol w="2268538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NUMARA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İSİM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ZAMAN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Kırmızı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Çok Acil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Turuncu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Az Acil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Yeşil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Acil Değil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TRİYAJ SİSTEMLERİ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73063"/>
          <a:ext cx="9144000" cy="6484937"/>
        </p:xfrm>
        <a:graphic>
          <a:graphicData uri="http://schemas.openxmlformats.org/presentationml/2006/ole">
            <p:oleObj spid="_x0000_s2050" name="Belge" r:id="rId3" imgW="10040719" imgH="6404138" progId="Word.Document.12">
              <p:embed/>
            </p:oleObj>
          </a:graphicData>
        </a:graphic>
      </p:graphicFrame>
      <p:sp>
        <p:nvSpPr>
          <p:cNvPr id="2051" name="2 İçerik Yer Tutucusu"/>
          <p:cNvSpPr>
            <a:spLocks/>
          </p:cNvSpPr>
          <p:nvPr/>
        </p:nvSpPr>
        <p:spPr bwMode="auto">
          <a:xfrm>
            <a:off x="468313" y="72008"/>
            <a:ext cx="8229600" cy="47667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0BD0D9"/>
              </a:buClr>
              <a:buFont typeface="Wingdings" pitchFamily="2" charset="2"/>
              <a:buNone/>
            </a:pPr>
            <a:r>
              <a:rPr lang="tr-TR" sz="2800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Acil Tıp AD. </a:t>
            </a:r>
            <a:r>
              <a:rPr lang="tr-TR" sz="2800" b="1" dirty="0" err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Triyaj</a:t>
            </a:r>
            <a:r>
              <a:rPr lang="tr-TR" sz="2800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Skalası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7831"/>
            <a:ext cx="8229600" cy="642937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</a:rPr>
              <a:t>ACİLİYET ŞİDDETİ İNDEKSİ</a:t>
            </a:r>
            <a:endParaRPr lang="tr-TR" sz="36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56792"/>
            <a:ext cx="8715375" cy="511256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800" b="1" dirty="0" smtClean="0"/>
              <a:t>(</a:t>
            </a:r>
            <a:r>
              <a:rPr lang="tr-TR" sz="2800" b="1" dirty="0" err="1" smtClean="0"/>
              <a:t>Emergency</a:t>
            </a:r>
            <a:r>
              <a:rPr lang="tr-TR" sz="2800" b="1" dirty="0" smtClean="0"/>
              <a:t>  </a:t>
            </a:r>
            <a:r>
              <a:rPr lang="tr-TR" sz="2800" b="1" dirty="0" err="1" smtClean="0"/>
              <a:t>Severity</a:t>
            </a:r>
            <a:r>
              <a:rPr lang="tr-TR" sz="2800" b="1" dirty="0" smtClean="0"/>
              <a:t>  </a:t>
            </a:r>
            <a:r>
              <a:rPr lang="tr-TR" sz="2800" b="1" dirty="0" err="1" smtClean="0"/>
              <a:t>İndex</a:t>
            </a:r>
            <a:r>
              <a:rPr lang="tr-TR" sz="2800" b="1" dirty="0" smtClean="0"/>
              <a:t>)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400" dirty="0" err="1" smtClean="0"/>
              <a:t>Aciliyet</a:t>
            </a:r>
            <a:r>
              <a:rPr lang="tr-TR" sz="2400" dirty="0" smtClean="0"/>
              <a:t> Şiddeti İndeksi(AŞİ) son yıllarda geliştirilen     yeni bir yöntemdir.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   </a:t>
            </a:r>
            <a:r>
              <a:rPr lang="tr-TR" sz="2400" dirty="0" smtClean="0">
                <a:sym typeface="Wingdings 2" pitchFamily="18" charset="2"/>
              </a:rPr>
              <a:t></a:t>
            </a:r>
            <a:r>
              <a:rPr lang="tr-TR" sz="2400" dirty="0" smtClean="0"/>
              <a:t>Şikayete bağlı sınıflama yöntemlerinden farklıdır.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   </a:t>
            </a:r>
            <a:r>
              <a:rPr lang="tr-TR" sz="2400" dirty="0" smtClean="0">
                <a:sym typeface="Wingdings 2" pitchFamily="18" charset="2"/>
              </a:rPr>
              <a:t></a:t>
            </a:r>
            <a:r>
              <a:rPr lang="tr-TR" sz="2400" dirty="0" smtClean="0"/>
              <a:t>Oldukça kısa sürede uygulanabilir 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   </a:t>
            </a:r>
            <a:r>
              <a:rPr lang="tr-TR" sz="2400" dirty="0" smtClean="0">
                <a:sym typeface="Wingdings 2" pitchFamily="18" charset="2"/>
              </a:rPr>
              <a:t></a:t>
            </a:r>
            <a:r>
              <a:rPr lang="tr-TR" sz="2400" dirty="0" err="1" smtClean="0"/>
              <a:t>AŞİ’de</a:t>
            </a:r>
            <a:r>
              <a:rPr lang="tr-TR" sz="2400" dirty="0" smtClean="0"/>
              <a:t> de beşli sınıflama vardır.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   </a:t>
            </a:r>
            <a:r>
              <a:rPr lang="tr-TR" sz="2400" dirty="0" smtClean="0">
                <a:sym typeface="Wingdings 2" pitchFamily="18" charset="2"/>
              </a:rPr>
              <a:t></a:t>
            </a:r>
            <a:r>
              <a:rPr lang="tr-TR" sz="2400" b="1" u="sng" dirty="0" smtClean="0"/>
              <a:t>Bu sistemle hastanın tedavi önceliği  tüketeceği kaynaklara göre belirlenir.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   </a:t>
            </a:r>
            <a:r>
              <a:rPr lang="tr-TR" sz="2400" dirty="0" smtClean="0">
                <a:sym typeface="Wingdings 2" pitchFamily="18" charset="2"/>
              </a:rPr>
              <a:t></a:t>
            </a:r>
            <a:r>
              <a:rPr lang="tr-TR" sz="2400" dirty="0" smtClean="0"/>
              <a:t>Bir bekleme süresi verilmemiştir.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400" dirty="0" smtClean="0"/>
              <a:t>   </a:t>
            </a:r>
            <a:r>
              <a:rPr lang="tr-TR" sz="2400" dirty="0" smtClean="0">
                <a:sym typeface="Wingdings 2" pitchFamily="18" charset="2"/>
              </a:rPr>
              <a:t></a:t>
            </a:r>
            <a:r>
              <a:rPr lang="tr-TR" sz="2400" dirty="0" smtClean="0"/>
              <a:t>Sadece öncelik sırası bellidir.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51" name="2 Metin kutusu"/>
          <p:cNvSpPr txBox="1">
            <a:spLocks noChangeArrowheads="1"/>
          </p:cNvSpPr>
          <p:nvPr/>
        </p:nvSpPr>
        <p:spPr bwMode="auto">
          <a:xfrm>
            <a:off x="214313" y="50006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C00000"/>
                </a:solidFill>
                <a:latin typeface="Verdana" pitchFamily="34" charset="0"/>
              </a:rPr>
              <a:t>İLGİNİZE TEŞEKKÜR EDERİM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50" y="1340768"/>
            <a:ext cx="8572500" cy="494573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2800" dirty="0" smtClean="0">
                <a:latin typeface="Comic Sans MS" pitchFamily="66" charset="0"/>
              </a:rPr>
              <a:t>Acil tıp birimleri sistemden kaynaklanan engeller nedeniyle acil olmayan, ancak sağlık sistemindeki eksiklikler nedeniyle tedavi edilmesi gerektiği halde tedavi hizmeti alamayan hastaların da tedavi olmaları için hastaneye giriş yerini oluşturmaktadır.</a:t>
            </a:r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sl27062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12" y="2683710"/>
            <a:ext cx="288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F:\SL270616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795" y="1500174"/>
            <a:ext cx="4236411" cy="437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Resim" descr="SL270624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755148"/>
            <a:ext cx="288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1" name="Rectangle 7"/>
          <p:cNvSpPr>
            <a:spLocks/>
          </p:cNvSpPr>
          <p:nvPr/>
        </p:nvSpPr>
        <p:spPr bwMode="auto">
          <a:xfrm>
            <a:off x="468313" y="357188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/>
            <a:r>
              <a:rPr lang="tr-TR" sz="4400" b="1">
                <a:latin typeface="Verdana" pitchFamily="34" charset="0"/>
              </a:rPr>
              <a:t>Triyaj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556792"/>
            <a:ext cx="8786813" cy="5015458"/>
          </a:xfrm>
        </p:spPr>
        <p:txBody>
          <a:bodyPr/>
          <a:lstStyle/>
          <a:p>
            <a:pPr algn="just" eaLnBrk="1" hangingPunct="1"/>
            <a:r>
              <a:rPr lang="tr-TR" sz="2800" dirty="0" err="1" smtClean="0"/>
              <a:t>Triyaj</a:t>
            </a:r>
            <a:r>
              <a:rPr lang="tr-TR" sz="2800" dirty="0" smtClean="0"/>
              <a:t>  1. ve 2. Dünya Savaşı esnasında Avrupa’da savaş alanında çok ağır yaralı askerlere, ihtiyaçları doğrultusunda acil bakım hizmeti ve önceliği tanınması amacıyla uygulanmıştır.</a:t>
            </a:r>
          </a:p>
          <a:p>
            <a:pPr algn="just" eaLnBrk="1" hangingPunct="1">
              <a:buFont typeface="Arial" charset="0"/>
              <a:buNone/>
            </a:pPr>
            <a:endParaRPr lang="tr-TR" sz="2800" dirty="0" smtClean="0"/>
          </a:p>
          <a:p>
            <a:pPr algn="just" eaLnBrk="1" hangingPunct="1"/>
            <a:r>
              <a:rPr lang="tr-TR" sz="2800" dirty="0" smtClean="0"/>
              <a:t>Acil servis içi </a:t>
            </a:r>
            <a:r>
              <a:rPr lang="tr-TR" sz="2800" dirty="0" err="1" smtClean="0"/>
              <a:t>triyaj</a:t>
            </a:r>
            <a:r>
              <a:rPr lang="tr-TR" sz="2800" dirty="0" smtClean="0"/>
              <a:t> 1960’lı yıllarda başlamıştır. Sistem günümüzde de yaşama savaşı veren ciddi ve acil durumu olan hastanın bakımını belirlemede kullanılmaktadır.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2406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TANIM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C00000"/>
                </a:solidFill>
              </a:rPr>
              <a:t> TANIM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7674"/>
            <a:ext cx="8215312" cy="4665662"/>
          </a:xfrm>
        </p:spPr>
        <p:txBody>
          <a:bodyPr/>
          <a:lstStyle/>
          <a:p>
            <a:pPr marL="530225" indent="-530225" algn="just" eaLnBrk="1" hangingPunct="1">
              <a:buFont typeface="Wingdings" pitchFamily="2" charset="2"/>
              <a:buChar char="Ø"/>
            </a:pPr>
            <a:r>
              <a:rPr lang="tr-TR" sz="2800" dirty="0" smtClean="0"/>
              <a:t>Fransızca “</a:t>
            </a:r>
            <a:r>
              <a:rPr lang="tr-TR" sz="2800" dirty="0" err="1" smtClean="0"/>
              <a:t>trier</a:t>
            </a:r>
            <a:r>
              <a:rPr lang="tr-TR" sz="2800" dirty="0" smtClean="0"/>
              <a:t> (seçmek, ayırmak)” kelimesinden gelir.</a:t>
            </a:r>
          </a:p>
          <a:p>
            <a:pPr marL="530225" indent="-530225" algn="just" eaLnBrk="1" hangingPunct="1">
              <a:buFont typeface="Wingdings" pitchFamily="2" charset="2"/>
              <a:buChar char="Ø"/>
            </a:pPr>
            <a:r>
              <a:rPr lang="tr-TR" sz="2800" dirty="0" smtClean="0"/>
              <a:t>Klinik önceliğin hangi hastada olduğunun belirlenmesidir.</a:t>
            </a:r>
          </a:p>
          <a:p>
            <a:pPr marL="530225" indent="-530225" algn="just" eaLnBrk="1" hangingPunct="1">
              <a:buFont typeface="Wingdings" pitchFamily="2" charset="2"/>
              <a:buChar char="Ø"/>
            </a:pPr>
            <a:r>
              <a:rPr lang="tr-TR" sz="2800" dirty="0" smtClean="0"/>
              <a:t>Hastanın hangi öncelikle ve acil servisin hangi bölümünde (</a:t>
            </a:r>
            <a:r>
              <a:rPr lang="tr-TR" sz="2800" dirty="0" err="1" smtClean="0"/>
              <a:t>resusitasyon</a:t>
            </a:r>
            <a:r>
              <a:rPr lang="tr-TR" sz="2800" dirty="0" smtClean="0"/>
              <a:t>, muayene odası, pansuman odası vb) hizmet alacağının saptanmasıdır.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tr-TR" dirty="0" err="1" smtClean="0"/>
              <a:t>Triyaj</a:t>
            </a:r>
            <a:r>
              <a:rPr lang="tr-TR" dirty="0" smtClean="0"/>
              <a:t> muayeneden farklıdır.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dirty="0" smtClean="0"/>
              <a:t>Hastaya teşhis konmaz. 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dirty="0" smtClean="0"/>
              <a:t>Hasta tedavi verilmeden hastaneden reddedilmez. 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dirty="0" err="1" smtClean="0"/>
              <a:t>Triyaj</a:t>
            </a:r>
            <a:r>
              <a:rPr lang="tr-TR" dirty="0" smtClean="0"/>
              <a:t> eğitimli bir hemşire veya sağlık teknikeri tarafından yapılabilir.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6422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Nasıl Yapılır, Kim Yapar?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56791"/>
            <a:ext cx="8686800" cy="4944021"/>
          </a:xfrm>
        </p:spPr>
        <p:txBody>
          <a:bodyPr>
            <a:normAutofit/>
          </a:bodyPr>
          <a:lstStyle/>
          <a:p>
            <a:r>
              <a:rPr lang="tr-TR" dirty="0" smtClean="0"/>
              <a:t>Arz-talep dengesizliği</a:t>
            </a:r>
          </a:p>
          <a:p>
            <a:pPr lvl="1"/>
            <a:r>
              <a:rPr lang="tr-TR" dirty="0" smtClean="0"/>
              <a:t>Her geçen gün acil servise başvuran hasta sayısının giderek artması.</a:t>
            </a:r>
          </a:p>
          <a:p>
            <a:endParaRPr lang="tr-TR" dirty="0" smtClean="0"/>
          </a:p>
          <a:p>
            <a:r>
              <a:rPr lang="tr-TR" dirty="0" smtClean="0"/>
              <a:t>İhtiyaçların önceliğinin belirlenmesi ve kaynakların nasıl sunulacağının, dağıtılacağının belirlenmesi.</a:t>
            </a:r>
          </a:p>
          <a:p>
            <a:pPr algn="just" eaLnBrk="1" hangingPunct="1">
              <a:lnSpc>
                <a:spcPct val="150000"/>
              </a:lnSpc>
              <a:buNone/>
            </a:pPr>
            <a:endParaRPr lang="tr-TR" sz="2800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414"/>
            <a:ext cx="8229600" cy="868362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00000"/>
                </a:solidFill>
              </a:rPr>
              <a:t> Niçin </a:t>
            </a:r>
            <a:r>
              <a:rPr lang="tr-TR" sz="3600" b="1" dirty="0" err="1" smtClean="0">
                <a:solidFill>
                  <a:srgbClr val="C00000"/>
                </a:solidFill>
              </a:rPr>
              <a:t>Triaj</a:t>
            </a:r>
            <a:r>
              <a:rPr lang="tr-TR" sz="3600" b="1" dirty="0" smtClean="0">
                <a:solidFill>
                  <a:srgbClr val="C00000"/>
                </a:solidFill>
              </a:rPr>
              <a:t>? 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6097"/>
            <a:ext cx="8229600" cy="928687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  <a:latin typeface="+mn-lt"/>
              </a:rPr>
              <a:t>YÖNETMELİK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715375" cy="497205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800" b="1" dirty="0" smtClean="0"/>
              <a:t>	</a:t>
            </a:r>
            <a:endParaRPr lang="tr-TR" sz="2800" dirty="0" smtClean="0"/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tr-TR" sz="2800" dirty="0" smtClean="0"/>
              <a:t>Acil Sağlık Hizmetleri Yönetmeliği (Resmi Gazete Tarih:11.05.2000 Sayı: 24046 )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tr-TR" sz="2800" dirty="0" smtClean="0"/>
              <a:t>Acil Sağlık Hizmetlerinin Sunumu (Genelge-2008/13)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tr-TR" sz="2800" dirty="0" smtClean="0"/>
              <a:t>Yataklı Sağlık Tesislerinde Acil Servis Hizmetlerinin Uygulama Usul Ve Esasları Hakkında Tebliğ (16 .10. 2009 Resmî Gazete Sayı : 27378)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tr-TR" sz="2800" dirty="0" smtClean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957</Words>
  <Application>Microsoft Office PowerPoint</Application>
  <PresentationFormat>Ekran Gösterisi (4:3)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Ofis Teması</vt:lpstr>
      <vt:lpstr>Varsayılan Tasarım</vt:lpstr>
      <vt:lpstr>Belge</vt:lpstr>
      <vt:lpstr>Acil Vakaya Yaklaşım ve Triaj</vt:lpstr>
      <vt:lpstr>ACİL SERVİSLER</vt:lpstr>
      <vt:lpstr>Slayt 3</vt:lpstr>
      <vt:lpstr>Slayt 4</vt:lpstr>
      <vt:lpstr> TANIM </vt:lpstr>
      <vt:lpstr> TANIM </vt:lpstr>
      <vt:lpstr> Nasıl Yapılır, Kim Yapar? </vt:lpstr>
      <vt:lpstr> Niçin Triaj? </vt:lpstr>
      <vt:lpstr> YÖNETMELİK </vt:lpstr>
      <vt:lpstr> TRİYAJIN AMACI </vt:lpstr>
      <vt:lpstr> Triyaj Yapan Sağlık Görevlisi;</vt:lpstr>
      <vt:lpstr>Slayt 12</vt:lpstr>
      <vt:lpstr>Slayt 13</vt:lpstr>
      <vt:lpstr>Slayt 14</vt:lpstr>
      <vt:lpstr>ACİL SERVİS VE TRİYAJ</vt:lpstr>
      <vt:lpstr> TRİYAJ </vt:lpstr>
      <vt:lpstr> TRİYAJ SİSTEMLERİ </vt:lpstr>
      <vt:lpstr>Slayt 18</vt:lpstr>
      <vt:lpstr>Slayt 19</vt:lpstr>
      <vt:lpstr> TRIAJ SİSTEMLERİ </vt:lpstr>
      <vt:lpstr>Slayt 21</vt:lpstr>
      <vt:lpstr>Slayt 22</vt:lpstr>
      <vt:lpstr> TRİYAJ SİSTEMLERİ </vt:lpstr>
      <vt:lpstr> TRİYAJ SİSTEMLERİ </vt:lpstr>
      <vt:lpstr> TRİYAJ SİSTEMLERİ </vt:lpstr>
      <vt:lpstr> TRİYAJ SİSTEMLERİ </vt:lpstr>
      <vt:lpstr>Slayt 27</vt:lpstr>
      <vt:lpstr> ACİLİYET ŞİDDETİ İNDEKSİ</vt:lpstr>
      <vt:lpstr>Slayt 29</vt:lpstr>
    </vt:vector>
  </TitlesOfParts>
  <Company>MKG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MetinKG</dc:creator>
  <cp:lastModifiedBy>MetinKG</cp:lastModifiedBy>
  <cp:revision>56</cp:revision>
  <dcterms:created xsi:type="dcterms:W3CDTF">2009-08-25T09:34:15Z</dcterms:created>
  <dcterms:modified xsi:type="dcterms:W3CDTF">2017-11-21T10:27:12Z</dcterms:modified>
</cp:coreProperties>
</file>