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04" r:id="rId2"/>
    <p:sldId id="298" r:id="rId3"/>
    <p:sldId id="262" r:id="rId4"/>
    <p:sldId id="358" r:id="rId5"/>
    <p:sldId id="307" r:id="rId6"/>
    <p:sldId id="336" r:id="rId7"/>
    <p:sldId id="264" r:id="rId8"/>
    <p:sldId id="309" r:id="rId9"/>
    <p:sldId id="265" r:id="rId10"/>
    <p:sldId id="310" r:id="rId11"/>
    <p:sldId id="296" r:id="rId12"/>
    <p:sldId id="351" r:id="rId13"/>
    <p:sldId id="333" r:id="rId14"/>
    <p:sldId id="311" r:id="rId15"/>
    <p:sldId id="312" r:id="rId16"/>
    <p:sldId id="357" r:id="rId17"/>
    <p:sldId id="313" r:id="rId18"/>
    <p:sldId id="359" r:id="rId19"/>
    <p:sldId id="360" r:id="rId20"/>
    <p:sldId id="361" r:id="rId21"/>
    <p:sldId id="318" r:id="rId22"/>
    <p:sldId id="352" r:id="rId23"/>
    <p:sldId id="353" r:id="rId24"/>
    <p:sldId id="319" r:id="rId25"/>
    <p:sldId id="321" r:id="rId26"/>
    <p:sldId id="341" r:id="rId27"/>
    <p:sldId id="342" r:id="rId28"/>
    <p:sldId id="343" r:id="rId29"/>
    <p:sldId id="355" r:id="rId30"/>
    <p:sldId id="356" r:id="rId31"/>
    <p:sldId id="344" r:id="rId32"/>
    <p:sldId id="345" r:id="rId33"/>
    <p:sldId id="346" r:id="rId34"/>
    <p:sldId id="347" r:id="rId35"/>
    <p:sldId id="350" r:id="rId36"/>
    <p:sldId id="286" r:id="rId3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2535-FA3B-4094-A21E-D97A3347E0AD}" type="datetimeFigureOut">
              <a:rPr lang="tr-TR" smtClean="0"/>
              <a:t>8 Mar 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CF65F-87A3-4AF3-8479-D8A5ED88A7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25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35958C-032E-4ACF-A6A9-9D27E4F61AC7}" type="slidenum">
              <a:rPr lang="tr-TR" altLang="tr-TR"/>
              <a:pPr/>
              <a:t>35</a:t>
            </a:fld>
            <a:endParaRPr lang="tr-TR" altLang="tr-TR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6F8B-0D2C-41D9-85F9-594DD44133C3}" type="datetime1">
              <a:rPr lang="tr-TR" smtClean="0"/>
              <a:t>8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845388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6712E-A5ED-48EB-8569-208C28500711}" type="datetime1">
              <a:rPr lang="tr-TR" smtClean="0"/>
              <a:t>8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060092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EDFC-6374-4317-BB22-022101B0F633}" type="datetime1">
              <a:rPr lang="tr-TR" smtClean="0"/>
              <a:t>8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503792"/>
      </p:ext>
    </p:extLst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22D49-2931-41F1-800B-C0CE7B23FD2E}" type="datetime1">
              <a:rPr lang="tr-TR" smtClean="0"/>
              <a:t>8 Mar 2021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58694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C1B4-DF52-49CA-B8B4-CAE8E5ABCB75}" type="datetime1">
              <a:rPr lang="tr-TR" smtClean="0"/>
              <a:t>8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35677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7A42-E483-42CD-AC5C-2F74C52425EB}" type="datetime1">
              <a:rPr lang="tr-TR" smtClean="0"/>
              <a:t>8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879602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A4129-2631-44D3-B6BB-5500E4A798EA}" type="datetime1">
              <a:rPr lang="tr-TR" smtClean="0"/>
              <a:t>8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16557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37F5E-A9AB-476A-8E69-38AC7B0E2042}" type="datetime1">
              <a:rPr lang="tr-TR" smtClean="0"/>
              <a:t>8 Mar 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78528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8BC-9116-49A0-B90F-B731AC1BB56C}" type="datetime1">
              <a:rPr lang="tr-TR" smtClean="0"/>
              <a:t>8 Mar 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932554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5BBA-0E3A-4B6D-A57B-3BCA443E0833}" type="datetime1">
              <a:rPr lang="tr-TR" smtClean="0"/>
              <a:t>8 Mar 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607761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B7BF-64B8-49FB-B058-D4E8054A28FE}" type="datetime1">
              <a:rPr lang="tr-TR" smtClean="0"/>
              <a:t>8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04274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59C-5A7B-4D4C-9380-854EF1D1B11B}" type="datetime1">
              <a:rPr lang="tr-TR" smtClean="0"/>
              <a:t>8 Mar 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006179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A53A-2064-4854-B326-1B4386FA1A50}" type="datetime1">
              <a:rPr lang="tr-TR" smtClean="0"/>
              <a:t>8 Mar 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456D-EDC7-4268-BE3E-5964AA3AA6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2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ll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#_Toc280018259"/><Relationship Id="rId13" Type="http://schemas.openxmlformats.org/officeDocument/2006/relationships/hyperlink" Target="#_Toc280018264"/><Relationship Id="rId18" Type="http://schemas.openxmlformats.org/officeDocument/2006/relationships/hyperlink" Target="#_Toc280018272"/><Relationship Id="rId26" Type="http://schemas.openxmlformats.org/officeDocument/2006/relationships/hyperlink" Target="#_Toc280018315"/><Relationship Id="rId3" Type="http://schemas.openxmlformats.org/officeDocument/2006/relationships/hyperlink" Target="#_Toc280018254"/><Relationship Id="rId21" Type="http://schemas.openxmlformats.org/officeDocument/2006/relationships/hyperlink" Target="#_Toc280018291"/><Relationship Id="rId7" Type="http://schemas.openxmlformats.org/officeDocument/2006/relationships/hyperlink" Target="#_Toc280018258"/><Relationship Id="rId12" Type="http://schemas.openxmlformats.org/officeDocument/2006/relationships/hyperlink" Target="#_Toc280018263"/><Relationship Id="rId17" Type="http://schemas.openxmlformats.org/officeDocument/2006/relationships/hyperlink" Target="#_Toc280018268"/><Relationship Id="rId25" Type="http://schemas.openxmlformats.org/officeDocument/2006/relationships/hyperlink" Target="#_Toc280018310"/><Relationship Id="rId2" Type="http://schemas.openxmlformats.org/officeDocument/2006/relationships/hyperlink" Target="#_Toc280018253"/><Relationship Id="rId16" Type="http://schemas.openxmlformats.org/officeDocument/2006/relationships/hyperlink" Target="#_Toc280018267"/><Relationship Id="rId20" Type="http://schemas.openxmlformats.org/officeDocument/2006/relationships/hyperlink" Target="#_Toc280018288"/><Relationship Id="rId1" Type="http://schemas.openxmlformats.org/officeDocument/2006/relationships/slideLayout" Target="../slideLayouts/slideLayout2.xml"/><Relationship Id="rId6" Type="http://schemas.openxmlformats.org/officeDocument/2006/relationships/hyperlink" Target="#_Toc280018257"/><Relationship Id="rId11" Type="http://schemas.openxmlformats.org/officeDocument/2006/relationships/hyperlink" Target="#_Toc280018262"/><Relationship Id="rId24" Type="http://schemas.openxmlformats.org/officeDocument/2006/relationships/hyperlink" Target="#_Toc280018309"/><Relationship Id="rId5" Type="http://schemas.openxmlformats.org/officeDocument/2006/relationships/hyperlink" Target="#_Toc280018256"/><Relationship Id="rId15" Type="http://schemas.openxmlformats.org/officeDocument/2006/relationships/hyperlink" Target="#_Toc280018266"/><Relationship Id="rId23" Type="http://schemas.openxmlformats.org/officeDocument/2006/relationships/hyperlink" Target="#_Toc280018308"/><Relationship Id="rId10" Type="http://schemas.openxmlformats.org/officeDocument/2006/relationships/hyperlink" Target="#_Toc280018261"/><Relationship Id="rId19" Type="http://schemas.openxmlformats.org/officeDocument/2006/relationships/hyperlink" Target="#_Toc280018287"/><Relationship Id="rId4" Type="http://schemas.openxmlformats.org/officeDocument/2006/relationships/hyperlink" Target="#_Toc280018255"/><Relationship Id="rId9" Type="http://schemas.openxmlformats.org/officeDocument/2006/relationships/hyperlink" Target="#_Toc280018260"/><Relationship Id="rId14" Type="http://schemas.openxmlformats.org/officeDocument/2006/relationships/hyperlink" Target="#_Toc280018265"/><Relationship Id="rId22" Type="http://schemas.openxmlformats.org/officeDocument/2006/relationships/hyperlink" Target="#_Toc280018294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.tr/imgres?imgurl=http://www.rhfm.org/images/eller.jpg&amp;imgrefurl=http://www.rhfm.org/membersh.htm&amp;h=158&amp;w=210&amp;sz=11&amp;hl=tr&amp;start=11&amp;tbnid=3_iGe_KMFEW8SM:&amp;tbnh=80&amp;tbnw=106&amp;prev=/images?q%3Deller%26svnum%3D10%26hl%3Dtr%26lr%3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815" y="96714"/>
            <a:ext cx="8748464" cy="1460078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«Bilimsel Araştırma Hazırlama ve Sunum Teknikleri» Dersi</a:t>
            </a:r>
          </a:p>
          <a:p>
            <a:pPr algn="ctr">
              <a:buNone/>
              <a:defRPr/>
            </a:pPr>
            <a:r>
              <a:rPr lang="tr-TR" sz="4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«ARAŞTIRMA TASARIMI»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679949" y="4854059"/>
            <a:ext cx="435654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tr-T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ctr"/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ctr"/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ctr"/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ctr">
              <a:defRPr/>
            </a:pP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ctr">
              <a:defRPr/>
            </a:pP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 MART 2021</a:t>
            </a: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E1B45-460E-4E6E-8133-F54D62CB62C7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74" y="2708920"/>
            <a:ext cx="4439526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araştırma yöntemleri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489" y="2132857"/>
            <a:ext cx="4186057" cy="2736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818330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43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Önemi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10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304764"/>
            <a:ext cx="8136904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400" dirty="0"/>
              <a:t>Konuya hangi açıdan bakıldığına göre değişir…</a:t>
            </a:r>
            <a:endParaRPr lang="tr-TR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107504" y="4653136"/>
            <a:ext cx="1656184" cy="143480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Ekonomik ve ticari açıdan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2123728" y="4653135"/>
            <a:ext cx="2376264" cy="144015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Topluma olan faydası bakımından</a:t>
            </a:r>
          </a:p>
        </p:txBody>
      </p:sp>
      <p:sp>
        <p:nvSpPr>
          <p:cNvPr id="3" name="Aşağı Ok 2"/>
          <p:cNvSpPr/>
          <p:nvPr/>
        </p:nvSpPr>
        <p:spPr>
          <a:xfrm>
            <a:off x="530462" y="3356992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2759975" y="342900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5436096" y="3456033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788024" y="4653135"/>
            <a:ext cx="2052228" cy="143480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Yerel, ulusal, uluslararası değer bakımından</a:t>
            </a:r>
          </a:p>
        </p:txBody>
      </p:sp>
      <p:sp>
        <p:nvSpPr>
          <p:cNvPr id="12" name="Aşağı Ok 11"/>
          <p:cNvSpPr/>
          <p:nvPr/>
        </p:nvSpPr>
        <p:spPr>
          <a:xfrm>
            <a:off x="7622308" y="342900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7093843" y="4653134"/>
            <a:ext cx="1870645" cy="143480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Bilime katkısı bakımından</a:t>
            </a:r>
          </a:p>
        </p:txBody>
      </p:sp>
    </p:spTree>
    <p:extLst>
      <p:ext uri="{BB962C8B-B14F-4D97-AF65-F5344CB8AC3E}">
        <p14:creationId xmlns:p14="http://schemas.microsoft.com/office/powerpoint/2010/main" val="10476318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7" grpId="0" animBg="1"/>
      <p:bldP spid="3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511256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ARAŞTIRMANIN SINIRLILIKLARI NELER OLABİLİR</a:t>
            </a:r>
            <a:b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552140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Sınırlılıkları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Zaman</a:t>
            </a:r>
            <a:endParaRPr lang="tr-TR" altLang="tr-TR" sz="2800" dirty="0">
              <a:solidFill>
                <a:srgbClr val="00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1681644"/>
            <a:ext cx="835292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Maliyet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7544" y="2276872"/>
            <a:ext cx="835292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İşgücü</a:t>
            </a:r>
            <a:endParaRPr lang="tr-TR" altLang="tr-TR" sz="28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12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2937138"/>
            <a:ext cx="835292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2800" b="1" dirty="0">
                <a:solidFill>
                  <a:srgbClr val="000000"/>
                </a:solidFill>
              </a:rPr>
              <a:t>Teknik zorluklar</a:t>
            </a:r>
            <a:endParaRPr lang="tr-TR" altLang="tr-TR" sz="2800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3573016"/>
            <a:ext cx="835292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tr-TR" altLang="tr-TR" sz="3200" b="1" dirty="0">
                <a:solidFill>
                  <a:srgbClr val="000000"/>
                </a:solidFill>
              </a:rPr>
              <a:t>Veri, kaynak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67544" y="4310191"/>
            <a:ext cx="835292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200" b="1" dirty="0">
                <a:solidFill>
                  <a:srgbClr val="000000"/>
                </a:solidFill>
              </a:rPr>
              <a:t>Araştırmanın sınırlılıklarını belirlemek ve önceden bunları açıklamak hem araştırmanın bitirilmesinde hem de elde edilecek sonuçların yorumlanmasında </a:t>
            </a:r>
            <a:r>
              <a:rPr lang="tr-TR" altLang="tr-TR" sz="3200" b="1" u="sng" dirty="0">
                <a:solidFill>
                  <a:srgbClr val="C00000"/>
                </a:solidFill>
              </a:rPr>
              <a:t>kolaylık ve gerçeklik </a:t>
            </a:r>
            <a:r>
              <a:rPr lang="tr-TR" altLang="tr-TR" sz="3200" b="1" dirty="0">
                <a:solidFill>
                  <a:srgbClr val="000000"/>
                </a:solidFill>
              </a:rPr>
              <a:t>sağlar.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474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tr-TR" sz="2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 Çalışması Yoluyla Yapılacak Bir Araştırmanın Zaman Planlaması</a:t>
            </a:r>
            <a:br>
              <a:rPr lang="tr-TR" sz="1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 aylık bir çalışma için)</a:t>
            </a:r>
            <a:endParaRPr lang="tr-T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700808"/>
            <a:ext cx="8229600" cy="5760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Kaynak araştırması:</a:t>
            </a:r>
            <a:r>
              <a:rPr lang="tr-TR" b="1" dirty="0"/>
              <a:t> 2 ay</a:t>
            </a:r>
            <a:endParaRPr lang="tr-TR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13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564904"/>
            <a:ext cx="822960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Kaynakların okunması ve veri toplama:</a:t>
            </a:r>
            <a:r>
              <a:rPr lang="tr-TR" b="1" dirty="0"/>
              <a:t> 3 ay</a:t>
            </a: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3356992"/>
            <a:ext cx="8229600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u="sng" dirty="0"/>
              <a:t>Anketlerin uygulanması:</a:t>
            </a:r>
            <a:r>
              <a:rPr lang="tr-TR" b="1" dirty="0"/>
              <a:t> 2 ay</a:t>
            </a:r>
            <a:endParaRPr lang="tr-TR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4149080"/>
            <a:ext cx="8229600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Verilerin analizi:</a:t>
            </a:r>
            <a:r>
              <a:rPr lang="tr-TR" b="1" dirty="0"/>
              <a:t> 2 ay</a:t>
            </a:r>
            <a:endParaRPr lang="tr-TR" dirty="0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941168"/>
            <a:ext cx="8229600" cy="6480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Verilerin gözden geçirilmesi</a:t>
            </a:r>
            <a:r>
              <a:rPr lang="tr-TR" b="1" dirty="0"/>
              <a:t>: 1 ay</a:t>
            </a:r>
            <a:endParaRPr lang="tr-TR" dirty="0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733256"/>
            <a:ext cx="8229600" cy="6480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u="sng" dirty="0"/>
              <a:t>Rapor/metin yazımı:</a:t>
            </a:r>
            <a:r>
              <a:rPr lang="tr-TR" b="1" dirty="0"/>
              <a:t> 2 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5817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pPr marL="0" lvl="0" indent="0"/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Probleminin Tanımlanması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1232756"/>
            <a:ext cx="8229600" cy="1188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/>
              <a:t>Araştırma problemi ne kadar iyi belirlenirse araştırma da o derece başarılı olur !!!</a:t>
            </a:r>
            <a:endParaRPr lang="tr-TR" b="1" u="sng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2996952"/>
            <a:ext cx="8229600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Gıda enflasyonunun kaynağı tarım mıdır?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14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221088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Kırmızı et fiyatlarının düşmemesinin nedenleri nelerdir?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5445224"/>
            <a:ext cx="82296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Tarımdaki başarısızlık nedenleri yönetimsel sorunlar mıdır?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2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88640"/>
            <a:ext cx="8352928" cy="46166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4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Fikri Nasıl Bulunur?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1321604"/>
            <a:ext cx="835292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Literatürü iyi inceleyerek, takip ederek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98884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Konferanslara, panellere, kongrelere vs. katılarak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139952" y="740316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15</a:t>
            </a:fld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492240" y="2617748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Uzman/danışman görüşü alarak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467544" y="3212976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İyi gözlem yaparak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497314" y="378904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Araştırmacının ilgi alanına göre konu seçerek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539552" y="4417948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Seyahat esnasında</a:t>
            </a:r>
          </a:p>
        </p:txBody>
      </p:sp>
      <p:sp>
        <p:nvSpPr>
          <p:cNvPr id="18" name="Dikdörtgen 17"/>
          <p:cNvSpPr/>
          <p:nvPr/>
        </p:nvSpPr>
        <p:spPr>
          <a:xfrm>
            <a:off x="539552" y="4994012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Ders anlatırken, soru sorarken</a:t>
            </a:r>
          </a:p>
        </p:txBody>
      </p:sp>
      <p:sp>
        <p:nvSpPr>
          <p:cNvPr id="19" name="Dikdörtgen 18"/>
          <p:cNvSpPr/>
          <p:nvPr/>
        </p:nvSpPr>
        <p:spPr>
          <a:xfrm>
            <a:off x="539552" y="5570076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Makale, kitap, gazete, dergi vb. okurken</a:t>
            </a:r>
          </a:p>
        </p:txBody>
      </p:sp>
      <p:sp>
        <p:nvSpPr>
          <p:cNvPr id="20" name="Dikdörtgen 19"/>
          <p:cNvSpPr/>
          <p:nvPr/>
        </p:nvSpPr>
        <p:spPr>
          <a:xfrm>
            <a:off x="539552" y="614614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Hayal ederken</a:t>
            </a:r>
          </a:p>
        </p:txBody>
      </p:sp>
    </p:spTree>
    <p:extLst>
      <p:ext uri="{BB962C8B-B14F-4D97-AF65-F5344CB8AC3E}">
        <p14:creationId xmlns:p14="http://schemas.microsoft.com/office/powerpoint/2010/main" val="30135896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pPr marL="0" lvl="0" indent="0"/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Öneriler…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1592796"/>
            <a:ext cx="8229600" cy="1188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altLang="tr-TR" dirty="0"/>
              <a:t>Aklınıza fikir geldiğinde not edin ya da kayda alın.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2852936"/>
            <a:ext cx="8229600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Notlarınıza ya da kayıtlarınıza belli aralıklarla geri dönün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16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077072"/>
            <a:ext cx="8229600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/>
              <a:t>Kongreler, seminerler, fuarlar, toplantılar fikir bulmak için iyi ortamlardır.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739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562074"/>
          </a:xfrm>
        </p:spPr>
        <p:txBody>
          <a:bodyPr>
            <a:noAutofit/>
          </a:bodyPr>
          <a:lstStyle/>
          <a:p>
            <a:r>
              <a:rPr lang="tr-TR" sz="2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 Belirlenirken Dikkat Edilmesi Gerekenler</a:t>
            </a:r>
            <a:endParaRPr lang="tr-TR" sz="2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980728"/>
            <a:ext cx="822960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Bu problemin önemi nedir?</a:t>
            </a:r>
            <a:endParaRPr lang="tr-TR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17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1628800"/>
            <a:ext cx="8229600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Neden bu problem araştırılmalıdır?</a:t>
            </a: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348880"/>
            <a:ext cx="8229600" cy="6480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dirty="0"/>
              <a:t>Problem hangi hedef kitleyi ilgilendiriyor?</a:t>
            </a:r>
            <a:endParaRPr lang="tr-TR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068960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Problem güncel mi?</a:t>
            </a:r>
            <a:endParaRPr lang="tr-TR" dirty="0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3789040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Problem ilginç mi, araştırılabilir mi?</a:t>
            </a:r>
            <a:endParaRPr lang="tr-TR" dirty="0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4509120"/>
            <a:ext cx="8229600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Kaynaklar ve veriler yeterli mi?</a:t>
            </a:r>
            <a:endParaRPr lang="tr-TR" dirty="0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229200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Problem etik değerleri içeriyor mu?</a:t>
            </a:r>
            <a:endParaRPr lang="tr-TR" dirty="0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67544" y="5949280"/>
            <a:ext cx="8229600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tr-TR" altLang="tr-TR" sz="2400" dirty="0"/>
              <a:t>Araştırmacının bilgisi, eğitimi, yeteneği ve olanakları konu ile uyumlu mu?</a:t>
            </a:r>
          </a:p>
        </p:txBody>
      </p:sp>
    </p:spTree>
    <p:extLst>
      <p:ext uri="{BB962C8B-B14F-4D97-AF65-F5344CB8AC3E}">
        <p14:creationId xmlns:p14="http://schemas.microsoft.com/office/powerpoint/2010/main" val="10678754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Varsayım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772816"/>
            <a:ext cx="8352928" cy="21852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Gerçekte var olmayan bir durumun </a:t>
            </a:r>
            <a:r>
              <a:rPr lang="tr-TR" sz="3600" b="1" i="1" u="sng" dirty="0">
                <a:solidFill>
                  <a:srgbClr val="FF0000"/>
                </a:solidFill>
              </a:rPr>
              <a:t>varmış gibi kabul edilerek</a:t>
            </a:r>
            <a:r>
              <a:rPr lang="tr-TR" sz="3200" dirty="0"/>
              <a:t> geleceğe yönelik daha isabetli kestirmelerde bulunma amacıyla kurulan cümlelerdir.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4365104"/>
            <a:ext cx="8352928" cy="163121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i="1" dirty="0"/>
              <a:t>TANIM: Henüz deneylerle yeteri kadar gerçekliği doğrulanmamış; fakat geçerli olduğu umut edilen </a:t>
            </a:r>
            <a:r>
              <a:rPr lang="tr-TR" sz="3600" b="1" i="1" u="sng" dirty="0">
                <a:solidFill>
                  <a:srgbClr val="FF0000"/>
                </a:solidFill>
              </a:rPr>
              <a:t>teorik düşünce</a:t>
            </a:r>
            <a:endParaRPr lang="tr-TR" altLang="tr-TR" sz="3600" b="1" u="sng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2793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Hipotez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Araştırma sorusuna </a:t>
            </a:r>
            <a:r>
              <a:rPr lang="tr-TR" sz="3200" b="1" u="sng" dirty="0">
                <a:solidFill>
                  <a:srgbClr val="FF0000"/>
                </a:solidFill>
              </a:rPr>
              <a:t>önceden verilmiş YANIT</a:t>
            </a:r>
            <a:r>
              <a:rPr lang="tr-TR" sz="3200" u="sng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!!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1772816"/>
            <a:ext cx="835292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Hipotezin doğruluğu kanıtlanmamıştır.</a:t>
            </a:r>
            <a:endParaRPr lang="tr-TR" altLang="tr-TR" sz="32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19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67544" y="2492896"/>
            <a:ext cx="8352928" cy="584775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dirty="0"/>
              <a:t>Eğer hipotez kesinleşiyor ise, </a:t>
            </a:r>
            <a:r>
              <a:rPr lang="tr-TR" sz="3200" b="1" u="sng" dirty="0">
                <a:solidFill>
                  <a:srgbClr val="FF0000"/>
                </a:solidFill>
              </a:rPr>
              <a:t>teori</a:t>
            </a:r>
            <a:r>
              <a:rPr lang="tr-TR" sz="3200" dirty="0"/>
              <a:t> adını alır.</a:t>
            </a:r>
            <a:endParaRPr lang="tr-TR" altLang="tr-TR" sz="3200" dirty="0"/>
          </a:p>
        </p:txBody>
      </p:sp>
      <p:sp>
        <p:nvSpPr>
          <p:cNvPr id="8" name="Dikdörtgen 7"/>
          <p:cNvSpPr/>
          <p:nvPr/>
        </p:nvSpPr>
        <p:spPr>
          <a:xfrm>
            <a:off x="469306" y="3227492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200" b="1" u="sng" dirty="0">
                <a:solidFill>
                  <a:srgbClr val="FF0000"/>
                </a:solidFill>
              </a:rPr>
              <a:t>Teori</a:t>
            </a:r>
            <a:r>
              <a:rPr lang="tr-TR" sz="3200" dirty="0"/>
              <a:t> ise bir çok bilim adamı tarafından deneyler ve gözlemler sonucunda doğru bilgi olarak kabul edilen bilimsel ifadelerdir.</a:t>
            </a:r>
            <a:endParaRPr lang="tr-TR" altLang="tr-TR" sz="3200" dirty="0"/>
          </a:p>
        </p:txBody>
      </p:sp>
      <p:sp>
        <p:nvSpPr>
          <p:cNvPr id="9" name="Dikdörtgen 8"/>
          <p:cNvSpPr/>
          <p:nvPr/>
        </p:nvSpPr>
        <p:spPr>
          <a:xfrm>
            <a:off x="467544" y="4964497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/>
              <a:t>Bir varsayımın bilimsel hipotez olabilmesi için</a:t>
            </a:r>
            <a:r>
              <a:rPr lang="tr-TR" sz="3200" b="1" dirty="0"/>
              <a:t> </a:t>
            </a:r>
            <a:r>
              <a:rPr lang="tr-TR" sz="3200" b="1" u="sng" dirty="0">
                <a:solidFill>
                  <a:srgbClr val="FF0000"/>
                </a:solidFill>
              </a:rPr>
              <a:t>sınanabilmesi</a:t>
            </a:r>
            <a:r>
              <a:rPr lang="tr-TR" sz="3200" dirty="0"/>
              <a:t> gerekir. Deneyle veya gözlemle test edilebilen varsayıma hipotez denir.</a:t>
            </a:r>
          </a:p>
        </p:txBody>
      </p:sp>
    </p:spTree>
    <p:extLst>
      <p:ext uri="{BB962C8B-B14F-4D97-AF65-F5344CB8AC3E}">
        <p14:creationId xmlns:p14="http://schemas.microsoft.com/office/powerpoint/2010/main" val="17941717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504056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/>
              <a:t>Araştırma Konusunun ve Başlığının Belirlenmesi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Tasarımı/Planlanması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2060848"/>
            <a:ext cx="8229600" cy="50405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tr-TR" sz="2800" dirty="0"/>
              <a:t>Araştırma Probleminin Tanımlanması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636912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/>
              <a:t>Araştırmanın Amacı, Önemi, Sınırlılıkları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284984"/>
            <a:ext cx="8229600" cy="6766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dirty="0"/>
              <a:t>Araştırmanın Hipotezi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4982" y="4005064"/>
            <a:ext cx="8229600" cy="5760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dirty="0"/>
              <a:t>Araştırmanın Yöntemi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91522" y="4653136"/>
            <a:ext cx="8229600" cy="5040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sz="2800" dirty="0"/>
              <a:t>Verileri elde etme ve analiz</a:t>
            </a:r>
            <a:endParaRPr lang="tr-TR" sz="2800" dirty="0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573032" y="5229200"/>
            <a:ext cx="8229600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/>
              <a:t>Araştırmanın Kaynakçası</a:t>
            </a:r>
            <a:endParaRPr lang="tr-TR" sz="2800" b="1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73032" y="5805264"/>
            <a:ext cx="8229600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dirty="0"/>
              <a:t>Araştırma Raporunun Yazılması ve Sunulması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671099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Hipotez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/>
              <a:t>Bir varsayımın bilimsel hipotez olabilmesi için</a:t>
            </a:r>
            <a:r>
              <a:rPr lang="tr-TR" sz="3200" b="1" dirty="0"/>
              <a:t> </a:t>
            </a:r>
            <a:r>
              <a:rPr lang="tr-TR" sz="3200" b="1" u="sng" dirty="0">
                <a:solidFill>
                  <a:srgbClr val="FF0000"/>
                </a:solidFill>
              </a:rPr>
              <a:t>sınanabilmesi</a:t>
            </a:r>
            <a:r>
              <a:rPr lang="tr-TR" sz="3200" dirty="0"/>
              <a:t> gerekir. Deneyle veya gözlemle test edilebilen varsayıma hipotez denir.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36970" y="2780928"/>
            <a:ext cx="8352928" cy="17748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altLang="tr-TR" sz="3200" dirty="0"/>
              <a:t>Bir hipotez testinde </a:t>
            </a:r>
            <a:r>
              <a:rPr lang="tr-TR" altLang="tr-TR" sz="3200" b="1" u="sng" dirty="0">
                <a:solidFill>
                  <a:srgbClr val="FF0000"/>
                </a:solidFill>
              </a:rPr>
              <a:t>iki hipotez </a:t>
            </a:r>
            <a:r>
              <a:rPr lang="tr-TR" altLang="tr-TR" sz="3200" dirty="0"/>
              <a:t>yer alır:</a:t>
            </a:r>
          </a:p>
          <a:p>
            <a:pPr algn="just">
              <a:spcBef>
                <a:spcPts val="800"/>
              </a:spcBef>
            </a:pPr>
            <a:r>
              <a:rPr lang="tr-TR" altLang="tr-TR" sz="3200" dirty="0"/>
              <a:t>*H</a:t>
            </a:r>
            <a:r>
              <a:rPr lang="tr-TR" altLang="tr-TR" sz="3200" baseline="-25000" dirty="0"/>
              <a:t>0</a:t>
            </a:r>
            <a:r>
              <a:rPr lang="tr-TR" altLang="tr-TR" sz="3200" dirty="0"/>
              <a:t>: Sıfır hipotezi</a:t>
            </a:r>
          </a:p>
          <a:p>
            <a:pPr algn="just">
              <a:spcBef>
                <a:spcPts val="800"/>
              </a:spcBef>
            </a:pPr>
            <a:r>
              <a:rPr lang="tr-TR" altLang="tr-TR" sz="3200" dirty="0"/>
              <a:t>*H</a:t>
            </a:r>
            <a:r>
              <a:rPr lang="tr-TR" altLang="tr-TR" sz="3200" baseline="-25000" dirty="0"/>
              <a:t>1</a:t>
            </a:r>
            <a:r>
              <a:rPr lang="tr-TR" altLang="tr-TR" sz="3200" dirty="0"/>
              <a:t>: Alternatif hipotez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20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436165" y="4708173"/>
            <a:ext cx="8352928" cy="2021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altLang="tr-TR" sz="2800" dirty="0"/>
              <a:t>Daha önce doğru olduğu ispatlanan veya ortak kabul görmüş yargılara H</a:t>
            </a:r>
            <a:r>
              <a:rPr lang="tr-TR" altLang="tr-TR" sz="2800" baseline="-25000" dirty="0"/>
              <a:t>0</a:t>
            </a:r>
            <a:r>
              <a:rPr lang="tr-TR" altLang="tr-TR" sz="2800" dirty="0"/>
              <a:t> denir.</a:t>
            </a:r>
          </a:p>
          <a:p>
            <a:pPr algn="just">
              <a:spcBef>
                <a:spcPts val="800"/>
              </a:spcBef>
            </a:pPr>
            <a:r>
              <a:rPr lang="tr-TR" altLang="tr-TR" sz="2800" dirty="0"/>
              <a:t>*</a:t>
            </a:r>
            <a:r>
              <a:rPr lang="tr-TR" altLang="tr-TR" sz="2800" b="1" u="sng" dirty="0">
                <a:solidFill>
                  <a:srgbClr val="FF0000"/>
                </a:solidFill>
              </a:rPr>
              <a:t>İnanılan durum </a:t>
            </a:r>
            <a:r>
              <a:rPr lang="tr-TR" altLang="tr-TR" sz="2800" dirty="0"/>
              <a:t>H</a:t>
            </a:r>
            <a:r>
              <a:rPr lang="tr-TR" altLang="tr-TR" sz="2800" baseline="-25000" dirty="0"/>
              <a:t>0</a:t>
            </a:r>
            <a:r>
              <a:rPr lang="tr-TR" altLang="tr-TR" sz="2800" dirty="0"/>
              <a:t> hipotezinde yer alır.</a:t>
            </a:r>
          </a:p>
          <a:p>
            <a:pPr algn="just">
              <a:spcBef>
                <a:spcPts val="800"/>
              </a:spcBef>
            </a:pPr>
            <a:r>
              <a:rPr lang="tr-TR" sz="2800" dirty="0"/>
              <a:t>*</a:t>
            </a:r>
            <a:r>
              <a:rPr lang="tr-TR" sz="2800" b="1" u="sng" dirty="0">
                <a:solidFill>
                  <a:srgbClr val="FF0000"/>
                </a:solidFill>
              </a:rPr>
              <a:t>İddia edilen durum </a:t>
            </a:r>
            <a:r>
              <a:rPr lang="tr-TR" sz="2800" dirty="0"/>
              <a:t>H</a:t>
            </a:r>
            <a:r>
              <a:rPr lang="tr-TR" sz="2800" baseline="-25000" dirty="0"/>
              <a:t>1</a:t>
            </a:r>
            <a:r>
              <a:rPr lang="tr-TR" sz="2800" dirty="0"/>
              <a:t> hipotezinde ele alınır. </a:t>
            </a: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8939838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21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340768"/>
            <a:ext cx="8064896" cy="4104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tr-TR" sz="2800" b="1" u="sng" dirty="0">
              <a:solidFill>
                <a:srgbClr val="C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Bir Araştırmanın Yöntemi Ne Olabilir</a:t>
            </a:r>
          </a:p>
          <a:p>
            <a:pPr marL="0" indent="0" algn="ctr">
              <a:buNone/>
            </a:pPr>
            <a:r>
              <a:rPr lang="tr-TR" sz="5400" b="1" u="sng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</a:t>
            </a:r>
            <a:endParaRPr lang="tr-TR" sz="5400" b="1" dirty="0">
              <a:solidFill>
                <a:srgbClr val="C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2206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22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88640"/>
            <a:ext cx="8064896" cy="756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Yöntemi</a:t>
            </a:r>
            <a:endParaRPr lang="tr-TR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527594" y="2564904"/>
            <a:ext cx="2028182" cy="1512168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36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Literatür tarama</a:t>
            </a:r>
          </a:p>
        </p:txBody>
      </p:sp>
      <p:sp>
        <p:nvSpPr>
          <p:cNvPr id="3" name="Aşağı Ok 2"/>
          <p:cNvSpPr/>
          <p:nvPr/>
        </p:nvSpPr>
        <p:spPr>
          <a:xfrm>
            <a:off x="1031650" y="126876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3491880" y="1340768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2759842" y="2564904"/>
            <a:ext cx="202818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>
                <a:solidFill>
                  <a:schemeClr val="tx1"/>
                </a:solidFill>
                <a:cs typeface="Times New Roman" panose="02020603050405020304" pitchFamily="18" charset="0"/>
              </a:rPr>
              <a:t>Arşiv ve doküman inceleme</a:t>
            </a:r>
          </a:p>
        </p:txBody>
      </p:sp>
      <p:sp>
        <p:nvSpPr>
          <p:cNvPr id="14" name="Aşağı Ok 13"/>
          <p:cNvSpPr/>
          <p:nvPr/>
        </p:nvSpPr>
        <p:spPr>
          <a:xfrm>
            <a:off x="5508104" y="1340768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5070077" y="2566304"/>
            <a:ext cx="2028182" cy="1512168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54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Anket</a:t>
            </a:r>
          </a:p>
        </p:txBody>
      </p:sp>
      <p:sp>
        <p:nvSpPr>
          <p:cNvPr id="20" name="Aşağı Ok 19"/>
          <p:cNvSpPr/>
          <p:nvPr/>
        </p:nvSpPr>
        <p:spPr>
          <a:xfrm>
            <a:off x="7740352" y="1366671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İçerik Yer Tutucusu 2"/>
          <p:cNvSpPr txBox="1">
            <a:spLocks/>
          </p:cNvSpPr>
          <p:nvPr/>
        </p:nvSpPr>
        <p:spPr>
          <a:xfrm>
            <a:off x="7262091" y="2582751"/>
            <a:ext cx="1774405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Gözlem</a:t>
            </a:r>
          </a:p>
        </p:txBody>
      </p:sp>
      <p:sp>
        <p:nvSpPr>
          <p:cNvPr id="22" name="Aşağı Ok 21"/>
          <p:cNvSpPr/>
          <p:nvPr/>
        </p:nvSpPr>
        <p:spPr>
          <a:xfrm>
            <a:off x="3203848" y="429309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İçerik Yer Tutucusu 2"/>
          <p:cNvSpPr txBox="1">
            <a:spLocks/>
          </p:cNvSpPr>
          <p:nvPr/>
        </p:nvSpPr>
        <p:spPr>
          <a:xfrm>
            <a:off x="2555776" y="5229200"/>
            <a:ext cx="1774405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>
                <a:solidFill>
                  <a:schemeClr val="tx1"/>
                </a:solidFill>
                <a:cs typeface="Times New Roman" panose="02020603050405020304" pitchFamily="18" charset="0"/>
              </a:rPr>
              <a:t>Deneysel yöntem</a:t>
            </a:r>
          </a:p>
        </p:txBody>
      </p:sp>
      <p:sp>
        <p:nvSpPr>
          <p:cNvPr id="27" name="Aşağı Ok 26"/>
          <p:cNvSpPr/>
          <p:nvPr/>
        </p:nvSpPr>
        <p:spPr>
          <a:xfrm>
            <a:off x="6057200" y="429309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İçerik Yer Tutucusu 2"/>
          <p:cNvSpPr txBox="1">
            <a:spLocks/>
          </p:cNvSpPr>
          <p:nvPr/>
        </p:nvSpPr>
        <p:spPr>
          <a:xfrm>
            <a:off x="5447654" y="5229200"/>
            <a:ext cx="1774405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b="1" dirty="0">
                <a:solidFill>
                  <a:schemeClr val="tx1"/>
                </a:solidFill>
                <a:cs typeface="Times New Roman" panose="02020603050405020304" pitchFamily="18" charset="0"/>
              </a:rPr>
              <a:t>Örnek olay inceleme</a:t>
            </a:r>
          </a:p>
        </p:txBody>
      </p:sp>
    </p:spTree>
    <p:extLst>
      <p:ext uri="{BB962C8B-B14F-4D97-AF65-F5344CB8AC3E}">
        <p14:creationId xmlns:p14="http://schemas.microsoft.com/office/powerpoint/2010/main" val="4976273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3" grpId="0" animBg="1"/>
      <p:bldP spid="8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7" grpId="0" animBg="1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23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11560" y="2204864"/>
            <a:ext cx="8064896" cy="16561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8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Anket Uygulama Yolları</a:t>
            </a:r>
          </a:p>
          <a:p>
            <a:pPr marL="0" indent="0" algn="ctr">
              <a:buNone/>
            </a:pPr>
            <a:r>
              <a:rPr lang="tr-TR" sz="48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268306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24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88640"/>
            <a:ext cx="8064896" cy="7560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Anket Uygulama Yolları</a:t>
            </a: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467544" y="2564904"/>
            <a:ext cx="1584176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Yüz yüze anket</a:t>
            </a:r>
          </a:p>
        </p:txBody>
      </p:sp>
      <p:sp>
        <p:nvSpPr>
          <p:cNvPr id="3" name="Aşağı Ok 2"/>
          <p:cNvSpPr/>
          <p:nvPr/>
        </p:nvSpPr>
        <p:spPr>
          <a:xfrm>
            <a:off x="1108612" y="1268760"/>
            <a:ext cx="576064" cy="99028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3008237" y="141946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2411760" y="2564904"/>
            <a:ext cx="1800200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Derinlemesine mülakat</a:t>
            </a:r>
          </a:p>
        </p:txBody>
      </p:sp>
      <p:sp>
        <p:nvSpPr>
          <p:cNvPr id="14" name="Aşağı Ok 13"/>
          <p:cNvSpPr/>
          <p:nvPr/>
        </p:nvSpPr>
        <p:spPr>
          <a:xfrm>
            <a:off x="5298059" y="139495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0" y="2583306"/>
            <a:ext cx="2028182" cy="8456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Posta yoluyla anket</a:t>
            </a:r>
          </a:p>
        </p:txBody>
      </p:sp>
      <p:sp>
        <p:nvSpPr>
          <p:cNvPr id="16" name="Aşağı Ok 15"/>
          <p:cNvSpPr/>
          <p:nvPr/>
        </p:nvSpPr>
        <p:spPr>
          <a:xfrm>
            <a:off x="7524328" y="1444954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6798269" y="2583306"/>
            <a:ext cx="2028182" cy="845694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İnternet yoluyla anket</a:t>
            </a:r>
          </a:p>
        </p:txBody>
      </p:sp>
      <p:sp>
        <p:nvSpPr>
          <p:cNvPr id="18" name="Aşağı Ok 17"/>
          <p:cNvSpPr/>
          <p:nvPr/>
        </p:nvSpPr>
        <p:spPr>
          <a:xfrm>
            <a:off x="3023828" y="393305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2282178" y="5157192"/>
            <a:ext cx="2028182" cy="8456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Telefonla anket</a:t>
            </a:r>
          </a:p>
        </p:txBody>
      </p:sp>
      <p:sp>
        <p:nvSpPr>
          <p:cNvPr id="22" name="Aşağı Ok 21"/>
          <p:cNvSpPr/>
          <p:nvPr/>
        </p:nvSpPr>
        <p:spPr>
          <a:xfrm>
            <a:off x="6060001" y="393305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İçerik Yer Tutucusu 2"/>
          <p:cNvSpPr txBox="1">
            <a:spLocks/>
          </p:cNvSpPr>
          <p:nvPr/>
        </p:nvSpPr>
        <p:spPr>
          <a:xfrm>
            <a:off x="5333942" y="5157192"/>
            <a:ext cx="2028182" cy="8456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Odak grup toplantıları</a:t>
            </a:r>
          </a:p>
        </p:txBody>
      </p:sp>
    </p:spTree>
    <p:extLst>
      <p:ext uri="{BB962C8B-B14F-4D97-AF65-F5344CB8AC3E}">
        <p14:creationId xmlns:p14="http://schemas.microsoft.com/office/powerpoint/2010/main" val="20577125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3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2" grpId="0" animBg="1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25</a:t>
            </a:fld>
            <a:endParaRPr lang="tr-TR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2060848"/>
            <a:ext cx="2448272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800" b="1" dirty="0"/>
              <a:t>Rapor yazma kuralları</a:t>
            </a:r>
            <a:endParaRPr lang="tr-TR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332656"/>
            <a:ext cx="8229600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Araştırma Raporu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3" y="3100772"/>
            <a:ext cx="2448273" cy="8322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/>
              <a:t>Raporun okunması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88472" y="4221088"/>
            <a:ext cx="2427344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/>
              <a:t>Raporun sunum haline getirilmesi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67544" y="5275134"/>
            <a:ext cx="2448272" cy="11782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2400" b="1" dirty="0"/>
              <a:t>Sunum üzerinde çalışma</a:t>
            </a:r>
            <a:endParaRPr lang="tr-TR" sz="1800" dirty="0"/>
          </a:p>
        </p:txBody>
      </p:sp>
      <p:sp>
        <p:nvSpPr>
          <p:cNvPr id="11" name="Dikdörtgen 10"/>
          <p:cNvSpPr/>
          <p:nvPr/>
        </p:nvSpPr>
        <p:spPr>
          <a:xfrm>
            <a:off x="5220072" y="2636912"/>
            <a:ext cx="3734660" cy="2800767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sz="4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Raporunun Yazılması ve Sunulması</a:t>
            </a:r>
          </a:p>
        </p:txBody>
      </p:sp>
      <p:cxnSp>
        <p:nvCxnSpPr>
          <p:cNvPr id="14" name="Dirsek Bağlayıcısı 13"/>
          <p:cNvCxnSpPr/>
          <p:nvPr/>
        </p:nvCxnSpPr>
        <p:spPr>
          <a:xfrm>
            <a:off x="3065206" y="2400790"/>
            <a:ext cx="1905120" cy="6999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irsek Bağlayıcısı 14"/>
          <p:cNvCxnSpPr/>
          <p:nvPr/>
        </p:nvCxnSpPr>
        <p:spPr>
          <a:xfrm>
            <a:off x="3062204" y="3524855"/>
            <a:ext cx="1911125" cy="5124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irsek Bağlayıcısı 15"/>
          <p:cNvCxnSpPr/>
          <p:nvPr/>
        </p:nvCxnSpPr>
        <p:spPr>
          <a:xfrm>
            <a:off x="3044160" y="4432920"/>
            <a:ext cx="1989290" cy="44043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irsek Bağlayıcısı 16"/>
          <p:cNvCxnSpPr/>
          <p:nvPr/>
        </p:nvCxnSpPr>
        <p:spPr>
          <a:xfrm flipV="1">
            <a:off x="3006917" y="5085184"/>
            <a:ext cx="1966930" cy="7067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795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49006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8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Araştırma Tasarımı</a:t>
            </a:r>
            <a:endParaRPr lang="tr-TR" sz="8000" dirty="0">
              <a:solidFill>
                <a:srgbClr val="C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676380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1152128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3600" b="1" i="1" u="sng" dirty="0">
                <a:solidFill>
                  <a:srgbClr val="FF0000"/>
                </a:solidFill>
              </a:rPr>
              <a:t>KONU: </a:t>
            </a:r>
            <a:r>
              <a:rPr lang="tr-TR" sz="3600" dirty="0"/>
              <a:t>İçme suyu havzalarında kirlilik unsurları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Konusunun Belirlenmesi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27</a:t>
            </a:fld>
            <a:endParaRPr lang="tr-TR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39552" y="4035640"/>
            <a:ext cx="8229600" cy="2304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b="1" i="1" u="sng" dirty="0">
                <a:solidFill>
                  <a:srgbClr val="FF0000"/>
                </a:solidFill>
              </a:rPr>
              <a:t>BAŞLIK:</a:t>
            </a:r>
            <a:r>
              <a:rPr lang="tr-TR" b="1" dirty="0"/>
              <a:t>TARIMSAL FAALİYETLERİN İÇME SUYU HAVZALARINDAKİ ETKİLERİNİN ARAŞTIRILMASI: ANKARA İLİ ÖRNEĞİ</a:t>
            </a:r>
            <a:endParaRPr lang="tr-TR" dirty="0"/>
          </a:p>
        </p:txBody>
      </p:sp>
      <p:sp>
        <p:nvSpPr>
          <p:cNvPr id="13" name="Aşağı Ok 12"/>
          <p:cNvSpPr/>
          <p:nvPr/>
        </p:nvSpPr>
        <p:spPr>
          <a:xfrm>
            <a:off x="4211960" y="2996952"/>
            <a:ext cx="108012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9944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2" grpId="0" build="p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Probleminin Tanımlanması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1844824"/>
            <a:ext cx="8229600" cy="21602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tr-TR" sz="4400" dirty="0"/>
              <a:t>Ankara’daki içme suyu havzalarında tarımsal faaliyetler neticesinde kirlilik görülebilir.</a:t>
            </a: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3063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29</a:t>
            </a:fld>
            <a:endParaRPr lang="tr-TR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6" y="319291"/>
            <a:ext cx="8496944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4325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İÇİNDEKİLER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"/>
              </a:rPr>
              <a:t>ÖZET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en-US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3"/>
              </a:rPr>
              <a:t>ABSTRACT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4"/>
              </a:rPr>
              <a:t>TEŞEKKÜR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5"/>
              </a:rPr>
              <a:t>SİMGELER ve KISALTMALAR DİZİNİ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6"/>
              </a:rPr>
              <a:t>ŞEKİLLER DİZİNİ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7"/>
              </a:rPr>
              <a:t>ÇİZELGELER DİZİNİ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8"/>
              </a:rPr>
              <a:t>1. GİRİŞ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9"/>
              </a:rPr>
              <a:t>1.1 Araştırma Konusunun Ortaya Çıkışı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0"/>
              </a:rPr>
              <a:t>1.2 Araştırmanın Önemi ve Kapsamı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1"/>
              </a:rPr>
              <a:t>1.3 Araştırmanın Amacı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2"/>
              </a:rPr>
              <a:t>1.4 Araştırma Tasarımı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3"/>
              </a:rPr>
              <a:t>1.4.1 Araştırma soruları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4"/>
              </a:rPr>
              <a:t>1.4.2 Araştırma hipotezleri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5"/>
              </a:rPr>
              <a:t>1.4.3 Araştırmanın sınırlılıkları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6"/>
              </a:rPr>
              <a:t>1.5 Tezin Yapısı ve Bölümleri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7"/>
              </a:rPr>
              <a:t>2. KONU İLE İLGİLİ YAPILMIŞ ÇALIŞMALAR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8"/>
              </a:rPr>
              <a:t>3. KAVRAMSAL TEMELLER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19"/>
              </a:rPr>
              <a:t>4. MATERYAL VE YÖNTEM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0"/>
              </a:rPr>
              <a:t>4.1 Materyal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1"/>
              </a:rPr>
              <a:t>4.2 Çalışma Yöntemi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2"/>
              </a:rPr>
              <a:t>5. ARAŞTIRMA BULGULARI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3"/>
              </a:rPr>
              <a:t>6. SONUÇ VE ÖNERİLER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4"/>
              </a:rPr>
              <a:t>KAYNAKLAR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5"/>
              </a:rPr>
              <a:t>EKLER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4325" algn="r"/>
              </a:tabLst>
            </a:pPr>
            <a:r>
              <a:rPr kumimoji="0" lang="tr-TR" altLang="tr-TR" sz="16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hlinkClick r:id="rId26"/>
              </a:rPr>
              <a:t>ÖZGEÇMİŞ</a:t>
            </a:r>
            <a:endParaRPr kumimoji="0" lang="tr-TR" altLang="tr-TR" sz="10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47938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737390"/>
            <a:ext cx="8352928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5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NEDEN «ARAŞTIRMA TASARIMI» YAPARIZ/YAPMALIYIZ</a:t>
            </a:r>
          </a:p>
          <a:p>
            <a:pPr lvl="0" algn="ctr"/>
            <a:r>
              <a:rPr lang="tr-TR" sz="54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???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8750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ARAŞTIRMANIN BİÇİMSEL YAPISI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085F-D5E9-4689-8A6F-D4192F224B04}" type="slidenum">
              <a:rPr lang="tr-TR" smtClean="0"/>
              <a:t>30</a:t>
            </a:fld>
            <a:endParaRPr lang="tr-TR"/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597894"/>
              </p:ext>
            </p:extLst>
          </p:nvPr>
        </p:nvGraphicFramePr>
        <p:xfrm>
          <a:off x="251520" y="1124744"/>
          <a:ext cx="8784976" cy="5184575"/>
        </p:xfrm>
        <a:graphic>
          <a:graphicData uri="http://schemas.openxmlformats.org/drawingml/2006/table">
            <a:tbl>
              <a:tblPr/>
              <a:tblGrid>
                <a:gridCol w="4898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ARAŞTIRMANIN KISIMLARI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İÇİNDEKİLER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7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Ön Kısım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Başlık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İthaf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Önsöz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İçindekiler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Tablolar Listesi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Kısaltmalar Listesi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Özet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97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Metin Kısmı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Giriş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Kısımlar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Bölümler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Sonuç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975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 Kısım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Açıklamalı Sözlük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Ekler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 Ekler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Bibliyografya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9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İndeks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5541170" y="6381328"/>
            <a:ext cx="272702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50" b="1" dirty="0"/>
              <a:t>Kaynak: Dr. </a:t>
            </a:r>
            <a:r>
              <a:rPr lang="tr-TR" sz="1050" b="1" dirty="0" err="1"/>
              <a:t>Öğr</a:t>
            </a:r>
            <a:r>
              <a:rPr lang="tr-TR" sz="1050" b="1" dirty="0"/>
              <a:t>. Üyesi İBRAHİM ÇÜTCÜ</a:t>
            </a:r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val="3403907228"/>
      </p:ext>
    </p:extLst>
  </p:cSld>
  <p:clrMapOvr>
    <a:masterClrMapping/>
  </p:clrMapOvr>
  <p:transition spd="slow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340769"/>
            <a:ext cx="8229600" cy="1584175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AMAÇ: </a:t>
            </a:r>
            <a:r>
              <a:rPr lang="tr-TR" dirty="0"/>
              <a:t>Tarımsal faaliyetlerden dolayı içme suyu havza alanlarında yaşanan olası kirlenmelerin ve sorunlarının tespit edilmesi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Amacı, Önemi, Sınırlılıkları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356992"/>
            <a:ext cx="8229600" cy="6766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ÖNEM: </a:t>
            </a:r>
            <a:r>
              <a:rPr lang="tr-TR" dirty="0"/>
              <a:t>Ankara’ya içme suyu sağlayan havzalar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31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91522" y="4423624"/>
            <a:ext cx="8229600" cy="1741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SINIRLILIKLAR:</a:t>
            </a:r>
            <a:r>
              <a:rPr lang="tr-TR" sz="3600" dirty="0"/>
              <a:t> Zaman, mali yetersizlikler ve araştırma alanına ulaşım, üreticilerden kaynaklı sorunlar vb…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576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tr-TR" sz="2800" dirty="0"/>
              <a:t>Araştırma alanına giren köylerde yapılan </a:t>
            </a:r>
            <a:r>
              <a:rPr lang="tr-TR" sz="2800" b="1" i="1" u="sng" dirty="0" err="1">
                <a:solidFill>
                  <a:srgbClr val="FF0000"/>
                </a:solidFill>
              </a:rPr>
              <a:t>entansif</a:t>
            </a:r>
            <a:r>
              <a:rPr lang="tr-TR" sz="2800" b="1" i="1" u="sng" dirty="0">
                <a:solidFill>
                  <a:srgbClr val="FF0000"/>
                </a:solidFill>
              </a:rPr>
              <a:t> tarım ile içme suyu havzalarının kirlenmesi</a:t>
            </a:r>
            <a:r>
              <a:rPr lang="tr-TR" sz="2800" dirty="0"/>
              <a:t> arasında bir ilişki bulunmamaktadır.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sz="32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Hipotezleri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996952"/>
            <a:ext cx="8229600" cy="1800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400" dirty="0"/>
              <a:t>Araştırma alanına giren köylerde tarımsal faaliyetlerde kullanılan </a:t>
            </a:r>
            <a:r>
              <a:rPr lang="tr-TR" sz="2400" b="1" i="1" u="sng" dirty="0">
                <a:solidFill>
                  <a:srgbClr val="FF0000"/>
                </a:solidFill>
              </a:rPr>
              <a:t>kimyasal girdilerin </a:t>
            </a:r>
            <a:r>
              <a:rPr lang="tr-TR" sz="2400" dirty="0"/>
              <a:t>aşırı kullanılması ile içme suyu havzalarındaki </a:t>
            </a:r>
            <a:r>
              <a:rPr lang="tr-TR" sz="2400" b="1" i="1" u="sng" dirty="0">
                <a:solidFill>
                  <a:srgbClr val="FF0000"/>
                </a:solidFill>
              </a:rPr>
              <a:t>su kalitesinin düşmesi </a:t>
            </a:r>
            <a:r>
              <a:rPr lang="tr-TR" sz="2400" dirty="0"/>
              <a:t>arasında bir ilişki bulunmaktadır.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32</a:t>
            </a:fld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573032" y="5013176"/>
            <a:ext cx="8229600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dirty="0"/>
              <a:t>Araştırma alanına giren köylerde tarımsal faaliyetlerden kaynaklanabilecek kirlenmeler dışında </a:t>
            </a:r>
            <a:r>
              <a:rPr lang="tr-TR" sz="2800" b="1" i="1" u="sng" dirty="0">
                <a:solidFill>
                  <a:srgbClr val="FF0000"/>
                </a:solidFill>
              </a:rPr>
              <a:t>başka kirletici kaynaklar</a:t>
            </a:r>
            <a:r>
              <a:rPr lang="tr-TR" sz="2800" dirty="0"/>
              <a:t> da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15268885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animBg="1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1296143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/>
              <a:t>Basit Tesadüfi Örnekleme Yöntemi’ne göre, </a:t>
            </a:r>
            <a:r>
              <a:rPr lang="tr-TR" sz="3600" b="1" i="1" u="sng" dirty="0">
                <a:solidFill>
                  <a:srgbClr val="FF0000"/>
                </a:solidFill>
              </a:rPr>
              <a:t>toplam 110 üretici </a:t>
            </a:r>
            <a:r>
              <a:rPr lang="tr-TR" sz="3600" dirty="0"/>
              <a:t>ile görüşülmüştür.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Materyali ve Yöntemi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3933056"/>
            <a:ext cx="8229600" cy="122413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3600" dirty="0"/>
              <a:t>DSİ’nin bölgede yer alan baraj sularına yönelik olarak yaptığı </a:t>
            </a:r>
            <a:r>
              <a:rPr lang="tr-TR" sz="3600" b="1" i="1" u="sng" dirty="0">
                <a:solidFill>
                  <a:srgbClr val="FF0000"/>
                </a:solidFill>
              </a:rPr>
              <a:t>analizler</a:t>
            </a:r>
            <a:endParaRPr lang="tr-TR" sz="36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8885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Kaynakçası</a:t>
            </a:r>
            <a:endParaRPr lang="en-US" sz="40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34</a:t>
            </a:fld>
            <a:endParaRPr lang="tr-TR"/>
          </a:p>
        </p:txBody>
      </p:sp>
      <p:pic>
        <p:nvPicPr>
          <p:cNvPr id="12" name="Resim 11"/>
          <p:cNvPicPr/>
          <p:nvPr/>
        </p:nvPicPr>
        <p:blipFill rotWithShape="1">
          <a:blip r:embed="rId2"/>
          <a:srcRect l="31180" t="21660" r="24170" b="8110"/>
          <a:stretch/>
        </p:blipFill>
        <p:spPr bwMode="auto">
          <a:xfrm>
            <a:off x="395536" y="980728"/>
            <a:ext cx="8496944" cy="525658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26888520"/>
      </p:ext>
    </p:extLst>
  </p:cSld>
  <p:clrMapOvr>
    <a:masterClrMapping/>
  </p:clrMapOvr>
  <p:transition spd="slow">
    <p:pull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6B6-F7D3-458A-B3C6-43EB0BAE0140}" type="slidenum">
              <a:rPr lang="tr-TR" altLang="tr-TR"/>
              <a:pPr/>
              <a:t>35</a:t>
            </a:fld>
            <a:endParaRPr lang="tr-TR" altLang="tr-TR"/>
          </a:p>
        </p:txBody>
      </p:sp>
      <p:pic>
        <p:nvPicPr>
          <p:cNvPr id="2067" name="Picture 19" descr="serkancirak_CIMG18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213100"/>
            <a:ext cx="6048375" cy="307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camlidere_bara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88913"/>
            <a:ext cx="5472113" cy="302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68313" y="908720"/>
            <a:ext cx="8229600" cy="5544468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Ankara Üniversitesi</a:t>
            </a:r>
          </a:p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Fen Bilimleri Enstitüsü</a:t>
            </a:r>
          </a:p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Tarım Ekonomisi Anabilim Dalı</a:t>
            </a:r>
          </a:p>
          <a:p>
            <a:pPr>
              <a:buFontTx/>
              <a:buNone/>
            </a:pPr>
            <a:r>
              <a:rPr lang="tr-TR" altLang="tr-TR" sz="1200" dirty="0">
                <a:latin typeface="Times New Roman" pitchFamily="18" charset="0"/>
              </a:rPr>
              <a:t>DOKTORA TEZİ SAVUNMA SUNUMU</a:t>
            </a:r>
          </a:p>
          <a:p>
            <a:pPr algn="ctr">
              <a:buFontTx/>
              <a:buNone/>
            </a:pPr>
            <a:endParaRPr lang="tr-TR" altLang="tr-TR" sz="1200" dirty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tr-TR" altLang="tr-TR" sz="300" dirty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tr-TR" altLang="tr-TR" sz="300" dirty="0"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tr-TR" altLang="tr-TR" b="1" dirty="0">
                <a:solidFill>
                  <a:srgbClr val="FF0000"/>
                </a:solidFill>
                <a:latin typeface="Times New Roman" pitchFamily="18" charset="0"/>
              </a:rPr>
              <a:t>TARIMSAL FAALİYETLERİN İÇME SUYU HAVZALARINDAKİ ETKİLERİNİN ARAŞTIRILMASI: ANKARA İLİ ÖRNEĞİ</a:t>
            </a:r>
          </a:p>
          <a:p>
            <a:pPr algn="ctr">
              <a:buFontTx/>
              <a:buNone/>
            </a:pPr>
            <a:endParaRPr lang="tr-TR" altLang="tr-TR" b="1" dirty="0">
              <a:solidFill>
                <a:schemeClr val="accent1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tr-TR" altLang="tr-TR" sz="1600" b="1" dirty="0">
              <a:latin typeface="Times New Roman" pitchFamily="18" charset="0"/>
            </a:endParaRPr>
          </a:p>
          <a:p>
            <a:pPr algn="r">
              <a:buFontTx/>
              <a:buNone/>
            </a:pPr>
            <a:r>
              <a:rPr lang="tr-TR" altLang="tr-TR" sz="2000" b="1" dirty="0">
                <a:latin typeface="Times New Roman" pitchFamily="18" charset="0"/>
              </a:rPr>
              <a:t>Danışman: Prof. Dr. Emine OLHAN</a:t>
            </a:r>
          </a:p>
          <a:p>
            <a:pPr algn="r">
              <a:buFontTx/>
              <a:buNone/>
            </a:pPr>
            <a:endParaRPr lang="tr-TR" altLang="tr-TR" sz="2000" b="1" dirty="0">
              <a:latin typeface="Times New Roman" pitchFamily="18" charset="0"/>
            </a:endParaRPr>
          </a:p>
          <a:p>
            <a:pPr algn="r">
              <a:buFontTx/>
              <a:buNone/>
            </a:pPr>
            <a:r>
              <a:rPr lang="tr-TR" altLang="tr-TR" sz="2000" b="1" dirty="0">
                <a:latin typeface="Times New Roman" pitchFamily="18" charset="0"/>
              </a:rPr>
              <a:t>Yener ATASEVEN</a:t>
            </a:r>
          </a:p>
          <a:p>
            <a:pPr algn="ctr">
              <a:buFontTx/>
              <a:buNone/>
            </a:pPr>
            <a:endParaRPr lang="tr-TR" altLang="tr-TR" sz="2000" b="1" dirty="0"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tr-TR" altLang="tr-TR" sz="2000" b="1" dirty="0">
                <a:solidFill>
                  <a:srgbClr val="000099"/>
                </a:solidFill>
                <a:latin typeface="Times New Roman" pitchFamily="18" charset="0"/>
              </a:rPr>
              <a:t>	</a:t>
            </a:r>
            <a:r>
              <a:rPr lang="tr-TR" altLang="tr-TR" sz="2000" b="1" dirty="0">
                <a:solidFill>
                  <a:srgbClr val="FF0000"/>
                </a:solidFill>
                <a:latin typeface="Times New Roman" pitchFamily="18" charset="0"/>
              </a:rPr>
              <a:t>12 Kasım 2010</a:t>
            </a:r>
          </a:p>
          <a:p>
            <a:pPr algn="ctr">
              <a:buFontTx/>
              <a:buNone/>
            </a:pPr>
            <a:r>
              <a:rPr lang="tr-TR" altLang="tr-TR" sz="2000" b="1" u="sng" dirty="0">
                <a:solidFill>
                  <a:srgbClr val="FF0000"/>
                </a:solidFill>
                <a:latin typeface="Times New Roman" pitchFamily="18" charset="0"/>
              </a:rPr>
              <a:t>Ankara</a:t>
            </a:r>
            <a:endParaRPr lang="tr-TR" altLang="tr-TR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Raporunun Yazılması ve Sunulması</a:t>
            </a:r>
          </a:p>
        </p:txBody>
      </p:sp>
    </p:spTree>
    <p:extLst>
      <p:ext uri="{BB962C8B-B14F-4D97-AF65-F5344CB8AC3E}">
        <p14:creationId xmlns:p14="http://schemas.microsoft.com/office/powerpoint/2010/main" val="1736063304"/>
      </p:ext>
    </p:extLst>
  </p:cSld>
  <p:clrMapOvr>
    <a:masterClrMapping/>
  </p:clrMapOvr>
  <p:transition spd="slow">
    <p:pull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1A69-B5AE-471A-9B8E-FACBB2E35586}" type="slidenum">
              <a:rPr lang="tr-TR" altLang="tr-TR"/>
              <a:pPr/>
              <a:t>36</a:t>
            </a:fld>
            <a:endParaRPr lang="tr-TR" altLang="tr-TR"/>
          </a:p>
        </p:txBody>
      </p:sp>
      <p:pic>
        <p:nvPicPr>
          <p:cNvPr id="81924" name="Picture 4" descr="ell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836613"/>
            <a:ext cx="7127875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tr-TR" altLang="tr-TR" sz="7200" b="1" dirty="0">
              <a:solidFill>
                <a:srgbClr val="FF3300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tr-TR" altLang="tr-TR" sz="7200" b="1" dirty="0">
                <a:solidFill>
                  <a:srgbClr val="FF3300"/>
                </a:solidFill>
              </a:rPr>
              <a:t> TEŞEKKÜRLER</a:t>
            </a:r>
            <a:r>
              <a:rPr lang="en-GB" altLang="tr-TR" sz="7200" b="1" dirty="0">
                <a:solidFill>
                  <a:srgbClr val="FF3300"/>
                </a:solidFill>
              </a:rPr>
              <a:t>...</a:t>
            </a:r>
          </a:p>
          <a:p>
            <a:pPr marL="0" indent="0">
              <a:buNone/>
            </a:pPr>
            <a:endParaRPr lang="tr-TR" altLang="tr-TR" sz="4000" b="1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3743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764704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Araştırma tasarımının yapılmasındaki amaç;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03074" y="2276872"/>
            <a:ext cx="8352928" cy="42165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b="1" dirty="0"/>
              <a:t>Bir faaliyetin;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Nasıl,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Nerede,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Kim(</a:t>
            </a:r>
            <a:r>
              <a:rPr lang="tr-TR" sz="4000" b="1" i="1" u="sng" dirty="0" err="1">
                <a:solidFill>
                  <a:srgbClr val="FF0000"/>
                </a:solidFill>
                <a:cs typeface="Times New Roman" panose="02020603050405020304" pitchFamily="18" charset="0"/>
              </a:rPr>
              <a:t>ler</a:t>
            </a: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) tarafından,</a:t>
            </a:r>
          </a:p>
          <a:p>
            <a:pPr marL="685800" lvl="0" indent="-685800" algn="ctr">
              <a:buFont typeface="Arial" panose="020B0604020202020204" pitchFamily="34" charset="0"/>
              <a:buChar char="•"/>
            </a:pPr>
            <a:r>
              <a:rPr lang="tr-TR" sz="4000" b="1" i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 zaman,</a:t>
            </a:r>
          </a:p>
          <a:p>
            <a:pPr lvl="0" algn="ctr"/>
            <a:endParaRPr lang="tr-TR" sz="3600" b="1" dirty="0">
              <a:cs typeface="Times New Roman" panose="02020603050405020304" pitchFamily="18" charset="0"/>
            </a:endParaRPr>
          </a:p>
          <a:p>
            <a:pPr lvl="0" algn="ctr"/>
            <a:r>
              <a:rPr lang="tr-TR" sz="3600" b="1" dirty="0">
                <a:cs typeface="Times New Roman" panose="02020603050405020304" pitchFamily="18" charset="0"/>
              </a:rPr>
              <a:t>yapılacağının önceden belirlenmesidir.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139952" y="1484784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8195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r>
              <a:rPr lang="tr-TR" sz="3600" b="1" u="sng" dirty="0">
                <a:solidFill>
                  <a:srgbClr val="FF0000"/>
                </a:solidFill>
                <a:latin typeface="+mn-lt"/>
              </a:rPr>
              <a:t>Araştırma Konusunun Belirlenmesi-1</a:t>
            </a:r>
            <a:endParaRPr lang="tr-TR" sz="36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7544" y="1825660"/>
            <a:ext cx="8352928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b="1" dirty="0"/>
              <a:t>Her araştırmanın önce bir</a:t>
            </a:r>
          </a:p>
          <a:p>
            <a:pPr algn="ctr"/>
            <a:r>
              <a:rPr lang="tr-TR" sz="3200" b="1" i="1" u="sng" dirty="0">
                <a:solidFill>
                  <a:srgbClr val="FF0000"/>
                </a:solidFill>
              </a:rPr>
              <a:t>FİKİRSEL BAŞLANGICI</a:t>
            </a:r>
            <a:r>
              <a:rPr lang="tr-TR" sz="3200" b="1" i="1" u="sng" dirty="0"/>
              <a:t> </a:t>
            </a:r>
            <a:r>
              <a:rPr lang="tr-TR" sz="2800" b="1" dirty="0"/>
              <a:t>vardır.</a:t>
            </a:r>
            <a:endParaRPr lang="tr-TR" sz="2800" dirty="0"/>
          </a:p>
        </p:txBody>
      </p:sp>
      <p:sp>
        <p:nvSpPr>
          <p:cNvPr id="9" name="Aşağı Ok 8"/>
          <p:cNvSpPr/>
          <p:nvPr/>
        </p:nvSpPr>
        <p:spPr>
          <a:xfrm>
            <a:off x="4139952" y="3067174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5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293096"/>
            <a:ext cx="8352928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</a:rPr>
              <a:t>FİKİR ÜRETME AŞAMASI</a:t>
            </a:r>
            <a:endParaRPr lang="tr-T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5244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r>
              <a:rPr lang="tr-TR" sz="3600" b="1" u="sng" dirty="0">
                <a:solidFill>
                  <a:srgbClr val="FF0000"/>
                </a:solidFill>
                <a:latin typeface="+mn-lt"/>
              </a:rPr>
              <a:t>Araştırma Konusunun Belirlenmesi-2</a:t>
            </a:r>
            <a:endParaRPr lang="tr-TR" sz="36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7544" y="1825660"/>
            <a:ext cx="83529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b="1" dirty="0"/>
              <a:t>Hangi tür konu araştırılamaz?</a:t>
            </a:r>
            <a:endParaRPr lang="tr-TR" sz="2800" dirty="0"/>
          </a:p>
        </p:txBody>
      </p:sp>
      <p:sp>
        <p:nvSpPr>
          <p:cNvPr id="6" name="Dikdörtgen 5"/>
          <p:cNvSpPr/>
          <p:nvPr/>
        </p:nvSpPr>
        <p:spPr>
          <a:xfrm>
            <a:off x="179512" y="3989382"/>
            <a:ext cx="2592288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b="1" dirty="0"/>
              <a:t>Müspet bilimlerin kapsamı dışında ise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şağı Ok 8"/>
          <p:cNvSpPr/>
          <p:nvPr/>
        </p:nvSpPr>
        <p:spPr>
          <a:xfrm>
            <a:off x="971600" y="2636912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6</a:t>
            </a:fld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4211960" y="2625801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3419872" y="4009540"/>
            <a:ext cx="259228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000" b="1" dirty="0"/>
              <a:t>Konu ile ilgili verilere ulaşılamıyorsa</a:t>
            </a:r>
            <a:endParaRPr lang="tr-TR" sz="3000" b="1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Aşağı Ok 14"/>
          <p:cNvSpPr/>
          <p:nvPr/>
        </p:nvSpPr>
        <p:spPr>
          <a:xfrm>
            <a:off x="7164288" y="2672300"/>
            <a:ext cx="7920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6264188" y="3989382"/>
            <a:ext cx="259228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400" b="1" dirty="0"/>
              <a:t>Eldeki olanaklar ve kapasiteler ile gerçekleştirilmesi mümkün değilse</a:t>
            </a:r>
          </a:p>
        </p:txBody>
      </p:sp>
    </p:spTree>
    <p:extLst>
      <p:ext uri="{BB962C8B-B14F-4D97-AF65-F5344CB8AC3E}">
        <p14:creationId xmlns:p14="http://schemas.microsoft.com/office/powerpoint/2010/main" val="36379294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1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15121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dirty="0"/>
              <a:t>Konu ve başlık arasındaki farkın fark edilmesi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Konu: </a:t>
            </a:r>
            <a:r>
              <a:rPr lang="tr-TR" sz="2800" b="1" dirty="0" err="1">
                <a:solidFill>
                  <a:srgbClr val="FF0000"/>
                </a:solidFill>
              </a:rPr>
              <a:t>Subject</a:t>
            </a:r>
            <a:endParaRPr lang="tr-TR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Başlık: Title</a:t>
            </a:r>
          </a:p>
          <a:p>
            <a:pPr marL="0" lvl="0" indent="0">
              <a:buNone/>
            </a:pP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0662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2400" b="1" u="sng" dirty="0">
                <a:solidFill>
                  <a:srgbClr val="FF0000"/>
                </a:solidFill>
                <a:latin typeface="+mn-lt"/>
              </a:rPr>
              <a:t>Konu/Başlık Seçiminde Dikkat Edilmesi Gerekenler-1</a:t>
            </a:r>
            <a:endParaRPr lang="tr-TR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3112368"/>
            <a:ext cx="8229600" cy="7486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Çok iyi bir literatür taraması yapılmalıdır.</a:t>
            </a:r>
            <a:endParaRPr lang="tr-TR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4149080"/>
            <a:ext cx="8229600" cy="7486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b="1" dirty="0"/>
              <a:t>Konu uzmanları ile görüşülmelidir.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5128592"/>
            <a:ext cx="8229600" cy="13247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sz="2800" b="1" dirty="0"/>
              <a:t>Konu yeni, özgün ve araştırmaya değer olmalıdır. </a:t>
            </a:r>
            <a:r>
              <a:rPr lang="tr-TR" sz="2800" b="1" dirty="0">
                <a:solidFill>
                  <a:srgbClr val="FF0000"/>
                </a:solidFill>
              </a:rPr>
              <a:t>Önceki araştırmaları tekrar etmemelidir, öncekilerin üzerine bir şeyler katabilmelidir.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546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418058"/>
          </a:xfrm>
        </p:spPr>
        <p:txBody>
          <a:bodyPr>
            <a:noAutofit/>
          </a:bodyPr>
          <a:lstStyle/>
          <a:p>
            <a:pPr marL="0" indent="0"/>
            <a:r>
              <a:rPr lang="tr-TR" sz="2400" b="1" u="sng" dirty="0">
                <a:solidFill>
                  <a:srgbClr val="FF0000"/>
                </a:solidFill>
                <a:latin typeface="+mn-lt"/>
              </a:rPr>
              <a:t>Konu/Başlık Seçiminde Dikkat Edilmesi Gerekenler-2</a:t>
            </a:r>
            <a:endParaRPr lang="tr-TR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8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4982" y="1493168"/>
            <a:ext cx="8229600" cy="1080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b="1" dirty="0"/>
              <a:t>Konu, teorik bilgiler açısından yapılabilir olmalıdır.</a:t>
            </a:r>
          </a:p>
          <a:p>
            <a:r>
              <a:rPr lang="tr-TR" sz="2800" b="1" dirty="0"/>
              <a:t>Süre, maliyet, araç-gereç, veri elde etme vs….</a:t>
            </a:r>
            <a:endParaRPr lang="tr-TR" sz="28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91522" y="2645296"/>
            <a:ext cx="8229600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Amaç sınırları içinde kalınmalıdır.</a:t>
            </a: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574979" y="3301752"/>
            <a:ext cx="8229600" cy="10717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Araştırmacının konuyu benimsemesi, sevmesi, ilgi duyması gerekir.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553793" y="4453880"/>
            <a:ext cx="8229600" cy="1071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dirty="0"/>
              <a:t>Başlık uzun olmamalı; kısa, net, anlaşılır olmalıdır. 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522604" y="5597624"/>
            <a:ext cx="8229600" cy="1071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b="1" dirty="0"/>
              <a:t>Başlık araştırmacının amacını ve içeriğini az çok yansıtıcı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1864210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 marL="0" indent="0"/>
            <a:r>
              <a:rPr lang="tr-TR" sz="3200" b="1" u="sng" dirty="0">
                <a:solidFill>
                  <a:srgbClr val="FF0000"/>
                </a:solidFill>
                <a:latin typeface="+mn-lt"/>
              </a:rPr>
              <a:t>Araştırmanın Amacı, Önemi, Sınırlılıkları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404065"/>
            <a:ext cx="8352928" cy="58477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200" b="1" u="sng" dirty="0">
                <a:solidFill>
                  <a:srgbClr val="FF0000"/>
                </a:solidFill>
              </a:rPr>
              <a:t>Araştırmanın Amaçları:</a:t>
            </a:r>
            <a:endParaRPr lang="tr-TR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67544" y="2473732"/>
            <a:ext cx="835292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Keşfetmek</a:t>
            </a:r>
            <a:endParaRPr lang="tr-T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3142709"/>
            <a:ext cx="835292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>
                <a:solidFill>
                  <a:schemeClr val="tx1"/>
                </a:solidFill>
              </a:rPr>
              <a:t>Bilgi üretmek</a:t>
            </a:r>
            <a:endParaRPr lang="tr-TR" sz="3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996353"/>
            <a:ext cx="835292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Sorun çözmek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9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460006" y="4733528"/>
            <a:ext cx="83529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Yeni ürünler geliştirmek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67544" y="5468654"/>
            <a:ext cx="835292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3600" dirty="0"/>
              <a:t>Yeni teknikler ve yöntemler geliştirmek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6785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</TotalTime>
  <Words>1169</Words>
  <Application>Microsoft Office PowerPoint</Application>
  <PresentationFormat>Ekran Gösterisi (4:3)</PresentationFormat>
  <Paragraphs>273</Paragraphs>
  <Slides>36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Arial</vt:lpstr>
      <vt:lpstr>Bookman Old Style</vt:lpstr>
      <vt:lpstr>Calibri</vt:lpstr>
      <vt:lpstr>Times New Roman</vt:lpstr>
      <vt:lpstr>Wingdings</vt:lpstr>
      <vt:lpstr>Ofis Teması</vt:lpstr>
      <vt:lpstr>PowerPoint Sunusu</vt:lpstr>
      <vt:lpstr>Araştırmanın Tasarımı/Planlanması</vt:lpstr>
      <vt:lpstr>PowerPoint Sunusu</vt:lpstr>
      <vt:lpstr>PowerPoint Sunusu</vt:lpstr>
      <vt:lpstr>Araştırma Konusunun Belirlenmesi-1</vt:lpstr>
      <vt:lpstr>Araştırma Konusunun Belirlenmesi-2</vt:lpstr>
      <vt:lpstr>Konu/Başlık Seçiminde Dikkat Edilmesi Gerekenler-1</vt:lpstr>
      <vt:lpstr>Konu/Başlık Seçiminde Dikkat Edilmesi Gerekenler-2</vt:lpstr>
      <vt:lpstr>Araştırmanın Amacı, Önemi, Sınırlılıkları</vt:lpstr>
      <vt:lpstr>Araştırmanın Önemi</vt:lpstr>
      <vt:lpstr>ARAŞTIRMANIN SINIRLILIKLARI NELER OLABİLİR ?????</vt:lpstr>
      <vt:lpstr>Araştırmanın Sınırlılıkları</vt:lpstr>
      <vt:lpstr>Saha Çalışması Yoluyla Yapılacak Bir Araştırmanın Zaman Planlaması (12 aylık bir çalışma için)</vt:lpstr>
      <vt:lpstr>Araştırma Probleminin Tanımlanması</vt:lpstr>
      <vt:lpstr>PowerPoint Sunusu</vt:lpstr>
      <vt:lpstr>Öneriler…</vt:lpstr>
      <vt:lpstr>Araştırma Problemi Belirlenirken Dikkat Edilmesi Gerekenler</vt:lpstr>
      <vt:lpstr>Varsayım</vt:lpstr>
      <vt:lpstr>Hipotez</vt:lpstr>
      <vt:lpstr>Hipotez</vt:lpstr>
      <vt:lpstr>PowerPoint Sunusu</vt:lpstr>
      <vt:lpstr>PowerPoint Sunusu</vt:lpstr>
      <vt:lpstr>PowerPoint Sunusu</vt:lpstr>
      <vt:lpstr>PowerPoint Sunusu</vt:lpstr>
      <vt:lpstr>PowerPoint Sunusu</vt:lpstr>
      <vt:lpstr>Örnek Araştırma Tasarımı</vt:lpstr>
      <vt:lpstr>Araştırma Konusunun Belirlenmesi</vt:lpstr>
      <vt:lpstr>Araştırma Probleminin Tanımlanması</vt:lpstr>
      <vt:lpstr>PowerPoint Sunusu</vt:lpstr>
      <vt:lpstr>ARAŞTIRMANIN BİÇİMSEL YAPISI</vt:lpstr>
      <vt:lpstr>Araştırmanın Amacı, Önemi, Sınırlılıkları</vt:lpstr>
      <vt:lpstr>Araştırmanın Hipotezleri</vt:lpstr>
      <vt:lpstr>Araştırmanın Materyali ve Yöntemi</vt:lpstr>
      <vt:lpstr>Araştırmanın Kaynakçası</vt:lpstr>
      <vt:lpstr>Araştırma Raporunun Yazılması ve Sunulması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yenerataseven</dc:creator>
  <cp:lastModifiedBy>Doç. Dr. Yener ATASEVEN</cp:lastModifiedBy>
  <cp:revision>142</cp:revision>
  <dcterms:created xsi:type="dcterms:W3CDTF">2017-05-18T11:05:24Z</dcterms:created>
  <dcterms:modified xsi:type="dcterms:W3CDTF">2021-03-08T10:06:32Z</dcterms:modified>
</cp:coreProperties>
</file>