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9" r:id="rId3"/>
    <p:sldId id="445" r:id="rId4"/>
    <p:sldId id="458" r:id="rId5"/>
    <p:sldId id="448" r:id="rId6"/>
    <p:sldId id="459" r:id="rId7"/>
    <p:sldId id="449" r:id="rId8"/>
    <p:sldId id="460" r:id="rId9"/>
    <p:sldId id="461" r:id="rId10"/>
    <p:sldId id="46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1" autoAdjust="0"/>
    <p:restoredTop sz="96800" autoAdjust="0"/>
  </p:normalViewPr>
  <p:slideViewPr>
    <p:cSldViewPr>
      <p:cViewPr varScale="1">
        <p:scale>
          <a:sx n="85" d="100"/>
          <a:sy n="85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Büyükçül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Önses İlkesi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Maximal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Onset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Principle</a:t>
            </a:r>
            <a:r>
              <a:rPr lang="tr-TR" altLang="tr-TR" sz="2800" b="1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283276"/>
            <a:ext cx="8280919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>
                <a:latin typeface="Book Antiqua" panose="02040602050305030304" pitchFamily="18" charset="0"/>
              </a:rPr>
              <a:t>Her dilde </a:t>
            </a:r>
            <a:r>
              <a:rPr lang="tr-TR" sz="1600" b="1" dirty="0">
                <a:latin typeface="Book Antiqua" panose="02040602050305030304" pitchFamily="18" charset="0"/>
              </a:rPr>
              <a:t>önseste ve sonseste bulunan ünsüz sayısı </a:t>
            </a:r>
            <a:r>
              <a:rPr lang="tr-TR" sz="1600" dirty="0">
                <a:latin typeface="Book Antiqua" panose="02040602050305030304" pitchFamily="18" charset="0"/>
              </a:rPr>
              <a:t>dilden dile değişim göstermektedir. Buna göre her dilin kendi içinde farklı kısıtlamaları bulunmaktadır. </a:t>
            </a:r>
            <a:endParaRPr lang="tr-TR" sz="16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Örneğin </a:t>
            </a:r>
            <a:r>
              <a:rPr lang="tr-TR" sz="1600" b="1" dirty="0">
                <a:latin typeface="Book Antiqua" panose="02040602050305030304" pitchFamily="18" charset="0"/>
              </a:rPr>
              <a:t>Türkçede</a:t>
            </a:r>
            <a:r>
              <a:rPr lang="tr-TR" sz="1600" dirty="0">
                <a:latin typeface="Book Antiqua" panose="02040602050305030304" pitchFamily="18" charset="0"/>
              </a:rPr>
              <a:t> önseste birden fazla ünsüzün bir arada bulunabilmesi, yani </a:t>
            </a:r>
            <a:r>
              <a:rPr lang="tr-TR" sz="1600" b="1" dirty="0">
                <a:latin typeface="Book Antiqua" panose="02040602050305030304" pitchFamily="18" charset="0"/>
              </a:rPr>
              <a:t>ünsüz yığılması </a:t>
            </a:r>
            <a:r>
              <a:rPr lang="tr-TR" sz="1600" dirty="0">
                <a:latin typeface="Book Antiqua" panose="02040602050305030304" pitchFamily="18" charset="0"/>
              </a:rPr>
              <a:t>söz konusu değildir; ancak </a:t>
            </a:r>
            <a:r>
              <a:rPr lang="tr-TR" sz="1600" b="1" dirty="0">
                <a:latin typeface="Book Antiqua" panose="02040602050305030304" pitchFamily="18" charset="0"/>
              </a:rPr>
              <a:t>İngilizce</a:t>
            </a:r>
            <a:r>
              <a:rPr lang="tr-TR" sz="1600" dirty="0">
                <a:latin typeface="Book Antiqua" panose="02040602050305030304" pitchFamily="18" charset="0"/>
              </a:rPr>
              <a:t> önseste üç tane ünsüz bir arada bulunabilmektedir. Bu özellik, seslemlerin değiştirgen özelliğidir: ‘</a:t>
            </a:r>
            <a:r>
              <a:rPr lang="tr-TR" sz="1600" i="1" dirty="0" err="1">
                <a:latin typeface="Book Antiqua" panose="02040602050305030304" pitchFamily="18" charset="0"/>
              </a:rPr>
              <a:t>scream</a:t>
            </a:r>
            <a:r>
              <a:rPr lang="tr-TR" sz="1600" dirty="0" smtClean="0">
                <a:latin typeface="Book Antiqua" panose="02040602050305030304" pitchFamily="18" charset="0"/>
              </a:rPr>
              <a:t>’, ‘</a:t>
            </a:r>
            <a:r>
              <a:rPr lang="tr-TR" sz="1600" i="1" dirty="0" err="1" smtClean="0">
                <a:latin typeface="Book Antiqua" panose="02040602050305030304" pitchFamily="18" charset="0"/>
              </a:rPr>
              <a:t>strength</a:t>
            </a:r>
            <a:r>
              <a:rPr lang="tr-TR" sz="1600" dirty="0" smtClean="0">
                <a:latin typeface="Book Antiqua" panose="02040602050305030304" pitchFamily="18" charset="0"/>
              </a:rPr>
              <a:t>’ </a:t>
            </a:r>
            <a:r>
              <a:rPr lang="tr-TR" sz="1600" dirty="0">
                <a:latin typeface="Book Antiqua" panose="02040602050305030304" pitchFamily="18" charset="0"/>
              </a:rPr>
              <a:t>gibi</a:t>
            </a:r>
            <a:r>
              <a:rPr lang="tr-TR" sz="1600" dirty="0" smtClean="0">
                <a:latin typeface="Book Antiqua" panose="02040602050305030304" pitchFamily="18" charset="0"/>
              </a:rPr>
              <a:t>.</a:t>
            </a:r>
            <a:endParaRPr lang="tr-TR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59024" y="6292676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20" name="Grup 19"/>
          <p:cNvGrpSpPr/>
          <p:nvPr/>
        </p:nvGrpSpPr>
        <p:grpSpPr>
          <a:xfrm>
            <a:off x="971600" y="3075494"/>
            <a:ext cx="6267771" cy="3045027"/>
            <a:chOff x="961776" y="3048269"/>
            <a:chExt cx="6267771" cy="3045027"/>
          </a:xfrm>
        </p:grpSpPr>
        <p:sp>
          <p:nvSpPr>
            <p:cNvPr id="35" name="Metin kutusu 34"/>
            <p:cNvSpPr txBox="1"/>
            <p:nvPr/>
          </p:nvSpPr>
          <p:spPr>
            <a:xfrm>
              <a:off x="961776" y="3048269"/>
              <a:ext cx="62677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dirty="0" smtClean="0"/>
                <a:t>‘</a:t>
              </a:r>
              <a:r>
                <a:rPr lang="tr-TR" sz="2400" dirty="0" err="1" smtClean="0">
                  <a:solidFill>
                    <a:srgbClr val="FF0000"/>
                  </a:solidFill>
                </a:rPr>
                <a:t>strength</a:t>
              </a:r>
              <a:r>
                <a:rPr lang="tr-TR" sz="2400" dirty="0" smtClean="0"/>
                <a:t>’  = [</a:t>
              </a:r>
              <a:r>
                <a:rPr lang="tr-TR" sz="2400" dirty="0" err="1" smtClean="0"/>
                <a:t>str</a:t>
              </a:r>
              <a:r>
                <a:rPr lang="tr-TR" sz="3600" dirty="0" smtClean="0">
                  <a:solidFill>
                    <a:srgbClr val="FF0000"/>
                  </a:solidFill>
                </a:rPr>
                <a:t>.</a:t>
              </a:r>
              <a:r>
                <a:rPr lang="el-GR" sz="2400" dirty="0" smtClean="0">
                  <a:latin typeface="Book Antiqua" panose="02040602050305030304" pitchFamily="18" charset="0"/>
                </a:rPr>
                <a:t>ε</a:t>
              </a:r>
              <a:r>
                <a:rPr lang="tr-TR" sz="36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.</a:t>
              </a:r>
              <a:r>
                <a:rPr lang="en-US" sz="2400" dirty="0" smtClean="0"/>
                <a:t>ŋ</a:t>
              </a:r>
              <a:r>
                <a:rPr lang="tr-TR" sz="2400" dirty="0" smtClean="0"/>
                <a:t>k</a:t>
              </a:r>
              <a:r>
                <a:rPr lang="el-GR" sz="2400" dirty="0" smtClean="0">
                  <a:latin typeface="Book Antiqua" panose="02040602050305030304" pitchFamily="18" charset="0"/>
                </a:rPr>
                <a:t>θ</a:t>
              </a:r>
              <a:r>
                <a:rPr lang="tr-TR" sz="2400" dirty="0" smtClean="0"/>
                <a:t>]</a:t>
              </a:r>
              <a:endParaRPr lang="en-US" sz="2400" dirty="0"/>
            </a:p>
          </p:txBody>
        </p:sp>
        <p:grpSp>
          <p:nvGrpSpPr>
            <p:cNvPr id="19" name="Grup 18"/>
            <p:cNvGrpSpPr/>
            <p:nvPr/>
          </p:nvGrpSpPr>
          <p:grpSpPr>
            <a:xfrm>
              <a:off x="1763688" y="3622593"/>
              <a:ext cx="5105819" cy="2470703"/>
              <a:chOff x="1043608" y="3138021"/>
              <a:chExt cx="4005684" cy="2288615"/>
            </a:xfrm>
          </p:grpSpPr>
          <p:grpSp>
            <p:nvGrpSpPr>
              <p:cNvPr id="17" name="Grup 16"/>
              <p:cNvGrpSpPr/>
              <p:nvPr/>
            </p:nvGrpSpPr>
            <p:grpSpPr>
              <a:xfrm>
                <a:off x="1043608" y="3138021"/>
                <a:ext cx="2692745" cy="2288615"/>
                <a:chOff x="1043608" y="3138021"/>
                <a:chExt cx="2692745" cy="2288615"/>
              </a:xfrm>
            </p:grpSpPr>
            <p:sp>
              <p:nvSpPr>
                <p:cNvPr id="47" name="Metin kutusu 46"/>
                <p:cNvSpPr txBox="1"/>
                <p:nvPr/>
              </p:nvSpPr>
              <p:spPr>
                <a:xfrm>
                  <a:off x="2843808" y="4527708"/>
                  <a:ext cx="892545" cy="8455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4400" dirty="0"/>
                    <a:t>.</a:t>
                  </a:r>
                  <a:endParaRPr lang="en-US" sz="4400" dirty="0"/>
                </a:p>
              </p:txBody>
            </p:sp>
            <p:grpSp>
              <p:nvGrpSpPr>
                <p:cNvPr id="82" name="Grup 81"/>
                <p:cNvGrpSpPr/>
                <p:nvPr/>
              </p:nvGrpSpPr>
              <p:grpSpPr>
                <a:xfrm>
                  <a:off x="2483767" y="3138021"/>
                  <a:ext cx="892544" cy="2132101"/>
                  <a:chOff x="5504634" y="3174666"/>
                  <a:chExt cx="468052" cy="1940285"/>
                </a:xfrm>
              </p:grpSpPr>
              <p:cxnSp>
                <p:nvCxnSpPr>
                  <p:cNvPr id="83" name="Düz Bağlayıcı 82"/>
                  <p:cNvCxnSpPr/>
                  <p:nvPr/>
                </p:nvCxnSpPr>
                <p:spPr>
                  <a:xfrm>
                    <a:off x="5738661" y="3572199"/>
                    <a:ext cx="0" cy="442816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84" name="Grup 83"/>
                  <p:cNvGrpSpPr/>
                  <p:nvPr/>
                </p:nvGrpSpPr>
                <p:grpSpPr>
                  <a:xfrm>
                    <a:off x="5504634" y="3174666"/>
                    <a:ext cx="468052" cy="1940285"/>
                    <a:chOff x="5504634" y="3174666"/>
                    <a:chExt cx="468052" cy="1940285"/>
                  </a:xfrm>
                </p:grpSpPr>
                <p:sp>
                  <p:nvSpPr>
                    <p:cNvPr id="85" name="Metin kutusu 84"/>
                    <p:cNvSpPr txBox="1"/>
                    <p:nvPr/>
                  </p:nvSpPr>
                  <p:spPr>
                    <a:xfrm>
                      <a:off x="5504635" y="4026550"/>
                      <a:ext cx="459656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/>
                        <a:t>N</a:t>
                      </a:r>
                      <a:endParaRPr lang="en-US" sz="1600" dirty="0"/>
                    </a:p>
                  </p:txBody>
                </p:sp>
                <p:sp>
                  <p:nvSpPr>
                    <p:cNvPr id="88" name="Metin kutusu 87"/>
                    <p:cNvSpPr txBox="1"/>
                    <p:nvPr/>
                  </p:nvSpPr>
                  <p:spPr>
                    <a:xfrm>
                      <a:off x="5504634" y="3174666"/>
                      <a:ext cx="468052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90" name="Düz Bağlayıcı 89"/>
                    <p:cNvCxnSpPr/>
                    <p:nvPr/>
                  </p:nvCxnSpPr>
                  <p:spPr>
                    <a:xfrm>
                      <a:off x="5734464" y="4304421"/>
                      <a:ext cx="0" cy="43183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1" name="Dikdörtgen 90"/>
                    <p:cNvSpPr/>
                    <p:nvPr/>
                  </p:nvSpPr>
                  <p:spPr>
                    <a:xfrm>
                      <a:off x="5667304" y="4745619"/>
                      <a:ext cx="29046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b="1" dirty="0">
                          <a:solidFill>
                            <a:srgbClr val="FF0000"/>
                          </a:solidFill>
                          <a:latin typeface="Book Antiqua" panose="02040602050305030304" pitchFamily="18" charset="0"/>
                        </a:rPr>
                        <a:t>ε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92" name="Metin kutusu 91"/>
                <p:cNvSpPr txBox="1"/>
                <p:nvPr/>
              </p:nvSpPr>
              <p:spPr>
                <a:xfrm>
                  <a:off x="2023271" y="4581128"/>
                  <a:ext cx="892545" cy="8455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4400" dirty="0"/>
                    <a:t>.</a:t>
                  </a:r>
                  <a:endParaRPr lang="en-US" sz="4400" dirty="0"/>
                </a:p>
              </p:txBody>
            </p:sp>
            <p:grpSp>
              <p:nvGrpSpPr>
                <p:cNvPr id="16" name="Grup 15"/>
                <p:cNvGrpSpPr/>
                <p:nvPr/>
              </p:nvGrpSpPr>
              <p:grpSpPr>
                <a:xfrm>
                  <a:off x="1043608" y="3171474"/>
                  <a:ext cx="1036561" cy="2067018"/>
                  <a:chOff x="1043608" y="3171474"/>
                  <a:chExt cx="1036561" cy="2067018"/>
                </a:xfrm>
              </p:grpSpPr>
              <p:cxnSp>
                <p:nvCxnSpPr>
                  <p:cNvPr id="108" name="Düz Bağlayıcı 107"/>
                  <p:cNvCxnSpPr/>
                  <p:nvPr/>
                </p:nvCxnSpPr>
                <p:spPr>
                  <a:xfrm>
                    <a:off x="1633897" y="3571275"/>
                    <a:ext cx="0" cy="486593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" name="Grup 14"/>
                  <p:cNvGrpSpPr/>
                  <p:nvPr/>
                </p:nvGrpSpPr>
                <p:grpSpPr>
                  <a:xfrm>
                    <a:off x="1043608" y="3171474"/>
                    <a:ext cx="1036561" cy="2067018"/>
                    <a:chOff x="1043608" y="3171474"/>
                    <a:chExt cx="1036561" cy="2067018"/>
                  </a:xfrm>
                </p:grpSpPr>
                <p:sp>
                  <p:nvSpPr>
                    <p:cNvPr id="110" name="Metin kutusu 109"/>
                    <p:cNvSpPr txBox="1"/>
                    <p:nvPr/>
                  </p:nvSpPr>
                  <p:spPr>
                    <a:xfrm>
                      <a:off x="1187624" y="4070543"/>
                      <a:ext cx="876534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tr-TR" sz="1600" dirty="0" smtClean="0"/>
                        <a:t>Önses</a:t>
                      </a:r>
                      <a:endParaRPr lang="en-US" sz="1600" dirty="0"/>
                    </a:p>
                  </p:txBody>
                </p:sp>
                <p:sp>
                  <p:nvSpPr>
                    <p:cNvPr id="113" name="Metin kutusu 112"/>
                    <p:cNvSpPr txBox="1"/>
                    <p:nvPr/>
                  </p:nvSpPr>
                  <p:spPr>
                    <a:xfrm>
                      <a:off x="1187624" y="3171474"/>
                      <a:ext cx="892545" cy="50730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l-GR" sz="2400" dirty="0" smtClean="0"/>
                        <a:t>σ</a:t>
                      </a:r>
                      <a:endParaRPr lang="en-US" sz="2400" dirty="0"/>
                    </a:p>
                  </p:txBody>
                </p:sp>
                <p:cxnSp>
                  <p:nvCxnSpPr>
                    <p:cNvPr id="115" name="Düz Bağlayıcı 114"/>
                    <p:cNvCxnSpPr/>
                    <p:nvPr/>
                  </p:nvCxnSpPr>
                  <p:spPr>
                    <a:xfrm>
                      <a:off x="1625891" y="4375884"/>
                      <a:ext cx="8005" cy="555992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6" name="Dikdörtgen 115"/>
                    <p:cNvSpPr/>
                    <p:nvPr/>
                  </p:nvSpPr>
                  <p:spPr>
                    <a:xfrm>
                      <a:off x="1043608" y="4869160"/>
                      <a:ext cx="28245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</p:grpSp>
          <p:cxnSp>
            <p:nvCxnSpPr>
              <p:cNvPr id="40" name="Düz Bağlayıcı 39"/>
              <p:cNvCxnSpPr/>
              <p:nvPr/>
            </p:nvCxnSpPr>
            <p:spPr>
              <a:xfrm>
                <a:off x="1622993" y="4371537"/>
                <a:ext cx="476078" cy="56033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Düz Bağlayıcı 42"/>
              <p:cNvCxnSpPr/>
              <p:nvPr/>
            </p:nvCxnSpPr>
            <p:spPr>
              <a:xfrm flipH="1">
                <a:off x="1184833" y="4365104"/>
                <a:ext cx="441058" cy="53207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Dikdörtgen 49"/>
              <p:cNvSpPr/>
              <p:nvPr/>
            </p:nvSpPr>
            <p:spPr>
              <a:xfrm>
                <a:off x="1506298" y="4880110"/>
                <a:ext cx="2616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>
                    <a:solidFill>
                      <a:srgbClr val="FF0000"/>
                    </a:solidFill>
                  </a:rPr>
                  <a:t>t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Dikdörtgen 50"/>
              <p:cNvSpPr/>
              <p:nvPr/>
            </p:nvSpPr>
            <p:spPr>
              <a:xfrm>
                <a:off x="1967301" y="4882533"/>
                <a:ext cx="2824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>
                    <a:solidFill>
                      <a:srgbClr val="FF0000"/>
                    </a:solidFill>
                  </a:rPr>
                  <a:t>r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7" name="Düz Bağlayıcı 56"/>
              <p:cNvCxnSpPr/>
              <p:nvPr/>
            </p:nvCxnSpPr>
            <p:spPr>
              <a:xfrm>
                <a:off x="4403298" y="4343815"/>
                <a:ext cx="476078" cy="56033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Düz Bağlayıcı 58"/>
              <p:cNvCxnSpPr/>
              <p:nvPr/>
            </p:nvCxnSpPr>
            <p:spPr>
              <a:xfrm flipH="1">
                <a:off x="3965138" y="4337382"/>
                <a:ext cx="441058" cy="53207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Dikdörtgen 59"/>
              <p:cNvSpPr/>
              <p:nvPr/>
            </p:nvSpPr>
            <p:spPr>
              <a:xfrm>
                <a:off x="4286603" y="4852388"/>
                <a:ext cx="2952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>
                    <a:solidFill>
                      <a:srgbClr val="FF0000"/>
                    </a:solidFill>
                  </a:rPr>
                  <a:t>k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Dikdörtgen 62"/>
              <p:cNvSpPr/>
              <p:nvPr/>
            </p:nvSpPr>
            <p:spPr>
              <a:xfrm>
                <a:off x="4747606" y="4854811"/>
                <a:ext cx="30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θ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64" name="Düz Bağlayıcı 63"/>
              <p:cNvCxnSpPr/>
              <p:nvPr/>
            </p:nvCxnSpPr>
            <p:spPr>
              <a:xfrm>
                <a:off x="4411302" y="3558600"/>
                <a:ext cx="0" cy="48659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Metin kutusu 68"/>
              <p:cNvSpPr txBox="1"/>
              <p:nvPr/>
            </p:nvSpPr>
            <p:spPr>
              <a:xfrm>
                <a:off x="3965029" y="4057868"/>
                <a:ext cx="87653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/>
                  <a:t>S</a:t>
                </a:r>
                <a:r>
                  <a:rPr lang="tr-TR" sz="1600" dirty="0" smtClean="0"/>
                  <a:t>onses</a:t>
                </a:r>
                <a:endParaRPr lang="en-US" sz="1600" dirty="0"/>
              </a:p>
            </p:txBody>
          </p:sp>
          <p:sp>
            <p:nvSpPr>
              <p:cNvPr id="70" name="Metin kutusu 69"/>
              <p:cNvSpPr txBox="1"/>
              <p:nvPr/>
            </p:nvSpPr>
            <p:spPr>
              <a:xfrm>
                <a:off x="3965029" y="3158799"/>
                <a:ext cx="892545" cy="507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400" dirty="0" smtClean="0"/>
                  <a:t>σ</a:t>
                </a:r>
                <a:endParaRPr lang="en-US" sz="2400" dirty="0"/>
              </a:p>
            </p:txBody>
          </p:sp>
          <p:cxnSp>
            <p:nvCxnSpPr>
              <p:cNvPr id="71" name="Düz Bağlayıcı 70"/>
              <p:cNvCxnSpPr/>
              <p:nvPr/>
            </p:nvCxnSpPr>
            <p:spPr>
              <a:xfrm>
                <a:off x="4403296" y="4363209"/>
                <a:ext cx="8005" cy="55599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Dikdörtgen 17"/>
              <p:cNvSpPr/>
              <p:nvPr/>
            </p:nvSpPr>
            <p:spPr>
              <a:xfrm>
                <a:off x="3826808" y="4842238"/>
                <a:ext cx="3064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ŋ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1400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b="1" i="1" dirty="0">
                <a:latin typeface="Book Antiqua" panose="02040602050305030304" pitchFamily="18" charset="0"/>
              </a:rPr>
              <a:t>Seslem</a:t>
            </a:r>
            <a:r>
              <a:rPr lang="tr-TR" dirty="0">
                <a:latin typeface="Book Antiqua" panose="02040602050305030304" pitchFamily="18" charset="0"/>
              </a:rPr>
              <a:t>, </a:t>
            </a:r>
            <a:r>
              <a:rPr lang="tr-TR" dirty="0" err="1">
                <a:latin typeface="Book Antiqua" panose="02040602050305030304" pitchFamily="18" charset="0"/>
              </a:rPr>
              <a:t>sesletimin</a:t>
            </a:r>
            <a:r>
              <a:rPr lang="tr-TR" dirty="0">
                <a:latin typeface="Book Antiqua" panose="02040602050305030304" pitchFamily="18" charset="0"/>
              </a:rPr>
              <a:t> temel mekanizmasını oluşturan ve merkezinde bir ünlü ve o ünlünün etrafında ünsüzlerin bulunduğu birimlerdir</a:t>
            </a:r>
            <a:r>
              <a:rPr lang="tr-TR" dirty="0" smtClean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u="sng" dirty="0" smtClean="0">
                <a:latin typeface="Book Antiqua" panose="02040602050305030304" pitchFamily="18" charset="0"/>
              </a:rPr>
              <a:t>Seslemin etkin olduğu alanlar</a:t>
            </a:r>
            <a:r>
              <a:rPr lang="tr-TR" dirty="0">
                <a:latin typeface="Book Antiqua" panose="02040602050305030304" pitchFamily="18" charset="0"/>
              </a:rPr>
              <a:t>:</a:t>
            </a:r>
            <a:r>
              <a:rPr lang="tr-TR" dirty="0" smtClean="0">
                <a:latin typeface="Book Antiqua" panose="02040602050305030304" pitchFamily="18" charset="0"/>
              </a:rPr>
              <a:t> </a:t>
            </a: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sesbilimsel özellikler, vurgu, tonun başlangıç noktası</a:t>
            </a:r>
            <a:endParaRPr lang="tr-TR" dirty="0">
              <a:latin typeface="Book Antiqua" panose="02040602050305030304" pitchFamily="18" charset="0"/>
            </a:endParaRPr>
          </a:p>
        </p:txBody>
      </p:sp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ve Yapısı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Syllable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Structure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grpSp>
        <p:nvGrpSpPr>
          <p:cNvPr id="2" name="Grup 1"/>
          <p:cNvGrpSpPr/>
          <p:nvPr/>
        </p:nvGrpSpPr>
        <p:grpSpPr>
          <a:xfrm>
            <a:off x="530757" y="3284984"/>
            <a:ext cx="4604567" cy="1013583"/>
            <a:chOff x="1197367" y="2911922"/>
            <a:chExt cx="4695980" cy="961690"/>
          </a:xfrm>
          <a:solidFill>
            <a:schemeClr val="accent2"/>
          </a:solidFill>
        </p:grpSpPr>
        <p:sp>
          <p:nvSpPr>
            <p:cNvPr id="7" name="Metin Kutusu 4"/>
            <p:cNvSpPr txBox="1"/>
            <p:nvPr/>
          </p:nvSpPr>
          <p:spPr>
            <a:xfrm>
              <a:off x="3822859" y="2911922"/>
              <a:ext cx="2070488" cy="961690"/>
            </a:xfrm>
            <a:prstGeom prst="rect">
              <a:avLst/>
            </a:prstGeom>
            <a:grpFill/>
            <a:ln w="6350">
              <a:solidFill>
                <a:schemeClr val="bg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tr-TR" sz="1600" b="1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Çekirdek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Nucleus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tr-TR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tr-TR" sz="1600" b="1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Önses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Onset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tr-TR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tr-TR" sz="1600" b="1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Sonses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Coda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tr-TR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Metin Kutusu 3"/>
            <p:cNvSpPr txBox="1"/>
            <p:nvPr/>
          </p:nvSpPr>
          <p:spPr>
            <a:xfrm>
              <a:off x="1197367" y="3275776"/>
              <a:ext cx="2052228" cy="355009"/>
            </a:xfrm>
            <a:prstGeom prst="rect">
              <a:avLst/>
            </a:prstGeom>
            <a:grpFill/>
            <a:ln w="6350">
              <a:solidFill>
                <a:schemeClr val="bg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tr-TR" sz="1600" b="1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Seslemin İç Yapısı</a:t>
              </a:r>
              <a:endParaRPr lang="tr-TR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Sağ Ok 8"/>
            <p:cNvSpPr/>
            <p:nvPr/>
          </p:nvSpPr>
          <p:spPr>
            <a:xfrm>
              <a:off x="3341383" y="3327041"/>
              <a:ext cx="422275" cy="268763"/>
            </a:xfrm>
            <a:prstGeom prst="rightArrow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tr-TR" sz="3600">
                <a:latin typeface="Book Antiqua" panose="02040602050305030304" pitchFamily="18" charset="0"/>
              </a:endParaRPr>
            </a:p>
          </p:txBody>
        </p:sp>
      </p:grpSp>
      <p:sp>
        <p:nvSpPr>
          <p:cNvPr id="11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34" name="Grup 33"/>
          <p:cNvGrpSpPr/>
          <p:nvPr/>
        </p:nvGrpSpPr>
        <p:grpSpPr>
          <a:xfrm>
            <a:off x="5962238" y="2963262"/>
            <a:ext cx="2504232" cy="3027195"/>
            <a:chOff x="5962238" y="2963262"/>
            <a:chExt cx="2504232" cy="3027195"/>
          </a:xfrm>
        </p:grpSpPr>
        <p:grpSp>
          <p:nvGrpSpPr>
            <p:cNvPr id="17" name="Grup 16"/>
            <p:cNvGrpSpPr/>
            <p:nvPr/>
          </p:nvGrpSpPr>
          <p:grpSpPr>
            <a:xfrm>
              <a:off x="5962238" y="3265840"/>
              <a:ext cx="2504232" cy="1916024"/>
              <a:chOff x="6361843" y="4365104"/>
              <a:chExt cx="2504232" cy="1916024"/>
            </a:xfrm>
          </p:grpSpPr>
          <p:grpSp>
            <p:nvGrpSpPr>
              <p:cNvPr id="15" name="Grup 14"/>
              <p:cNvGrpSpPr/>
              <p:nvPr/>
            </p:nvGrpSpPr>
            <p:grpSpPr>
              <a:xfrm>
                <a:off x="6804248" y="4749816"/>
                <a:ext cx="936104" cy="432048"/>
                <a:chOff x="6876256" y="4725144"/>
                <a:chExt cx="936104" cy="432048"/>
              </a:xfrm>
            </p:grpSpPr>
            <p:cxnSp>
              <p:nvCxnSpPr>
                <p:cNvPr id="4" name="Düz Bağlayıcı 3"/>
                <p:cNvCxnSpPr/>
                <p:nvPr/>
              </p:nvCxnSpPr>
              <p:spPr>
                <a:xfrm>
                  <a:off x="7308304" y="4725144"/>
                  <a:ext cx="504056" cy="43204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Düz Bağlayıcı 5"/>
                <p:cNvCxnSpPr/>
                <p:nvPr/>
              </p:nvCxnSpPr>
              <p:spPr>
                <a:xfrm flipH="1">
                  <a:off x="6876256" y="4725144"/>
                  <a:ext cx="432048" cy="43204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up 17"/>
              <p:cNvGrpSpPr/>
              <p:nvPr/>
            </p:nvGrpSpPr>
            <p:grpSpPr>
              <a:xfrm>
                <a:off x="7380312" y="5553887"/>
                <a:ext cx="936104" cy="432048"/>
                <a:chOff x="6876256" y="4725144"/>
                <a:chExt cx="936104" cy="432048"/>
              </a:xfrm>
            </p:grpSpPr>
            <p:cxnSp>
              <p:nvCxnSpPr>
                <p:cNvPr id="19" name="Düz Bağlayıcı 18"/>
                <p:cNvCxnSpPr/>
                <p:nvPr/>
              </p:nvCxnSpPr>
              <p:spPr>
                <a:xfrm>
                  <a:off x="7308304" y="4725144"/>
                  <a:ext cx="504056" cy="43204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Düz Bağlayıcı 19"/>
                <p:cNvCxnSpPr/>
                <p:nvPr/>
              </p:nvCxnSpPr>
              <p:spPr>
                <a:xfrm flipH="1">
                  <a:off x="6876256" y="4725144"/>
                  <a:ext cx="432048" cy="43204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Metin kutusu 15"/>
              <p:cNvSpPr txBox="1"/>
              <p:nvPr/>
            </p:nvSpPr>
            <p:spPr>
              <a:xfrm>
                <a:off x="7020272" y="4365104"/>
                <a:ext cx="46805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400" dirty="0" smtClean="0"/>
                  <a:t>σ</a:t>
                </a:r>
                <a:endParaRPr lang="en-US" sz="2400" dirty="0"/>
              </a:p>
            </p:txBody>
          </p:sp>
          <p:sp>
            <p:nvSpPr>
              <p:cNvPr id="25" name="Metin kutusu 24"/>
              <p:cNvSpPr txBox="1"/>
              <p:nvPr/>
            </p:nvSpPr>
            <p:spPr>
              <a:xfrm>
                <a:off x="6361843" y="5175801"/>
                <a:ext cx="8744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/>
                  <a:t>Önses</a:t>
                </a:r>
                <a:endParaRPr lang="en-US" sz="1600" dirty="0"/>
              </a:p>
            </p:txBody>
          </p:sp>
          <p:sp>
            <p:nvSpPr>
              <p:cNvPr id="26" name="Metin kutusu 25"/>
              <p:cNvSpPr txBox="1"/>
              <p:nvPr/>
            </p:nvSpPr>
            <p:spPr>
              <a:xfrm>
                <a:off x="7380312" y="5175801"/>
                <a:ext cx="8744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/>
                  <a:t>Uyak</a:t>
                </a:r>
                <a:endParaRPr lang="en-US" sz="1600" dirty="0"/>
              </a:p>
            </p:txBody>
          </p:sp>
          <p:sp>
            <p:nvSpPr>
              <p:cNvPr id="27" name="Metin kutusu 26"/>
              <p:cNvSpPr txBox="1"/>
              <p:nvPr/>
            </p:nvSpPr>
            <p:spPr>
              <a:xfrm>
                <a:off x="6804249" y="5940340"/>
                <a:ext cx="10026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/>
                  <a:t>Çekirdek</a:t>
                </a:r>
                <a:endParaRPr lang="en-US" sz="1600" dirty="0"/>
              </a:p>
            </p:txBody>
          </p:sp>
          <p:sp>
            <p:nvSpPr>
              <p:cNvPr id="28" name="Metin kutusu 27"/>
              <p:cNvSpPr txBox="1"/>
              <p:nvPr/>
            </p:nvSpPr>
            <p:spPr>
              <a:xfrm>
                <a:off x="7863405" y="5942574"/>
                <a:ext cx="10026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/>
                  <a:t>Sonses</a:t>
                </a:r>
                <a:endParaRPr lang="en-US" sz="1600" dirty="0"/>
              </a:p>
            </p:txBody>
          </p:sp>
        </p:grpSp>
        <p:cxnSp>
          <p:nvCxnSpPr>
            <p:cNvPr id="30" name="Düz Bağlayıcı 29"/>
            <p:cNvCxnSpPr/>
            <p:nvPr/>
          </p:nvCxnSpPr>
          <p:spPr>
            <a:xfrm>
              <a:off x="6980707" y="5179630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Düz Bağlayıcı 34"/>
            <p:cNvCxnSpPr/>
            <p:nvPr/>
          </p:nvCxnSpPr>
          <p:spPr>
            <a:xfrm>
              <a:off x="7933126" y="5179630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Metin kutusu 35"/>
            <p:cNvSpPr txBox="1"/>
            <p:nvPr/>
          </p:nvSpPr>
          <p:spPr>
            <a:xfrm>
              <a:off x="6732240" y="5651903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 i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37" name="Düz Bağlayıcı 36"/>
            <p:cNvCxnSpPr/>
            <p:nvPr/>
          </p:nvCxnSpPr>
          <p:spPr>
            <a:xfrm>
              <a:off x="6300192" y="4454839"/>
              <a:ext cx="0" cy="1156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Metin kutusu 38"/>
            <p:cNvSpPr txBox="1"/>
            <p:nvPr/>
          </p:nvSpPr>
          <p:spPr>
            <a:xfrm>
              <a:off x="6081579" y="5649108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 b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40" name="Metin kutusu 39"/>
            <p:cNvSpPr txBox="1"/>
            <p:nvPr/>
          </p:nvSpPr>
          <p:spPr>
            <a:xfrm>
              <a:off x="7698198" y="5649965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 t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41" name="Metin kutusu 40"/>
            <p:cNvSpPr txBox="1"/>
            <p:nvPr/>
          </p:nvSpPr>
          <p:spPr>
            <a:xfrm>
              <a:off x="6270564" y="2963262"/>
              <a:ext cx="11682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dirty="0" smtClean="0"/>
                <a:t>‘</a:t>
              </a:r>
              <a:r>
                <a:rPr lang="tr-TR" sz="2400" i="1" dirty="0" err="1"/>
                <a:t>b</a:t>
              </a:r>
              <a:r>
                <a:rPr lang="tr-TR" sz="2400" i="1" dirty="0" err="1" smtClean="0"/>
                <a:t>eat</a:t>
              </a:r>
              <a:r>
                <a:rPr lang="tr-TR" sz="2400" dirty="0" smtClean="0"/>
                <a:t>’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957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just"/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Çekirdek (</a:t>
            </a:r>
            <a:r>
              <a:rPr lang="tr-TR" i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Nucleus</a:t>
            </a:r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; </a:t>
            </a:r>
          </a:p>
          <a:p>
            <a:pPr lvl="0" algn="just"/>
            <a:r>
              <a:rPr lang="tr-TR" sz="1600" dirty="0" smtClean="0">
                <a:latin typeface="Book Antiqua" panose="02040602050305030304" pitchFamily="18" charset="0"/>
              </a:rPr>
              <a:t>Bir seslemdeki </a:t>
            </a:r>
            <a:r>
              <a:rPr lang="tr-TR" sz="1600" dirty="0">
                <a:latin typeface="Book Antiqua" panose="02040602050305030304" pitchFamily="18" charset="0"/>
              </a:rPr>
              <a:t>en temel birimdir ve her seslemde mutlaka bir çekirdek olmak zorundadır. </a:t>
            </a:r>
            <a:r>
              <a:rPr lang="tr-TR" sz="1600" b="1" i="1" dirty="0">
                <a:latin typeface="Book Antiqua" panose="02040602050305030304" pitchFamily="18" charset="0"/>
              </a:rPr>
              <a:t>Çekirdek</a:t>
            </a:r>
            <a:r>
              <a:rPr lang="tr-TR" sz="1600" dirty="0">
                <a:latin typeface="Book Antiqua" panose="02040602050305030304" pitchFamily="18" charset="0"/>
              </a:rPr>
              <a:t> yapılar genellikle ünlülerden oluşur, ancak kimi dillerde ünsüzler de çekirdek olabilmektedir.</a:t>
            </a:r>
          </a:p>
          <a:p>
            <a:pPr algn="just"/>
            <a:r>
              <a:rPr lang="tr-TR" sz="1600" b="1" i="1" dirty="0">
                <a:latin typeface="Book Antiqua" panose="02040602050305030304" pitchFamily="18" charset="0"/>
              </a:rPr>
              <a:t> </a:t>
            </a:r>
            <a:endParaRPr lang="tr-TR" sz="1600" b="1" i="1" dirty="0" smtClean="0">
              <a:latin typeface="Book Antiqua" panose="02040602050305030304" pitchFamily="18" charset="0"/>
            </a:endParaRPr>
          </a:p>
          <a:p>
            <a:pPr algn="just"/>
            <a:endParaRPr lang="tr-TR" sz="1600" b="1" i="1" dirty="0" smtClean="0">
              <a:latin typeface="Book Antiqua" panose="02040602050305030304" pitchFamily="18" charset="0"/>
            </a:endParaRPr>
          </a:p>
          <a:p>
            <a:pPr algn="just"/>
            <a:endParaRPr lang="tr-TR" sz="1600" b="1" i="1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1600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Uyak (</a:t>
            </a:r>
            <a:r>
              <a:rPr lang="tr-TR" sz="1600" i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Rhyme</a:t>
            </a:r>
            <a:r>
              <a:rPr lang="tr-TR" sz="1600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r>
              <a:rPr lang="tr-TR" sz="1600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; </a:t>
            </a:r>
            <a:endParaRPr lang="tr-TR" sz="1600" u="sng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lvl="0" algn="just"/>
            <a:r>
              <a:rPr lang="tr-TR" sz="1600" b="1" i="1" dirty="0" smtClean="0">
                <a:latin typeface="Book Antiqua" panose="02040602050305030304" pitchFamily="18" charset="0"/>
              </a:rPr>
              <a:t>Uyak</a:t>
            </a:r>
            <a:r>
              <a:rPr lang="tr-TR" sz="1600" dirty="0" smtClean="0">
                <a:latin typeface="Book Antiqua" panose="02040602050305030304" pitchFamily="18" charset="0"/>
              </a:rPr>
              <a:t>, bir seslemin orta kısmında yer alan </a:t>
            </a:r>
            <a:r>
              <a:rPr lang="tr-TR" sz="1600" dirty="0">
                <a:latin typeface="Book Antiqua" panose="02040602050305030304" pitchFamily="18" charset="0"/>
              </a:rPr>
              <a:t>temel </a:t>
            </a:r>
            <a:r>
              <a:rPr lang="tr-TR" sz="1600" dirty="0" smtClean="0">
                <a:latin typeface="Book Antiqua" panose="02040602050305030304" pitchFamily="18" charset="0"/>
              </a:rPr>
              <a:t>birimdir. Bu durum, sözdizim ağaçlarındaki AÖ (önses) ve EÖ (uyak) ilişkisine benzetebilir.</a:t>
            </a:r>
            <a:endParaRPr lang="tr-TR" sz="1600" dirty="0">
              <a:latin typeface="Book Antiqua" panose="02040602050305030304" pitchFamily="18" charset="0"/>
            </a:endParaRPr>
          </a:p>
          <a:p>
            <a:pPr algn="just"/>
            <a:endParaRPr lang="tr-TR" sz="1600" b="1" i="1" dirty="0" smtClean="0">
              <a:latin typeface="Book Antiqua" panose="02040602050305030304" pitchFamily="18" charset="0"/>
            </a:endParaRPr>
          </a:p>
          <a:p>
            <a:pPr algn="just"/>
            <a:endParaRPr lang="tr-TR" sz="1600" b="1" i="1" dirty="0" smtClean="0">
              <a:latin typeface="Book Antiqua" panose="02040602050305030304" pitchFamily="18" charset="0"/>
            </a:endParaRPr>
          </a:p>
          <a:p>
            <a:pPr algn="just"/>
            <a:endParaRPr lang="tr-TR" sz="1600" b="1" i="1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Önses (</a:t>
            </a:r>
            <a:r>
              <a:rPr lang="tr-TR" i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Onset</a:t>
            </a:r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ve </a:t>
            </a:r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Sonses (</a:t>
            </a:r>
            <a:r>
              <a:rPr lang="tr-TR" i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Coda</a:t>
            </a:r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; </a:t>
            </a:r>
          </a:p>
          <a:p>
            <a:pPr lvl="0" algn="just"/>
            <a:r>
              <a:rPr lang="tr-TR" sz="1600" dirty="0" smtClean="0">
                <a:latin typeface="Book Antiqua" panose="02040602050305030304" pitchFamily="18" charset="0"/>
              </a:rPr>
              <a:t>Çekirdek </a:t>
            </a:r>
            <a:r>
              <a:rPr lang="tr-TR" sz="1600" dirty="0">
                <a:latin typeface="Book Antiqua" panose="02040602050305030304" pitchFamily="18" charset="0"/>
              </a:rPr>
              <a:t>yapıdan farklı olarak zorunlu olmayan seslem birimleridir. </a:t>
            </a:r>
            <a:r>
              <a:rPr lang="tr-TR" sz="1600" b="1" i="1" dirty="0">
                <a:latin typeface="Book Antiqua" panose="02040602050305030304" pitchFamily="18" charset="0"/>
              </a:rPr>
              <a:t>Önses</a:t>
            </a:r>
            <a:r>
              <a:rPr lang="tr-TR" sz="1600" dirty="0">
                <a:latin typeface="Book Antiqua" panose="02040602050305030304" pitchFamily="18" charset="0"/>
              </a:rPr>
              <a:t>, çekirdekten önce gelen bir ya da daha fazla ünsüzden oluşur. </a:t>
            </a:r>
            <a:r>
              <a:rPr lang="tr-TR" sz="1600" b="1" i="1" dirty="0">
                <a:latin typeface="Book Antiqua" panose="02040602050305030304" pitchFamily="18" charset="0"/>
              </a:rPr>
              <a:t>Sonses</a:t>
            </a:r>
            <a:r>
              <a:rPr lang="tr-TR" sz="1600" dirty="0">
                <a:latin typeface="Book Antiqua" panose="02040602050305030304" pitchFamily="18" charset="0"/>
              </a:rPr>
              <a:t> ise, çekirdek sonra bir ya da daha fazla ünsüzden oluşmaktadır</a:t>
            </a:r>
            <a:r>
              <a:rPr lang="tr-TR" sz="1600" dirty="0" smtClean="0">
                <a:latin typeface="Book Antiqua" panose="02040602050305030304" pitchFamily="18" charset="0"/>
              </a:rPr>
              <a:t>. </a:t>
            </a:r>
            <a:r>
              <a:rPr lang="tr-TR" sz="1600" b="1" i="1" dirty="0" smtClean="0">
                <a:latin typeface="Book Antiqua" panose="02040602050305030304" pitchFamily="18" charset="0"/>
              </a:rPr>
              <a:t>Sonses</a:t>
            </a:r>
            <a:r>
              <a:rPr lang="tr-TR" sz="1600" dirty="0" smtClean="0">
                <a:latin typeface="Book Antiqua" panose="02040602050305030304" pitchFamily="18" charset="0"/>
              </a:rPr>
              <a:t> az görülen bir seslem birimidir.</a:t>
            </a:r>
            <a:endParaRPr lang="tr-TR" dirty="0">
              <a:latin typeface="Book Antiqua" panose="02040602050305030304" pitchFamily="18" charset="0"/>
            </a:endParaRPr>
          </a:p>
        </p:txBody>
      </p:sp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ve Yapısı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Syllable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Structure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00129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ve Yapısı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Syllable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Structure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5" name="Metin Kutusu 8"/>
          <p:cNvSpPr txBox="1"/>
          <p:nvPr/>
        </p:nvSpPr>
        <p:spPr>
          <a:xfrm>
            <a:off x="3137234" y="1412776"/>
            <a:ext cx="5971270" cy="3356389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Ünlü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b="1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VC: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Ünlü + Ünsüz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b="1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Ünsüz + Ünlü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bu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b="1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CVC: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Ünsüz + Ünlü + Ünsüz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kat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b="1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VCC: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Ünlü + Ünsüz + Ünsüz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ilk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sz="2400" b="1" dirty="0"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CVCC: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Ünsüz + Ünlü + Ünsüz + Ünsüz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dört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16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Metin Kutusu 9"/>
          <p:cNvSpPr txBox="1"/>
          <p:nvPr/>
        </p:nvSpPr>
        <p:spPr>
          <a:xfrm>
            <a:off x="251520" y="2756176"/>
            <a:ext cx="2411213" cy="827454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Türkçedeki Seslem Türleri</a:t>
            </a:r>
            <a:endParaRPr lang="tr-TR" sz="28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Sağ Ok 7"/>
          <p:cNvSpPr/>
          <p:nvPr/>
        </p:nvSpPr>
        <p:spPr>
          <a:xfrm>
            <a:off x="2915816" y="2991325"/>
            <a:ext cx="638299" cy="35715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 sz="3200">
              <a:latin typeface="Book Antiqua" panose="02040602050305030304" pitchFamily="18" charset="0"/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2" name="Dikdörtgen 1"/>
          <p:cNvSpPr/>
          <p:nvPr/>
        </p:nvSpPr>
        <p:spPr>
          <a:xfrm>
            <a:off x="181721" y="4869160"/>
            <a:ext cx="2952328" cy="132343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tr-TR" sz="1600" b="1" dirty="0">
                <a:latin typeface="Book Antiqua" panose="02040602050305030304" pitchFamily="18" charset="0"/>
              </a:rPr>
              <a:t>Ünlüler</a:t>
            </a:r>
            <a:r>
              <a:rPr lang="tr-TR" sz="1600" dirty="0">
                <a:latin typeface="Book Antiqua" panose="02040602050305030304" pitchFamily="18" charset="0"/>
              </a:rPr>
              <a:t> </a:t>
            </a:r>
            <a:r>
              <a:rPr lang="tr-TR" sz="1600" dirty="0" smtClean="0">
                <a:latin typeface="Book Antiqua" panose="02040602050305030304" pitchFamily="18" charset="0"/>
              </a:rPr>
              <a:t>(V) </a:t>
            </a:r>
            <a:r>
              <a:rPr lang="tr-TR" sz="1600" dirty="0">
                <a:latin typeface="Book Antiqua" panose="02040602050305030304" pitchFamily="18" charset="0"/>
              </a:rPr>
              <a:t>tek başlarına </a:t>
            </a:r>
            <a:r>
              <a:rPr lang="tr-TR" sz="1600" dirty="0" smtClean="0">
                <a:latin typeface="Book Antiqua" panose="02040602050305030304" pitchFamily="18" charset="0"/>
              </a:rPr>
              <a:t>seslem oluşturabilen seslerdir; </a:t>
            </a:r>
            <a:r>
              <a:rPr lang="tr-TR" sz="1600" b="1" dirty="0" smtClean="0">
                <a:latin typeface="Book Antiqua" panose="02040602050305030304" pitchFamily="18" charset="0"/>
              </a:rPr>
              <a:t>Ünsüzler</a:t>
            </a:r>
            <a:r>
              <a:rPr lang="tr-TR" sz="1600" dirty="0" smtClean="0">
                <a:latin typeface="Book Antiqua" panose="02040602050305030304" pitchFamily="18" charset="0"/>
              </a:rPr>
              <a:t> (C) </a:t>
            </a:r>
            <a:r>
              <a:rPr lang="tr-TR" sz="1600" dirty="0">
                <a:latin typeface="Book Antiqua" panose="02040602050305030304" pitchFamily="18" charset="0"/>
              </a:rPr>
              <a:t>ise mutlaka bir ünlüyle birlikte seslem oluşturabilmektedir. </a:t>
            </a:r>
          </a:p>
        </p:txBody>
      </p:sp>
    </p:spTree>
    <p:extLst>
      <p:ext uri="{BB962C8B-B14F-4D97-AF65-F5344CB8AC3E}">
        <p14:creationId xmlns:p14="http://schemas.microsoft.com/office/powerpoint/2010/main" val="186161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ve Yapısı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Syllable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Structure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2" name="Dikdörtgen 1"/>
          <p:cNvSpPr/>
          <p:nvPr/>
        </p:nvSpPr>
        <p:spPr>
          <a:xfrm>
            <a:off x="500062" y="1628800"/>
            <a:ext cx="8032377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/>
            <a:r>
              <a:rPr lang="tr-TR" sz="1600" b="1" dirty="0">
                <a:latin typeface="Book Antiqua" panose="02040602050305030304" pitchFamily="18" charset="0"/>
              </a:rPr>
              <a:t>Ünlüler</a:t>
            </a:r>
            <a:r>
              <a:rPr lang="tr-TR" sz="1600" dirty="0">
                <a:latin typeface="Book Antiqua" panose="02040602050305030304" pitchFamily="18" charset="0"/>
              </a:rPr>
              <a:t> </a:t>
            </a:r>
            <a:r>
              <a:rPr lang="tr-TR" sz="1600" dirty="0" smtClean="0">
                <a:latin typeface="Book Antiqua" panose="02040602050305030304" pitchFamily="18" charset="0"/>
              </a:rPr>
              <a:t>(V) </a:t>
            </a:r>
            <a:r>
              <a:rPr lang="tr-TR" sz="1600" dirty="0">
                <a:latin typeface="Book Antiqua" panose="02040602050305030304" pitchFamily="18" charset="0"/>
              </a:rPr>
              <a:t>tek başlarına </a:t>
            </a:r>
            <a:r>
              <a:rPr lang="tr-TR" sz="1600" dirty="0" smtClean="0">
                <a:latin typeface="Book Antiqua" panose="02040602050305030304" pitchFamily="18" charset="0"/>
              </a:rPr>
              <a:t>seslem oluşturabilen seslerdir; </a:t>
            </a:r>
            <a:r>
              <a:rPr lang="tr-TR" sz="1600" b="1" dirty="0" smtClean="0">
                <a:latin typeface="Book Antiqua" panose="02040602050305030304" pitchFamily="18" charset="0"/>
              </a:rPr>
              <a:t>Ünsüzler</a:t>
            </a:r>
            <a:r>
              <a:rPr lang="tr-TR" sz="1600" dirty="0" smtClean="0">
                <a:latin typeface="Book Antiqua" panose="02040602050305030304" pitchFamily="18" charset="0"/>
              </a:rPr>
              <a:t> (C) </a:t>
            </a:r>
            <a:r>
              <a:rPr lang="tr-TR" sz="1600" dirty="0">
                <a:latin typeface="Book Antiqua" panose="02040602050305030304" pitchFamily="18" charset="0"/>
              </a:rPr>
              <a:t>ise mutlaka bir ünlüyle birlikte seslem oluşturabilmektedir. </a:t>
            </a:r>
          </a:p>
        </p:txBody>
      </p:sp>
      <p:sp>
        <p:nvSpPr>
          <p:cNvPr id="9" name="Dikdörtgen 8"/>
          <p:cNvSpPr/>
          <p:nvPr/>
        </p:nvSpPr>
        <p:spPr>
          <a:xfrm>
            <a:off x="539552" y="2564904"/>
            <a:ext cx="8032377" cy="31085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/>
            <a:r>
              <a:rPr lang="tr-TR" sz="1600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Bir seslemin oluşabilmesi için 3 temel basamak bulunmaktadır</a:t>
            </a:r>
            <a:r>
              <a:rPr lang="tr-TR" sz="1600" b="1" dirty="0" smtClean="0">
                <a:latin typeface="Book Antiqua" panose="02040602050305030304" pitchFamily="18" charset="0"/>
              </a:rPr>
              <a:t>: </a:t>
            </a:r>
          </a:p>
          <a:p>
            <a:pPr lvl="0" algn="just"/>
            <a:endParaRPr lang="tr-TR" sz="1600" b="1" dirty="0">
              <a:latin typeface="Book Antiqua" panose="02040602050305030304" pitchFamily="18" charset="0"/>
            </a:endParaRPr>
          </a:p>
          <a:p>
            <a:pPr marL="342900" lvl="0" indent="-342900" algn="just">
              <a:buAutoNum type="arabicParenR"/>
            </a:pPr>
            <a:r>
              <a:rPr lang="tr-TR" sz="1600" dirty="0" smtClean="0">
                <a:latin typeface="Book Antiqua" panose="02040602050305030304" pitchFamily="18" charset="0"/>
              </a:rPr>
              <a:t>Seslemdeki ünlü, çekirdeğin oluşmasını sağlayan birimdir. </a:t>
            </a:r>
          </a:p>
          <a:p>
            <a:pPr marL="342900" lvl="0" indent="-342900" algn="just">
              <a:buAutoNum type="arabicParenR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342900" lvl="0" indent="-342900" algn="just">
              <a:buAutoNum type="arabicParenR"/>
            </a:pPr>
            <a:r>
              <a:rPr lang="tr-TR" sz="1600" dirty="0" err="1" smtClean="0">
                <a:latin typeface="Book Antiqua" panose="02040602050305030304" pitchFamily="18" charset="0"/>
              </a:rPr>
              <a:t>Büyükçül</a:t>
            </a:r>
            <a:r>
              <a:rPr lang="tr-TR" sz="1600" dirty="0" smtClean="0">
                <a:latin typeface="Book Antiqua" panose="02040602050305030304" pitchFamily="18" charset="0"/>
              </a:rPr>
              <a:t> Önses İlkesi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Maximal</a:t>
            </a:r>
            <a:r>
              <a:rPr lang="tr-TR" sz="1600" i="1" dirty="0" smtClean="0">
                <a:latin typeface="Book Antiqua" panose="02040602050305030304" pitchFamily="18" charset="0"/>
              </a:rPr>
              <a:t> </a:t>
            </a:r>
            <a:r>
              <a:rPr lang="tr-TR" sz="1600" i="1" dirty="0" err="1" smtClean="0">
                <a:latin typeface="Book Antiqua" panose="02040602050305030304" pitchFamily="18" charset="0"/>
              </a:rPr>
              <a:t>Onset</a:t>
            </a:r>
            <a:r>
              <a:rPr lang="tr-TR" sz="1600" i="1" dirty="0" smtClean="0">
                <a:latin typeface="Book Antiqua" panose="02040602050305030304" pitchFamily="18" charset="0"/>
              </a:rPr>
              <a:t> </a:t>
            </a:r>
            <a:r>
              <a:rPr lang="tr-TR" sz="1600" i="1" dirty="0" err="1" smtClean="0">
                <a:latin typeface="Book Antiqua" panose="02040602050305030304" pitchFamily="18" charset="0"/>
              </a:rPr>
              <a:t>Principle</a:t>
            </a:r>
            <a:r>
              <a:rPr lang="tr-TR" sz="1600" dirty="0" smtClean="0">
                <a:latin typeface="Book Antiqua" panose="02040602050305030304" pitchFamily="18" charset="0"/>
              </a:rPr>
              <a:t>)</a:t>
            </a:r>
          </a:p>
          <a:p>
            <a:pPr marL="342900" lvl="0" indent="-342900" algn="just">
              <a:buAutoNum type="arabicParenR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342900" lvl="0" indent="-342900" algn="just">
              <a:buAutoNum type="arabicParenR"/>
            </a:pPr>
            <a:r>
              <a:rPr lang="tr-TR" sz="1600" dirty="0" smtClean="0">
                <a:latin typeface="Book Antiqua" panose="02040602050305030304" pitchFamily="18" charset="0"/>
              </a:rPr>
              <a:t>Seslemin </a:t>
            </a:r>
            <a:r>
              <a:rPr lang="tr-TR" sz="1600" dirty="0" err="1" smtClean="0">
                <a:latin typeface="Book Antiqua" panose="02040602050305030304" pitchFamily="18" charset="0"/>
              </a:rPr>
              <a:t>ortografik</a:t>
            </a:r>
            <a:r>
              <a:rPr lang="tr-TR" sz="1600" dirty="0" smtClean="0">
                <a:latin typeface="Book Antiqua" panose="02040602050305030304" pitchFamily="18" charset="0"/>
              </a:rPr>
              <a:t> değil, sesbilimsel ölçütlere göre oluşturulması gerekmektedir. Bu nedenle, seslemlerin yazılışında sesbilim abecesi kullanımı tercih edilmelidir. Örneğin, İngilizce ‘</a:t>
            </a:r>
            <a:r>
              <a:rPr lang="tr-TR" sz="1600" i="1" dirty="0" err="1" smtClean="0">
                <a:latin typeface="Book Antiqua" panose="02040602050305030304" pitchFamily="18" charset="0"/>
              </a:rPr>
              <a:t>mistletoe</a:t>
            </a:r>
            <a:r>
              <a:rPr lang="tr-TR" sz="1600" dirty="0" smtClean="0">
                <a:latin typeface="Book Antiqua" panose="02040602050305030304" pitchFamily="18" charset="0"/>
              </a:rPr>
              <a:t>’ (</a:t>
            </a:r>
            <a:r>
              <a:rPr lang="tr-TR" sz="1600" i="1" dirty="0" smtClean="0">
                <a:latin typeface="Book Antiqua" panose="02040602050305030304" pitchFamily="18" charset="0"/>
              </a:rPr>
              <a:t>ökseotu</a:t>
            </a:r>
            <a:r>
              <a:rPr lang="tr-TR" sz="1600" dirty="0" smtClean="0">
                <a:latin typeface="Book Antiqua" panose="02040602050305030304" pitchFamily="18" charset="0"/>
              </a:rPr>
              <a:t>) sözcüğü aşağıdaki gibi seslemlere göre farklılaşabilmektedir: </a:t>
            </a:r>
          </a:p>
          <a:p>
            <a:pPr marL="342900" lvl="0" indent="-342900" algn="just">
              <a:buAutoNum type="arabicParenR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lvl="1" algn="just"/>
            <a:r>
              <a:rPr lang="tr-TR" sz="1600" b="1" u="sng" dirty="0" err="1" smtClean="0">
                <a:latin typeface="Book Antiqua" panose="02040602050305030304" pitchFamily="18" charset="0"/>
              </a:rPr>
              <a:t>Ortografik</a:t>
            </a:r>
            <a:r>
              <a:rPr lang="tr-TR" sz="1600" dirty="0" smtClean="0">
                <a:latin typeface="Book Antiqua" panose="02040602050305030304" pitchFamily="18" charset="0"/>
              </a:rPr>
              <a:t>: </a:t>
            </a:r>
            <a:r>
              <a:rPr lang="tr-TR" sz="1600" dirty="0" err="1" smtClean="0">
                <a:latin typeface="Book Antiqua" panose="02040602050305030304" pitchFamily="18" charset="0"/>
              </a:rPr>
              <a:t>mis</a:t>
            </a:r>
            <a:r>
              <a:rPr lang="tr-TR" sz="2000" b="1" dirty="0" err="1" smtClean="0">
                <a:latin typeface="Book Antiqua" panose="02040602050305030304" pitchFamily="18" charset="0"/>
              </a:rPr>
              <a:t>.</a:t>
            </a:r>
            <a:r>
              <a:rPr lang="tr-TR" sz="1600" dirty="0" err="1" smtClean="0">
                <a:latin typeface="Book Antiqua" panose="02040602050305030304" pitchFamily="18" charset="0"/>
              </a:rPr>
              <a:t>tle</a:t>
            </a:r>
            <a:r>
              <a:rPr lang="tr-TR" sz="2000" b="1" dirty="0" err="1" smtClean="0">
                <a:latin typeface="Book Antiqua" panose="02040602050305030304" pitchFamily="18" charset="0"/>
              </a:rPr>
              <a:t>.</a:t>
            </a:r>
            <a:r>
              <a:rPr lang="tr-TR" sz="1600" dirty="0" err="1" smtClean="0">
                <a:latin typeface="Book Antiqua" panose="02040602050305030304" pitchFamily="18" charset="0"/>
              </a:rPr>
              <a:t>toe</a:t>
            </a:r>
            <a:r>
              <a:rPr lang="tr-TR" sz="1600" dirty="0">
                <a:latin typeface="Book Antiqua" panose="02040602050305030304" pitchFamily="18" charset="0"/>
              </a:rPr>
              <a:t>	</a:t>
            </a:r>
            <a:r>
              <a:rPr lang="tr-TR" sz="1600" dirty="0" smtClean="0">
                <a:latin typeface="Book Antiqua" panose="02040602050305030304" pitchFamily="18" charset="0"/>
              </a:rPr>
              <a:t>	</a:t>
            </a:r>
            <a:r>
              <a:rPr lang="tr-TR" sz="1600" b="1" u="sng" dirty="0" smtClean="0">
                <a:latin typeface="Book Antiqua" panose="02040602050305030304" pitchFamily="18" charset="0"/>
              </a:rPr>
              <a:t>Sesbilimsel</a:t>
            </a:r>
            <a:r>
              <a:rPr lang="tr-TR" sz="1600" dirty="0" smtClean="0">
                <a:latin typeface="Book Antiqua" panose="02040602050305030304" pitchFamily="18" charset="0"/>
              </a:rPr>
              <a:t>: </a:t>
            </a:r>
            <a:r>
              <a:rPr lang="tr-TR" sz="1600" dirty="0" err="1" smtClean="0">
                <a:latin typeface="Book Antiqua" panose="02040602050305030304" pitchFamily="18" charset="0"/>
              </a:rPr>
              <a:t>mi</a:t>
            </a:r>
            <a:r>
              <a:rPr lang="tr-TR" sz="1600" b="1" dirty="0" err="1" smtClean="0">
                <a:latin typeface="Book Antiqua" panose="02040602050305030304" pitchFamily="18" charset="0"/>
              </a:rPr>
              <a:t>.</a:t>
            </a:r>
            <a:r>
              <a:rPr lang="tr-TR" sz="1600" dirty="0" err="1" smtClean="0">
                <a:latin typeface="Book Antiqua" panose="02040602050305030304" pitchFamily="18" charset="0"/>
              </a:rPr>
              <a:t>stle</a:t>
            </a:r>
            <a:r>
              <a:rPr lang="tr-TR" sz="1600" b="1" dirty="0" err="1">
                <a:latin typeface="Book Antiqua" panose="02040602050305030304" pitchFamily="18" charset="0"/>
              </a:rPr>
              <a:t>.</a:t>
            </a:r>
            <a:r>
              <a:rPr lang="tr-TR" sz="1600" dirty="0" err="1" smtClean="0">
                <a:latin typeface="Book Antiqua" panose="02040602050305030304" pitchFamily="18" charset="0"/>
              </a:rPr>
              <a:t>toe</a:t>
            </a:r>
            <a:endParaRPr lang="tr-TR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03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Büyükçül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Önses İlkesi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Maximal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Onset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Principle</a:t>
            </a:r>
            <a:r>
              <a:rPr lang="tr-TR" altLang="tr-TR" sz="2800" b="1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511820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>
                <a:latin typeface="Book Antiqua" panose="02040602050305030304" pitchFamily="18" charset="0"/>
              </a:rPr>
              <a:t>İki ünlü arasına gelen bir ünsüz, sonses konumunda değil, önses konumunda </a:t>
            </a:r>
            <a:r>
              <a:rPr lang="tr-TR" sz="1600" dirty="0" err="1">
                <a:latin typeface="Book Antiqua" panose="02040602050305030304" pitchFamily="18" charset="0"/>
              </a:rPr>
              <a:t>seslemleştirilmiş</a:t>
            </a:r>
            <a:r>
              <a:rPr lang="tr-TR" sz="1600" dirty="0">
                <a:latin typeface="Book Antiqua" panose="02040602050305030304" pitchFamily="18" charset="0"/>
              </a:rPr>
              <a:t> olarak kabul edilmektedir. </a:t>
            </a:r>
            <a:r>
              <a:rPr lang="tr-TR" sz="1600" dirty="0" smtClean="0">
                <a:latin typeface="Book Antiqua" panose="02040602050305030304" pitchFamily="18" charset="0"/>
              </a:rPr>
              <a:t>Bu </a:t>
            </a:r>
            <a:r>
              <a:rPr lang="tr-TR" sz="1600" dirty="0">
                <a:latin typeface="Book Antiqua" panose="02040602050305030304" pitchFamily="18" charset="0"/>
              </a:rPr>
              <a:t>durum; </a:t>
            </a:r>
            <a:r>
              <a:rPr lang="tr-TR" sz="1600" b="1" dirty="0" err="1">
                <a:latin typeface="Book Antiqua" panose="02040602050305030304" pitchFamily="18" charset="0"/>
              </a:rPr>
              <a:t>Büyükçül</a:t>
            </a:r>
            <a:r>
              <a:rPr lang="tr-TR" sz="1600" b="1" dirty="0">
                <a:latin typeface="Book Antiqua" panose="02040602050305030304" pitchFamily="18" charset="0"/>
              </a:rPr>
              <a:t> Önses İlkesi (</a:t>
            </a:r>
            <a:r>
              <a:rPr lang="tr-TR" sz="1600" b="1" dirty="0" err="1">
                <a:latin typeface="Book Antiqua" panose="02040602050305030304" pitchFamily="18" charset="0"/>
              </a:rPr>
              <a:t>Maximal</a:t>
            </a:r>
            <a:r>
              <a:rPr lang="tr-TR" sz="1600" b="1" dirty="0">
                <a:latin typeface="Book Antiqua" panose="02040602050305030304" pitchFamily="18" charset="0"/>
              </a:rPr>
              <a:t> </a:t>
            </a:r>
            <a:r>
              <a:rPr lang="tr-TR" sz="1600" b="1" dirty="0" err="1">
                <a:latin typeface="Book Antiqua" panose="02040602050305030304" pitchFamily="18" charset="0"/>
              </a:rPr>
              <a:t>Onset</a:t>
            </a:r>
            <a:r>
              <a:rPr lang="tr-TR" sz="1600" b="1" dirty="0">
                <a:latin typeface="Book Antiqua" panose="02040602050305030304" pitchFamily="18" charset="0"/>
              </a:rPr>
              <a:t> </a:t>
            </a:r>
            <a:r>
              <a:rPr lang="tr-TR" sz="1600" b="1" dirty="0" err="1">
                <a:latin typeface="Book Antiqua" panose="02040602050305030304" pitchFamily="18" charset="0"/>
              </a:rPr>
              <a:t>Principle</a:t>
            </a:r>
            <a:r>
              <a:rPr lang="tr-TR" sz="1600" b="1" dirty="0">
                <a:latin typeface="Book Antiqua" panose="02040602050305030304" pitchFamily="18" charset="0"/>
              </a:rPr>
              <a:t>) </a:t>
            </a:r>
            <a:r>
              <a:rPr lang="tr-TR" sz="1600" dirty="0">
                <a:latin typeface="Book Antiqua" panose="02040602050305030304" pitchFamily="18" charset="0"/>
              </a:rPr>
              <a:t>biçiminde tanımlanmaktadır. </a:t>
            </a:r>
            <a:endParaRPr lang="tr-TR" sz="1600" dirty="0" smtClean="0">
              <a:latin typeface="Book Antiqua" panose="02040602050305030304" pitchFamily="18" charset="0"/>
            </a:endParaRPr>
          </a:p>
          <a:p>
            <a:pPr algn="just"/>
            <a:endParaRPr lang="tr-TR" sz="1600" dirty="0" smtClean="0">
              <a:latin typeface="Book Antiqua" panose="02040602050305030304" pitchFamily="18" charset="0"/>
            </a:endParaRPr>
          </a:p>
          <a:p>
            <a:pPr algn="just"/>
            <a:endParaRPr lang="tr-TR" sz="16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Bu </a:t>
            </a:r>
            <a:r>
              <a:rPr lang="tr-TR" sz="1600" dirty="0">
                <a:latin typeface="Book Antiqua" panose="02040602050305030304" pitchFamily="18" charset="0"/>
              </a:rPr>
              <a:t>ilkeye göre, çekirdek yapı belirlendikten sonra, öncelikli olarak önses konumuna, o dilin izin verdiği ölçüde ünsüz yerleştirilmesini ve geri kalan ünsüzlerin de sonses konumuna yerleştirilmesini öngörmektedir. </a:t>
            </a:r>
            <a:endParaRPr lang="tr-TR" sz="16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Her dilde önses konumunda bulunan ünsüz sayısı değişiklik göstermektedir. Örneğin, yandaki örnekte /</a:t>
            </a:r>
            <a:r>
              <a:rPr lang="tr-TR" sz="1600" dirty="0" err="1" smtClean="0">
                <a:latin typeface="Book Antiqua" panose="02040602050305030304" pitchFamily="18" charset="0"/>
              </a:rPr>
              <a:t>pl</a:t>
            </a:r>
            <a:r>
              <a:rPr lang="tr-TR" sz="1600" dirty="0" smtClean="0">
                <a:latin typeface="Book Antiqua" panose="02040602050305030304" pitchFamily="18" charset="0"/>
              </a:rPr>
              <a:t>/ ünsüzleri önses konumunda birlikte yer alabilmektedir.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59024" y="6292676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9" name="Grup 8"/>
          <p:cNvGrpSpPr/>
          <p:nvPr/>
        </p:nvGrpSpPr>
        <p:grpSpPr>
          <a:xfrm>
            <a:off x="6012160" y="2204864"/>
            <a:ext cx="2776935" cy="3168352"/>
            <a:chOff x="5962238" y="2963262"/>
            <a:chExt cx="2504232" cy="3027195"/>
          </a:xfrm>
        </p:grpSpPr>
        <p:grpSp>
          <p:nvGrpSpPr>
            <p:cNvPr id="10" name="Grup 9"/>
            <p:cNvGrpSpPr/>
            <p:nvPr/>
          </p:nvGrpSpPr>
          <p:grpSpPr>
            <a:xfrm>
              <a:off x="5962238" y="3265840"/>
              <a:ext cx="2504232" cy="1916024"/>
              <a:chOff x="6361843" y="4365104"/>
              <a:chExt cx="2504232" cy="1916024"/>
            </a:xfrm>
          </p:grpSpPr>
          <p:grpSp>
            <p:nvGrpSpPr>
              <p:cNvPr id="18" name="Grup 17"/>
              <p:cNvGrpSpPr/>
              <p:nvPr/>
            </p:nvGrpSpPr>
            <p:grpSpPr>
              <a:xfrm>
                <a:off x="6804248" y="4749816"/>
                <a:ext cx="936104" cy="432048"/>
                <a:chOff x="6876256" y="4725144"/>
                <a:chExt cx="936104" cy="432048"/>
              </a:xfrm>
            </p:grpSpPr>
            <p:cxnSp>
              <p:nvCxnSpPr>
                <p:cNvPr id="27" name="Düz Bağlayıcı 26"/>
                <p:cNvCxnSpPr/>
                <p:nvPr/>
              </p:nvCxnSpPr>
              <p:spPr>
                <a:xfrm>
                  <a:off x="7308304" y="4725144"/>
                  <a:ext cx="504056" cy="43204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Düz Bağlayıcı 27"/>
                <p:cNvCxnSpPr/>
                <p:nvPr/>
              </p:nvCxnSpPr>
              <p:spPr>
                <a:xfrm flipH="1">
                  <a:off x="6876256" y="4725144"/>
                  <a:ext cx="432048" cy="43204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up 18"/>
              <p:cNvGrpSpPr/>
              <p:nvPr/>
            </p:nvGrpSpPr>
            <p:grpSpPr>
              <a:xfrm>
                <a:off x="7380312" y="5553887"/>
                <a:ext cx="936104" cy="432048"/>
                <a:chOff x="6876256" y="4725144"/>
                <a:chExt cx="936104" cy="432048"/>
              </a:xfrm>
            </p:grpSpPr>
            <p:cxnSp>
              <p:nvCxnSpPr>
                <p:cNvPr id="25" name="Düz Bağlayıcı 24"/>
                <p:cNvCxnSpPr/>
                <p:nvPr/>
              </p:nvCxnSpPr>
              <p:spPr>
                <a:xfrm>
                  <a:off x="7308304" y="4725144"/>
                  <a:ext cx="504056" cy="43204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Düz Bağlayıcı 25"/>
                <p:cNvCxnSpPr/>
                <p:nvPr/>
              </p:nvCxnSpPr>
              <p:spPr>
                <a:xfrm flipH="1">
                  <a:off x="6876256" y="4725144"/>
                  <a:ext cx="432048" cy="43204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Metin kutusu 19"/>
              <p:cNvSpPr txBox="1"/>
              <p:nvPr/>
            </p:nvSpPr>
            <p:spPr>
              <a:xfrm>
                <a:off x="7020272" y="4365104"/>
                <a:ext cx="46805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400" dirty="0" smtClean="0"/>
                  <a:t>σ</a:t>
                </a:r>
                <a:endParaRPr lang="en-US" sz="2400" dirty="0"/>
              </a:p>
            </p:txBody>
          </p:sp>
          <p:sp>
            <p:nvSpPr>
              <p:cNvPr id="21" name="Metin kutusu 20"/>
              <p:cNvSpPr txBox="1"/>
              <p:nvPr/>
            </p:nvSpPr>
            <p:spPr>
              <a:xfrm>
                <a:off x="6361843" y="5175801"/>
                <a:ext cx="8744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/>
                  <a:t>Önses</a:t>
                </a:r>
                <a:endParaRPr lang="en-US" sz="1600" dirty="0"/>
              </a:p>
            </p:txBody>
          </p:sp>
          <p:sp>
            <p:nvSpPr>
              <p:cNvPr id="22" name="Metin kutusu 21"/>
              <p:cNvSpPr txBox="1"/>
              <p:nvPr/>
            </p:nvSpPr>
            <p:spPr>
              <a:xfrm>
                <a:off x="7380312" y="5175801"/>
                <a:ext cx="8744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/>
                  <a:t>Uyak</a:t>
                </a:r>
                <a:endParaRPr lang="en-US" sz="1600" dirty="0"/>
              </a:p>
            </p:txBody>
          </p:sp>
          <p:sp>
            <p:nvSpPr>
              <p:cNvPr id="23" name="Metin kutusu 22"/>
              <p:cNvSpPr txBox="1"/>
              <p:nvPr/>
            </p:nvSpPr>
            <p:spPr>
              <a:xfrm>
                <a:off x="6804249" y="5940340"/>
                <a:ext cx="10026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/>
                  <a:t>Çekirdek</a:t>
                </a:r>
                <a:endParaRPr lang="en-US" sz="1600" dirty="0"/>
              </a:p>
            </p:txBody>
          </p:sp>
          <p:sp>
            <p:nvSpPr>
              <p:cNvPr id="24" name="Metin kutusu 23"/>
              <p:cNvSpPr txBox="1"/>
              <p:nvPr/>
            </p:nvSpPr>
            <p:spPr>
              <a:xfrm>
                <a:off x="7863405" y="5942574"/>
                <a:ext cx="100267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/>
                  <a:t>Sonses</a:t>
                </a:r>
                <a:endParaRPr lang="en-US" sz="1600" dirty="0"/>
              </a:p>
            </p:txBody>
          </p:sp>
        </p:grpSp>
        <p:cxnSp>
          <p:nvCxnSpPr>
            <p:cNvPr id="11" name="Düz Bağlayıcı 10"/>
            <p:cNvCxnSpPr/>
            <p:nvPr/>
          </p:nvCxnSpPr>
          <p:spPr>
            <a:xfrm>
              <a:off x="6980707" y="5179630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>
            <a:xfrm>
              <a:off x="7933126" y="5179630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6732240" y="5651903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 æ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4" name="Düz Bağlayıcı 13"/>
            <p:cNvCxnSpPr/>
            <p:nvPr/>
          </p:nvCxnSpPr>
          <p:spPr>
            <a:xfrm>
              <a:off x="6300192" y="4454839"/>
              <a:ext cx="0" cy="1156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Metin kutusu 14"/>
            <p:cNvSpPr txBox="1"/>
            <p:nvPr/>
          </p:nvSpPr>
          <p:spPr>
            <a:xfrm>
              <a:off x="6081579" y="5649108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 </a:t>
              </a:r>
              <a:r>
                <a:rPr lang="tr-TR" sz="1600" b="1" dirty="0" err="1" smtClean="0">
                  <a:solidFill>
                    <a:srgbClr val="FF0000"/>
                  </a:solidFill>
                </a:rPr>
                <a:t>pl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Metin kutusu 15"/>
            <p:cNvSpPr txBox="1"/>
            <p:nvPr/>
          </p:nvSpPr>
          <p:spPr>
            <a:xfrm>
              <a:off x="7698198" y="5649965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 t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6270564" y="2963262"/>
              <a:ext cx="11682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dirty="0" smtClean="0"/>
                <a:t>‘</a:t>
              </a:r>
              <a:r>
                <a:rPr lang="tr-TR" sz="2400" dirty="0" err="1" smtClean="0"/>
                <a:t>plant</a:t>
              </a:r>
              <a:r>
                <a:rPr lang="tr-TR" sz="2400" dirty="0" smtClean="0"/>
                <a:t>’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9715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Büyükçül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Önses İlkesi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Maximal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Onset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Principle</a:t>
            </a:r>
            <a:r>
              <a:rPr lang="tr-TR" altLang="tr-TR" sz="2800" b="1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28091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Önses konumundaki ünsüzlerin sayısı dilden dile değişiklik gösterirken; her dil buna kendi ses dizgesindeki ölçütler çerçevesinde izin vermektedir. Aşağıdaki örneklerde, ‘ski’ sözcüğünün İngilizcede ve İspanyolcadaki </a:t>
            </a:r>
            <a:r>
              <a:rPr lang="tr-TR" sz="1600" dirty="0" err="1" smtClean="0">
                <a:latin typeface="Book Antiqua" panose="02040602050305030304" pitchFamily="18" charset="0"/>
              </a:rPr>
              <a:t>seslemsel</a:t>
            </a:r>
            <a:r>
              <a:rPr lang="tr-TR" sz="1600" dirty="0" smtClean="0">
                <a:latin typeface="Book Antiqua" panose="02040602050305030304" pitchFamily="18" charset="0"/>
              </a:rPr>
              <a:t> görünümleri sunulmaktadır:</a:t>
            </a:r>
            <a:endParaRPr lang="tr-TR" sz="16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59024" y="6292676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3" name="Grup 2"/>
          <p:cNvGrpSpPr/>
          <p:nvPr/>
        </p:nvGrpSpPr>
        <p:grpSpPr>
          <a:xfrm>
            <a:off x="1259632" y="2852936"/>
            <a:ext cx="2010187" cy="2298244"/>
            <a:chOff x="1259632" y="2852936"/>
            <a:chExt cx="2010187" cy="2298244"/>
          </a:xfrm>
        </p:grpSpPr>
        <p:grpSp>
          <p:nvGrpSpPr>
            <p:cNvPr id="18" name="Grup 17"/>
            <p:cNvGrpSpPr/>
            <p:nvPr/>
          </p:nvGrpSpPr>
          <p:grpSpPr>
            <a:xfrm>
              <a:off x="1702037" y="3540226"/>
              <a:ext cx="936104" cy="432048"/>
              <a:chOff x="6876256" y="4725144"/>
              <a:chExt cx="936104" cy="432048"/>
            </a:xfrm>
          </p:grpSpPr>
          <p:cxnSp>
            <p:nvCxnSpPr>
              <p:cNvPr id="27" name="Düz Bağlayıcı 26"/>
              <p:cNvCxnSpPr/>
              <p:nvPr/>
            </p:nvCxnSpPr>
            <p:spPr>
              <a:xfrm>
                <a:off x="7308304" y="4725144"/>
                <a:ext cx="504056" cy="43204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Düz Bağlayıcı 27"/>
              <p:cNvCxnSpPr/>
              <p:nvPr/>
            </p:nvCxnSpPr>
            <p:spPr>
              <a:xfrm flipH="1">
                <a:off x="6876256" y="4725144"/>
                <a:ext cx="432048" cy="43204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Metin kutusu 19"/>
            <p:cNvSpPr txBox="1"/>
            <p:nvPr/>
          </p:nvSpPr>
          <p:spPr>
            <a:xfrm>
              <a:off x="1918061" y="3155514"/>
              <a:ext cx="4680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400" dirty="0" smtClean="0"/>
                <a:t>σ</a:t>
              </a:r>
              <a:endParaRPr lang="en-US" sz="2400" dirty="0"/>
            </a:p>
          </p:txBody>
        </p:sp>
        <p:sp>
          <p:nvSpPr>
            <p:cNvPr id="21" name="Metin kutusu 20"/>
            <p:cNvSpPr txBox="1"/>
            <p:nvPr/>
          </p:nvSpPr>
          <p:spPr>
            <a:xfrm>
              <a:off x="1259632" y="3966211"/>
              <a:ext cx="8744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/>
                <a:t>Önses</a:t>
              </a:r>
              <a:endParaRPr lang="en-US" sz="1600" dirty="0"/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278101" y="3966211"/>
              <a:ext cx="99171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/>
                <a:t>Çekirdek</a:t>
              </a:r>
              <a:endParaRPr lang="en-US" sz="1600" dirty="0"/>
            </a:p>
          </p:txBody>
        </p:sp>
        <p:cxnSp>
          <p:nvCxnSpPr>
            <p:cNvPr id="11" name="Düz Bağlayıcı 10"/>
            <p:cNvCxnSpPr/>
            <p:nvPr/>
          </p:nvCxnSpPr>
          <p:spPr>
            <a:xfrm>
              <a:off x="1726781" y="4365104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>
            <a:xfrm>
              <a:off x="2749083" y="4344513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Metin kutusu 14"/>
            <p:cNvSpPr txBox="1"/>
            <p:nvPr/>
          </p:nvSpPr>
          <p:spPr>
            <a:xfrm>
              <a:off x="1508168" y="4812626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err="1" smtClean="0">
                  <a:solidFill>
                    <a:srgbClr val="FF0000"/>
                  </a:solidFill>
                </a:rPr>
                <a:t>sk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Metin kutusu 15"/>
            <p:cNvSpPr txBox="1"/>
            <p:nvPr/>
          </p:nvSpPr>
          <p:spPr>
            <a:xfrm>
              <a:off x="2496103" y="4790889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 i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1567958" y="2852936"/>
              <a:ext cx="11682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dirty="0" smtClean="0"/>
                <a:t>‘ski’</a:t>
              </a:r>
              <a:endParaRPr lang="en-US" sz="2400" dirty="0"/>
            </a:p>
          </p:txBody>
        </p:sp>
      </p:grpSp>
      <p:sp>
        <p:nvSpPr>
          <p:cNvPr id="48" name="Metin kutusu 47"/>
          <p:cNvSpPr txBox="1"/>
          <p:nvPr/>
        </p:nvSpPr>
        <p:spPr>
          <a:xfrm>
            <a:off x="1626913" y="5465726"/>
            <a:ext cx="1002670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dirty="0" smtClean="0">
                <a:solidFill>
                  <a:schemeClr val="bg1"/>
                </a:solidFill>
              </a:rPr>
              <a:t>İngilizce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6205398" y="5470405"/>
            <a:ext cx="1102906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dirty="0" smtClean="0">
                <a:solidFill>
                  <a:schemeClr val="bg1"/>
                </a:solidFill>
              </a:rPr>
              <a:t>İspanyolca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4736444" y="2851555"/>
            <a:ext cx="4010995" cy="2282103"/>
            <a:chOff x="4736444" y="2851555"/>
            <a:chExt cx="4010995" cy="2282103"/>
          </a:xfrm>
        </p:grpSpPr>
        <p:grpSp>
          <p:nvGrpSpPr>
            <p:cNvPr id="19" name="Grup 18"/>
            <p:cNvGrpSpPr/>
            <p:nvPr/>
          </p:nvGrpSpPr>
          <p:grpSpPr>
            <a:xfrm>
              <a:off x="7157027" y="3584453"/>
              <a:ext cx="936104" cy="432048"/>
              <a:chOff x="6876256" y="4725144"/>
              <a:chExt cx="936104" cy="432048"/>
            </a:xfrm>
          </p:grpSpPr>
          <p:cxnSp>
            <p:nvCxnSpPr>
              <p:cNvPr id="25" name="Düz Bağlayıcı 24"/>
              <p:cNvCxnSpPr/>
              <p:nvPr/>
            </p:nvCxnSpPr>
            <p:spPr>
              <a:xfrm>
                <a:off x="7308304" y="4725144"/>
                <a:ext cx="504056" cy="43204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Düz Bağlayıcı 25"/>
              <p:cNvCxnSpPr/>
              <p:nvPr/>
            </p:nvCxnSpPr>
            <p:spPr>
              <a:xfrm flipH="1">
                <a:off x="6876256" y="4725144"/>
                <a:ext cx="432048" cy="43204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Metin kutusu 22"/>
            <p:cNvSpPr txBox="1"/>
            <p:nvPr/>
          </p:nvSpPr>
          <p:spPr>
            <a:xfrm>
              <a:off x="4736444" y="3970630"/>
              <a:ext cx="10026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/>
                <a:t>Çekirdek</a:t>
              </a:r>
              <a:endParaRPr lang="en-US" sz="1600" dirty="0"/>
            </a:p>
          </p:txBody>
        </p:sp>
        <p:sp>
          <p:nvSpPr>
            <p:cNvPr id="13" name="Metin kutusu 12"/>
            <p:cNvSpPr txBox="1"/>
            <p:nvPr/>
          </p:nvSpPr>
          <p:spPr>
            <a:xfrm>
              <a:off x="5046905" y="4725144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>
                  <a:solidFill>
                    <a:srgbClr val="FF0000"/>
                  </a:solidFill>
                </a:rPr>
                <a:t>e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29" name="Grup 28"/>
            <p:cNvGrpSpPr/>
            <p:nvPr/>
          </p:nvGrpSpPr>
          <p:grpSpPr>
            <a:xfrm>
              <a:off x="5268107" y="3534163"/>
              <a:ext cx="936104" cy="432048"/>
              <a:chOff x="6876256" y="4725144"/>
              <a:chExt cx="936104" cy="432048"/>
            </a:xfrm>
          </p:grpSpPr>
          <p:cxnSp>
            <p:nvCxnSpPr>
              <p:cNvPr id="30" name="Düz Bağlayıcı 29"/>
              <p:cNvCxnSpPr/>
              <p:nvPr/>
            </p:nvCxnSpPr>
            <p:spPr>
              <a:xfrm>
                <a:off x="7308304" y="4725144"/>
                <a:ext cx="504056" cy="43204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Düz Bağlayıcı 30"/>
              <p:cNvCxnSpPr/>
              <p:nvPr/>
            </p:nvCxnSpPr>
            <p:spPr>
              <a:xfrm flipH="1">
                <a:off x="6876256" y="4725144"/>
                <a:ext cx="432048" cy="43204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Metin kutusu 32"/>
            <p:cNvSpPr txBox="1"/>
            <p:nvPr/>
          </p:nvSpPr>
          <p:spPr>
            <a:xfrm>
              <a:off x="5825521" y="3968621"/>
              <a:ext cx="10026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/>
                <a:t>Sonses</a:t>
              </a:r>
              <a:endParaRPr lang="en-US" sz="1600" dirty="0"/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5110010" y="2851555"/>
              <a:ext cx="29903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dirty="0" smtClean="0"/>
                <a:t>‘</a:t>
              </a:r>
              <a:r>
                <a:rPr lang="tr-TR" sz="2400" dirty="0" smtClean="0">
                  <a:solidFill>
                    <a:srgbClr val="FF0000"/>
                  </a:solidFill>
                </a:rPr>
                <a:t>e</a:t>
              </a:r>
              <a:r>
                <a:rPr lang="tr-TR" sz="2400" dirty="0" smtClean="0"/>
                <a:t>ski’  = /es/ + /ki/</a:t>
              </a:r>
              <a:endParaRPr lang="en-US" sz="2400" dirty="0"/>
            </a:p>
          </p:txBody>
        </p:sp>
        <p:sp>
          <p:nvSpPr>
            <p:cNvPr id="35" name="Metin kutusu 34"/>
            <p:cNvSpPr txBox="1"/>
            <p:nvPr/>
          </p:nvSpPr>
          <p:spPr>
            <a:xfrm>
              <a:off x="7380312" y="3161115"/>
              <a:ext cx="4680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400" dirty="0" smtClean="0"/>
                <a:t>σ</a:t>
              </a:r>
              <a:endParaRPr lang="en-US" sz="2400" dirty="0"/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5466129" y="3170330"/>
              <a:ext cx="4680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400" dirty="0" smtClean="0"/>
                <a:t>σ</a:t>
              </a:r>
              <a:endParaRPr lang="en-US" sz="2400" dirty="0"/>
            </a:p>
          </p:txBody>
        </p:sp>
        <p:cxnSp>
          <p:nvCxnSpPr>
            <p:cNvPr id="37" name="Düz Bağlayıcı 36"/>
            <p:cNvCxnSpPr/>
            <p:nvPr/>
          </p:nvCxnSpPr>
          <p:spPr>
            <a:xfrm>
              <a:off x="5268107" y="4324778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Düz Bağlayıcı 37"/>
            <p:cNvCxnSpPr/>
            <p:nvPr/>
          </p:nvCxnSpPr>
          <p:spPr>
            <a:xfrm>
              <a:off x="6290409" y="4304187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Metin kutusu 38"/>
            <p:cNvSpPr txBox="1"/>
            <p:nvPr/>
          </p:nvSpPr>
          <p:spPr>
            <a:xfrm>
              <a:off x="6943086" y="4739517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k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41" name="Metin kutusu 40"/>
            <p:cNvSpPr txBox="1"/>
            <p:nvPr/>
          </p:nvSpPr>
          <p:spPr>
            <a:xfrm>
              <a:off x="6071796" y="4714175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s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43" name="Düz Bağlayıcı 42"/>
            <p:cNvCxnSpPr/>
            <p:nvPr/>
          </p:nvCxnSpPr>
          <p:spPr>
            <a:xfrm>
              <a:off x="7157027" y="4319029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Düz Bağlayıcı 43"/>
            <p:cNvCxnSpPr/>
            <p:nvPr/>
          </p:nvCxnSpPr>
          <p:spPr>
            <a:xfrm>
              <a:off x="8179329" y="4298438"/>
              <a:ext cx="0" cy="43183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Metin kutusu 44"/>
            <p:cNvSpPr txBox="1"/>
            <p:nvPr/>
          </p:nvSpPr>
          <p:spPr>
            <a:xfrm>
              <a:off x="7960716" y="4708426"/>
              <a:ext cx="437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>
                  <a:solidFill>
                    <a:srgbClr val="FF0000"/>
                  </a:solidFill>
                </a:rPr>
                <a:t>i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46" name="Metin kutusu 45"/>
            <p:cNvSpPr txBox="1"/>
            <p:nvPr/>
          </p:nvSpPr>
          <p:spPr>
            <a:xfrm>
              <a:off x="6655692" y="3992708"/>
              <a:ext cx="10026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/>
                <a:t>Önses</a:t>
              </a:r>
              <a:endParaRPr lang="en-US" sz="1600" dirty="0"/>
            </a:p>
          </p:txBody>
        </p:sp>
        <p:sp>
          <p:nvSpPr>
            <p:cNvPr id="47" name="Metin kutusu 46"/>
            <p:cNvSpPr txBox="1"/>
            <p:nvPr/>
          </p:nvSpPr>
          <p:spPr>
            <a:xfrm>
              <a:off x="7744769" y="3990699"/>
              <a:ext cx="10026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/>
                <a:t>Çekirdek</a:t>
              </a:r>
              <a:endParaRPr lang="en-US" sz="1600" dirty="0"/>
            </a:p>
          </p:txBody>
        </p:sp>
        <p:sp>
          <p:nvSpPr>
            <p:cNvPr id="50" name="Metin kutusu 49"/>
            <p:cNvSpPr txBox="1"/>
            <p:nvPr/>
          </p:nvSpPr>
          <p:spPr>
            <a:xfrm>
              <a:off x="6504351" y="4364217"/>
              <a:ext cx="4680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4400" dirty="0"/>
                <a:t>.</a:t>
              </a:r>
              <a:endParaRPr lang="en-US" sz="4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9891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Büyükçül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Önses İlkesi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Maximal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Onset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Principle</a:t>
            </a:r>
            <a:r>
              <a:rPr lang="tr-TR" altLang="tr-TR" sz="2800" b="1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28091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Birden fazla seslem olduğunda </a:t>
            </a:r>
            <a:r>
              <a:rPr lang="tr-TR" sz="1600" dirty="0" err="1" smtClean="0">
                <a:latin typeface="Book Antiqua" panose="02040602050305030304" pitchFamily="18" charset="0"/>
              </a:rPr>
              <a:t>sesletime</a:t>
            </a:r>
            <a:r>
              <a:rPr lang="tr-TR" sz="1600" dirty="0" smtClean="0">
                <a:latin typeface="Book Antiqua" panose="02040602050305030304" pitchFamily="18" charset="0"/>
              </a:rPr>
              <a:t> dayalı olarak aşağıdaki gibi seslemlerin ayrılması gerekmektedir.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59024" y="6292676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35" name="Metin kutusu 34"/>
          <p:cNvSpPr txBox="1"/>
          <p:nvPr/>
        </p:nvSpPr>
        <p:spPr>
          <a:xfrm>
            <a:off x="961776" y="2282176"/>
            <a:ext cx="6267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‘</a:t>
            </a:r>
            <a:r>
              <a:rPr lang="tr-TR" sz="2400" dirty="0" err="1" smtClean="0">
                <a:solidFill>
                  <a:srgbClr val="FF0000"/>
                </a:solidFill>
              </a:rPr>
              <a:t>attention</a:t>
            </a:r>
            <a:r>
              <a:rPr lang="tr-TR" sz="2400" dirty="0" smtClean="0"/>
              <a:t>’  = [a</a:t>
            </a:r>
            <a:r>
              <a:rPr lang="tr-TR" sz="3600" dirty="0" smtClean="0">
                <a:solidFill>
                  <a:srgbClr val="FF0000"/>
                </a:solidFill>
              </a:rPr>
              <a:t>.</a:t>
            </a:r>
            <a:r>
              <a:rPr lang="tr-TR" sz="2400" dirty="0" smtClean="0"/>
              <a:t>t</a:t>
            </a:r>
            <a:r>
              <a:rPr lang="tr-TR" sz="1400" dirty="0" smtClean="0"/>
              <a:t>h</a:t>
            </a:r>
            <a:r>
              <a:rPr lang="el-GR" sz="2400" dirty="0" smtClean="0">
                <a:latin typeface="Book Antiqua" panose="02040602050305030304" pitchFamily="18" charset="0"/>
              </a:rPr>
              <a:t>ε</a:t>
            </a:r>
            <a:r>
              <a:rPr lang="tr-TR" sz="2400" dirty="0" smtClean="0">
                <a:latin typeface="Book Antiqua" panose="02040602050305030304" pitchFamily="18" charset="0"/>
              </a:rPr>
              <a:t>n</a:t>
            </a:r>
            <a:r>
              <a:rPr lang="tr-TR" sz="36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.</a:t>
            </a:r>
            <a:r>
              <a:rPr lang="tr-TR" sz="2400" dirty="0" smtClean="0">
                <a:latin typeface="Book Antiqua" panose="02040602050305030304" pitchFamily="18" charset="0"/>
              </a:rPr>
              <a:t>t∫∂n</a:t>
            </a:r>
            <a:r>
              <a:rPr lang="tr-TR" sz="2400" dirty="0" smtClean="0"/>
              <a:t>]</a:t>
            </a:r>
            <a:endParaRPr lang="en-US" sz="2400" dirty="0"/>
          </a:p>
        </p:txBody>
      </p:sp>
      <p:grpSp>
        <p:nvGrpSpPr>
          <p:cNvPr id="79" name="Grup 78"/>
          <p:cNvGrpSpPr/>
          <p:nvPr/>
        </p:nvGrpSpPr>
        <p:grpSpPr>
          <a:xfrm>
            <a:off x="1187624" y="3141124"/>
            <a:ext cx="6408712" cy="2177368"/>
            <a:chOff x="3376678" y="3208366"/>
            <a:chExt cx="3360740" cy="1981480"/>
          </a:xfrm>
        </p:grpSpPr>
        <p:sp>
          <p:nvSpPr>
            <p:cNvPr id="47" name="Metin kutusu 46"/>
            <p:cNvSpPr txBox="1"/>
            <p:nvPr/>
          </p:nvSpPr>
          <p:spPr>
            <a:xfrm>
              <a:off x="5139388" y="4383720"/>
              <a:ext cx="4680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4400" dirty="0"/>
                <a:t>.</a:t>
              </a:r>
              <a:endParaRPr lang="en-US" sz="4400" dirty="0"/>
            </a:p>
          </p:txBody>
        </p:sp>
        <p:grpSp>
          <p:nvGrpSpPr>
            <p:cNvPr id="68" name="Grup 67"/>
            <p:cNvGrpSpPr/>
            <p:nvPr/>
          </p:nvGrpSpPr>
          <p:grpSpPr>
            <a:xfrm>
              <a:off x="5446575" y="3208366"/>
              <a:ext cx="1290843" cy="1906585"/>
              <a:chOff x="5446575" y="3208366"/>
              <a:chExt cx="1290843" cy="1906585"/>
            </a:xfrm>
          </p:grpSpPr>
          <p:cxnSp>
            <p:nvCxnSpPr>
              <p:cNvPr id="62" name="Düz Bağlayıcı 61"/>
              <p:cNvCxnSpPr>
                <a:endCxn id="53" idx="0"/>
              </p:cNvCxnSpPr>
              <p:nvPr/>
            </p:nvCxnSpPr>
            <p:spPr>
              <a:xfrm flipH="1">
                <a:off x="5665188" y="3562984"/>
                <a:ext cx="434636" cy="120019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Grup 66"/>
              <p:cNvGrpSpPr/>
              <p:nvPr/>
            </p:nvGrpSpPr>
            <p:grpSpPr>
              <a:xfrm>
                <a:off x="5446575" y="3208366"/>
                <a:ext cx="1290843" cy="1906585"/>
                <a:chOff x="5446575" y="3208366"/>
                <a:chExt cx="1290843" cy="1906585"/>
              </a:xfrm>
            </p:grpSpPr>
            <p:cxnSp>
              <p:nvCxnSpPr>
                <p:cNvPr id="56" name="Düz Bağlayıcı 55"/>
                <p:cNvCxnSpPr/>
                <p:nvPr/>
              </p:nvCxnSpPr>
              <p:spPr>
                <a:xfrm>
                  <a:off x="6099825" y="3572199"/>
                  <a:ext cx="0" cy="44281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6" name="Grup 65"/>
                <p:cNvGrpSpPr/>
                <p:nvPr/>
              </p:nvGrpSpPr>
              <p:grpSpPr>
                <a:xfrm>
                  <a:off x="5446575" y="3208366"/>
                  <a:ext cx="1290843" cy="1906585"/>
                  <a:chOff x="5446575" y="3208366"/>
                  <a:chExt cx="1290843" cy="1906585"/>
                </a:xfrm>
              </p:grpSpPr>
              <p:sp>
                <p:nvSpPr>
                  <p:cNvPr id="52" name="Metin kutusu 51"/>
                  <p:cNvSpPr txBox="1"/>
                  <p:nvPr/>
                </p:nvSpPr>
                <p:spPr>
                  <a:xfrm>
                    <a:off x="5865799" y="4026550"/>
                    <a:ext cx="45965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dirty="0"/>
                      <a:t>N</a:t>
                    </a:r>
                    <a:endParaRPr lang="en-US" sz="1600" dirty="0"/>
                  </a:p>
                </p:txBody>
              </p:sp>
              <p:sp>
                <p:nvSpPr>
                  <p:cNvPr id="53" name="Metin kutusu 52"/>
                  <p:cNvSpPr txBox="1"/>
                  <p:nvPr/>
                </p:nvSpPr>
                <p:spPr>
                  <a:xfrm>
                    <a:off x="5446575" y="4763180"/>
                    <a:ext cx="43722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b="1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t</a:t>
                    </a:r>
                    <a:r>
                      <a:rPr lang="tr-TR" sz="1600" b="1" dirty="0" smtClean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∫</a:t>
                    </a:r>
                    <a:endParaRPr lang="en-US" sz="1600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55" name="Düz Bağlayıcı 54"/>
                  <p:cNvCxnSpPr/>
                  <p:nvPr/>
                </p:nvCxnSpPr>
                <p:spPr>
                  <a:xfrm>
                    <a:off x="6099825" y="3572199"/>
                    <a:ext cx="420282" cy="118001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" name="Metin kutusu 57"/>
                  <p:cNvSpPr txBox="1"/>
                  <p:nvPr/>
                </p:nvSpPr>
                <p:spPr>
                  <a:xfrm>
                    <a:off x="5865799" y="3208366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sp>
                <p:nvSpPr>
                  <p:cNvPr id="61" name="Metin kutusu 60"/>
                  <p:cNvSpPr txBox="1"/>
                  <p:nvPr/>
                </p:nvSpPr>
                <p:spPr>
                  <a:xfrm>
                    <a:off x="6300192" y="4674622"/>
                    <a:ext cx="43722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b="1" dirty="0" smtClean="0">
                        <a:solidFill>
                          <a:srgbClr val="FF0000"/>
                        </a:solidFill>
                      </a:rPr>
                      <a:t>n</a:t>
                    </a:r>
                    <a:endParaRPr lang="en-US" sz="1600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65" name="Düz Bağlayıcı 64"/>
                  <p:cNvCxnSpPr/>
                  <p:nvPr/>
                </p:nvCxnSpPr>
                <p:spPr>
                  <a:xfrm>
                    <a:off x="6095627" y="4304421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" name="Dikdörtgen 7"/>
                  <p:cNvSpPr/>
                  <p:nvPr/>
                </p:nvSpPr>
                <p:spPr>
                  <a:xfrm>
                    <a:off x="5956962" y="4745619"/>
                    <a:ext cx="29848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tr-TR" b="1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∂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80" name="Grup 79"/>
            <p:cNvGrpSpPr/>
            <p:nvPr/>
          </p:nvGrpSpPr>
          <p:grpSpPr>
            <a:xfrm>
              <a:off x="3998323" y="3239242"/>
              <a:ext cx="1290843" cy="1906585"/>
              <a:chOff x="5446575" y="3208366"/>
              <a:chExt cx="1290843" cy="1906585"/>
            </a:xfrm>
          </p:grpSpPr>
          <p:cxnSp>
            <p:nvCxnSpPr>
              <p:cNvPr id="81" name="Düz Bağlayıcı 80"/>
              <p:cNvCxnSpPr>
                <a:endCxn id="86" idx="0"/>
              </p:cNvCxnSpPr>
              <p:nvPr/>
            </p:nvCxnSpPr>
            <p:spPr>
              <a:xfrm flipH="1">
                <a:off x="5665188" y="3562984"/>
                <a:ext cx="434636" cy="120019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2" name="Grup 81"/>
              <p:cNvGrpSpPr/>
              <p:nvPr/>
            </p:nvGrpSpPr>
            <p:grpSpPr>
              <a:xfrm>
                <a:off x="5446575" y="3208366"/>
                <a:ext cx="1290843" cy="1906585"/>
                <a:chOff x="5446575" y="3208366"/>
                <a:chExt cx="1290843" cy="1906585"/>
              </a:xfrm>
            </p:grpSpPr>
            <p:cxnSp>
              <p:nvCxnSpPr>
                <p:cNvPr id="83" name="Düz Bağlayıcı 82"/>
                <p:cNvCxnSpPr/>
                <p:nvPr/>
              </p:nvCxnSpPr>
              <p:spPr>
                <a:xfrm>
                  <a:off x="6099825" y="3572199"/>
                  <a:ext cx="0" cy="44281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4" name="Grup 83"/>
                <p:cNvGrpSpPr/>
                <p:nvPr/>
              </p:nvGrpSpPr>
              <p:grpSpPr>
                <a:xfrm>
                  <a:off x="5446575" y="3208366"/>
                  <a:ext cx="1290843" cy="1906585"/>
                  <a:chOff x="5446575" y="3208366"/>
                  <a:chExt cx="1290843" cy="1906585"/>
                </a:xfrm>
              </p:grpSpPr>
              <p:sp>
                <p:nvSpPr>
                  <p:cNvPr id="85" name="Metin kutusu 84"/>
                  <p:cNvSpPr txBox="1"/>
                  <p:nvPr/>
                </p:nvSpPr>
                <p:spPr>
                  <a:xfrm>
                    <a:off x="5865799" y="4026550"/>
                    <a:ext cx="45965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dirty="0"/>
                      <a:t>N</a:t>
                    </a:r>
                    <a:endParaRPr lang="en-US" sz="1600" dirty="0"/>
                  </a:p>
                </p:txBody>
              </p:sp>
              <p:sp>
                <p:nvSpPr>
                  <p:cNvPr id="86" name="Metin kutusu 85"/>
                  <p:cNvSpPr txBox="1"/>
                  <p:nvPr/>
                </p:nvSpPr>
                <p:spPr>
                  <a:xfrm>
                    <a:off x="5446575" y="4763180"/>
                    <a:ext cx="43722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b="1" dirty="0" err="1" smtClean="0">
                        <a:solidFill>
                          <a:srgbClr val="FF0000"/>
                        </a:solidFill>
                      </a:rPr>
                      <a:t>t</a:t>
                    </a:r>
                    <a:r>
                      <a:rPr lang="tr-TR" sz="1200" dirty="0" err="1" smtClean="0">
                        <a:solidFill>
                          <a:srgbClr val="FF0000"/>
                        </a:solidFill>
                      </a:rPr>
                      <a:t>h</a:t>
                    </a:r>
                    <a:endParaRPr lang="en-US" sz="1200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Düz Bağlayıcı 86"/>
                  <p:cNvCxnSpPr/>
                  <p:nvPr/>
                </p:nvCxnSpPr>
                <p:spPr>
                  <a:xfrm>
                    <a:off x="6099825" y="3572199"/>
                    <a:ext cx="420282" cy="118001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8" name="Metin kutusu 87"/>
                  <p:cNvSpPr txBox="1"/>
                  <p:nvPr/>
                </p:nvSpPr>
                <p:spPr>
                  <a:xfrm>
                    <a:off x="5865799" y="3208366"/>
                    <a:ext cx="468052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l-GR" sz="2400" dirty="0" smtClean="0"/>
                      <a:t>σ</a:t>
                    </a:r>
                    <a:endParaRPr lang="en-US" sz="2400" dirty="0"/>
                  </a:p>
                </p:txBody>
              </p:sp>
              <p:sp>
                <p:nvSpPr>
                  <p:cNvPr id="89" name="Metin kutusu 88"/>
                  <p:cNvSpPr txBox="1"/>
                  <p:nvPr/>
                </p:nvSpPr>
                <p:spPr>
                  <a:xfrm>
                    <a:off x="6300192" y="4674622"/>
                    <a:ext cx="43722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600" b="1" dirty="0" smtClean="0">
                        <a:solidFill>
                          <a:srgbClr val="FF0000"/>
                        </a:solidFill>
                      </a:rPr>
                      <a:t>n</a:t>
                    </a:r>
                    <a:endParaRPr lang="en-US" sz="1600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90" name="Düz Bağlayıcı 89"/>
                  <p:cNvCxnSpPr/>
                  <p:nvPr/>
                </p:nvCxnSpPr>
                <p:spPr>
                  <a:xfrm>
                    <a:off x="6095627" y="4304421"/>
                    <a:ext cx="0" cy="431832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1" name="Dikdörtgen 90"/>
                  <p:cNvSpPr/>
                  <p:nvPr/>
                </p:nvSpPr>
                <p:spPr>
                  <a:xfrm>
                    <a:off x="5956962" y="4745619"/>
                    <a:ext cx="29046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b="1" dirty="0">
                        <a:solidFill>
                          <a:srgbClr val="FF0000"/>
                        </a:solidFill>
                        <a:latin typeface="Book Antiqua" panose="02040602050305030304" pitchFamily="18" charset="0"/>
                      </a:rPr>
                      <a:t>ε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</p:grpSp>
        <p:sp>
          <p:nvSpPr>
            <p:cNvPr id="92" name="Metin kutusu 91"/>
            <p:cNvSpPr txBox="1"/>
            <p:nvPr/>
          </p:nvSpPr>
          <p:spPr>
            <a:xfrm>
              <a:off x="3714283" y="4420405"/>
              <a:ext cx="46805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4400" dirty="0"/>
                <a:t>.</a:t>
              </a:r>
              <a:endParaRPr lang="en-US" sz="4400" dirty="0"/>
            </a:p>
          </p:txBody>
        </p:sp>
        <p:grpSp>
          <p:nvGrpSpPr>
            <p:cNvPr id="107" name="Grup 106"/>
            <p:cNvGrpSpPr/>
            <p:nvPr/>
          </p:nvGrpSpPr>
          <p:grpSpPr>
            <a:xfrm>
              <a:off x="3376678" y="3235986"/>
              <a:ext cx="468052" cy="1906585"/>
              <a:chOff x="5865799" y="3208366"/>
              <a:chExt cx="468052" cy="1906585"/>
            </a:xfrm>
          </p:grpSpPr>
          <p:cxnSp>
            <p:nvCxnSpPr>
              <p:cNvPr id="108" name="Düz Bağlayıcı 107"/>
              <p:cNvCxnSpPr/>
              <p:nvPr/>
            </p:nvCxnSpPr>
            <p:spPr>
              <a:xfrm>
                <a:off x="6099825" y="3572199"/>
                <a:ext cx="0" cy="44281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9" name="Grup 108"/>
              <p:cNvGrpSpPr/>
              <p:nvPr/>
            </p:nvGrpSpPr>
            <p:grpSpPr>
              <a:xfrm>
                <a:off x="5865799" y="3208366"/>
                <a:ext cx="468052" cy="1906585"/>
                <a:chOff x="5865799" y="3208366"/>
                <a:chExt cx="468052" cy="1906585"/>
              </a:xfrm>
            </p:grpSpPr>
            <p:sp>
              <p:nvSpPr>
                <p:cNvPr id="110" name="Metin kutusu 109"/>
                <p:cNvSpPr txBox="1"/>
                <p:nvPr/>
              </p:nvSpPr>
              <p:spPr>
                <a:xfrm>
                  <a:off x="5865799" y="4026550"/>
                  <a:ext cx="459656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600" dirty="0"/>
                    <a:t>N</a:t>
                  </a:r>
                  <a:endParaRPr lang="en-US" sz="1600" dirty="0"/>
                </a:p>
              </p:txBody>
            </p:sp>
            <p:sp>
              <p:nvSpPr>
                <p:cNvPr id="113" name="Metin kutusu 112"/>
                <p:cNvSpPr txBox="1"/>
                <p:nvPr/>
              </p:nvSpPr>
              <p:spPr>
                <a:xfrm>
                  <a:off x="5865799" y="3208366"/>
                  <a:ext cx="46805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2400" dirty="0" smtClean="0"/>
                    <a:t>σ</a:t>
                  </a:r>
                  <a:endParaRPr lang="en-US" sz="2400" dirty="0"/>
                </a:p>
              </p:txBody>
            </p:sp>
            <p:cxnSp>
              <p:nvCxnSpPr>
                <p:cNvPr id="115" name="Düz Bağlayıcı 114"/>
                <p:cNvCxnSpPr/>
                <p:nvPr/>
              </p:nvCxnSpPr>
              <p:spPr>
                <a:xfrm>
                  <a:off x="6095627" y="4304421"/>
                  <a:ext cx="0" cy="43183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Dikdörtgen 115"/>
                <p:cNvSpPr/>
                <p:nvPr/>
              </p:nvSpPr>
              <p:spPr>
                <a:xfrm>
                  <a:off x="5956962" y="4745619"/>
                  <a:ext cx="3000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tr-TR" b="1" dirty="0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a</a:t>
                  </a:r>
                  <a:endParaRPr lang="en-US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5354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10777</TotalTime>
  <Words>1019</Words>
  <Application>Microsoft Office PowerPoint</Application>
  <PresentationFormat>Ekran Gösterisi (4:3)</PresentationFormat>
  <Paragraphs>164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Arial</vt:lpstr>
      <vt:lpstr>Book Antiqua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1023</cp:revision>
  <dcterms:created xsi:type="dcterms:W3CDTF">2015-09-22T13:45:05Z</dcterms:created>
  <dcterms:modified xsi:type="dcterms:W3CDTF">2019-10-14T10:33:44Z</dcterms:modified>
</cp:coreProperties>
</file>