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73" r:id="rId4"/>
    <p:sldId id="258" r:id="rId5"/>
    <p:sldId id="262" r:id="rId6"/>
    <p:sldId id="259" r:id="rId7"/>
    <p:sldId id="263" r:id="rId8"/>
    <p:sldId id="260" r:id="rId9"/>
    <p:sldId id="261" r:id="rId10"/>
    <p:sldId id="264" r:id="rId11"/>
    <p:sldId id="266" r:id="rId12"/>
    <p:sldId id="265" r:id="rId13"/>
    <p:sldId id="268" r:id="rId14"/>
    <p:sldId id="267" r:id="rId15"/>
    <p:sldId id="269" r:id="rId16"/>
    <p:sldId id="270" r:id="rId17"/>
    <p:sldId id="271" r:id="rId18"/>
    <p:sldId id="272" r:id="rId19"/>
    <p:sldId id="274" r:id="rId20"/>
    <p:sldId id="277" r:id="rId21"/>
    <p:sldId id="280" r:id="rId22"/>
    <p:sldId id="275" r:id="rId23"/>
    <p:sldId id="278" r:id="rId24"/>
    <p:sldId id="281" r:id="rId25"/>
    <p:sldId id="276" r:id="rId26"/>
    <p:sldId id="279" r:id="rId27"/>
    <p:sldId id="28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13AC2E-1DA5-4675-901B-DC02C888FC30}"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5D2727F7-AF8D-4051-9B7C-A8930B267B56}">
      <dgm:prSet/>
      <dgm:spPr/>
      <dgm:t>
        <a:bodyPr/>
        <a:lstStyle/>
        <a:p>
          <a:r>
            <a:rPr lang="tr-TR"/>
            <a:t>Doğum ve Çoğalma İle İlgili Motifler</a:t>
          </a:r>
          <a:endParaRPr lang="en-US"/>
        </a:p>
      </dgm:t>
    </dgm:pt>
    <dgm:pt modelId="{188EC69C-6FAB-4CA5-BE7C-086AF52B2374}" type="parTrans" cxnId="{09520B7D-BC43-4EF0-BE2B-D4A57C991661}">
      <dgm:prSet/>
      <dgm:spPr/>
      <dgm:t>
        <a:bodyPr/>
        <a:lstStyle/>
        <a:p>
          <a:endParaRPr lang="en-US"/>
        </a:p>
      </dgm:t>
    </dgm:pt>
    <dgm:pt modelId="{4B767ED3-1C80-4451-B0B9-6A20ECE0DE7B}" type="sibTrans" cxnId="{09520B7D-BC43-4EF0-BE2B-D4A57C991661}">
      <dgm:prSet/>
      <dgm:spPr/>
      <dgm:t>
        <a:bodyPr/>
        <a:lstStyle/>
        <a:p>
          <a:endParaRPr lang="en-US"/>
        </a:p>
      </dgm:t>
    </dgm:pt>
    <dgm:pt modelId="{34E83C0B-D51D-49FB-A806-D0E833E3840E}">
      <dgm:prSet/>
      <dgm:spPr/>
      <dgm:t>
        <a:bodyPr/>
        <a:lstStyle/>
        <a:p>
          <a:r>
            <a:rPr lang="tr-TR"/>
            <a:t>Yaşamı Simgeleyen Motifler</a:t>
          </a:r>
          <a:endParaRPr lang="en-US"/>
        </a:p>
      </dgm:t>
    </dgm:pt>
    <dgm:pt modelId="{BA9CDD29-CF6A-4DA8-8592-3E48410EFE32}" type="parTrans" cxnId="{A72D667B-DDAC-4D25-8362-2FD5DFE897BC}">
      <dgm:prSet/>
      <dgm:spPr/>
      <dgm:t>
        <a:bodyPr/>
        <a:lstStyle/>
        <a:p>
          <a:endParaRPr lang="en-US"/>
        </a:p>
      </dgm:t>
    </dgm:pt>
    <dgm:pt modelId="{85C93201-AC3A-4551-A42F-3CD25EC18151}" type="sibTrans" cxnId="{A72D667B-DDAC-4D25-8362-2FD5DFE897BC}">
      <dgm:prSet/>
      <dgm:spPr/>
      <dgm:t>
        <a:bodyPr/>
        <a:lstStyle/>
        <a:p>
          <a:endParaRPr lang="en-US"/>
        </a:p>
      </dgm:t>
    </dgm:pt>
    <dgm:pt modelId="{F6DEB894-4C75-4D1B-9335-24F60CC8EAE6}">
      <dgm:prSet/>
      <dgm:spPr/>
      <dgm:t>
        <a:bodyPr/>
        <a:lstStyle/>
        <a:p>
          <a:r>
            <a:rPr lang="tr-TR"/>
            <a:t>Ölüm ile ilgili Motifler</a:t>
          </a:r>
          <a:endParaRPr lang="en-US"/>
        </a:p>
      </dgm:t>
    </dgm:pt>
    <dgm:pt modelId="{DD5903DB-EA8E-4785-9080-1D5DB8A2155C}" type="parTrans" cxnId="{B0D80652-BDEB-4006-AD5B-0D561D73BF9C}">
      <dgm:prSet/>
      <dgm:spPr/>
      <dgm:t>
        <a:bodyPr/>
        <a:lstStyle/>
        <a:p>
          <a:endParaRPr lang="en-US"/>
        </a:p>
      </dgm:t>
    </dgm:pt>
    <dgm:pt modelId="{F903E6C3-738F-4238-8F4D-EE5D6D0BAF12}" type="sibTrans" cxnId="{B0D80652-BDEB-4006-AD5B-0D561D73BF9C}">
      <dgm:prSet/>
      <dgm:spPr/>
      <dgm:t>
        <a:bodyPr/>
        <a:lstStyle/>
        <a:p>
          <a:endParaRPr lang="en-US"/>
        </a:p>
      </dgm:t>
    </dgm:pt>
    <dgm:pt modelId="{988519DB-A960-4651-9382-644B9F4B59A2}" type="pres">
      <dgm:prSet presAssocID="{BE13AC2E-1DA5-4675-901B-DC02C888FC30}" presName="linear" presStyleCnt="0">
        <dgm:presLayoutVars>
          <dgm:dir/>
          <dgm:animLvl val="lvl"/>
          <dgm:resizeHandles val="exact"/>
        </dgm:presLayoutVars>
      </dgm:prSet>
      <dgm:spPr/>
    </dgm:pt>
    <dgm:pt modelId="{123C4AC4-60C0-474C-ADBE-288E62594FAD}" type="pres">
      <dgm:prSet presAssocID="{5D2727F7-AF8D-4051-9B7C-A8930B267B56}" presName="parentLin" presStyleCnt="0"/>
      <dgm:spPr/>
    </dgm:pt>
    <dgm:pt modelId="{B39C8E2E-9752-44AA-A5AB-F65A137E0B3F}" type="pres">
      <dgm:prSet presAssocID="{5D2727F7-AF8D-4051-9B7C-A8930B267B56}" presName="parentLeftMargin" presStyleLbl="node1" presStyleIdx="0" presStyleCnt="3"/>
      <dgm:spPr/>
    </dgm:pt>
    <dgm:pt modelId="{B566BB17-8745-45DE-B2FF-0A3CCF69CBFC}" type="pres">
      <dgm:prSet presAssocID="{5D2727F7-AF8D-4051-9B7C-A8930B267B56}" presName="parentText" presStyleLbl="node1" presStyleIdx="0" presStyleCnt="3">
        <dgm:presLayoutVars>
          <dgm:chMax val="0"/>
          <dgm:bulletEnabled val="1"/>
        </dgm:presLayoutVars>
      </dgm:prSet>
      <dgm:spPr/>
    </dgm:pt>
    <dgm:pt modelId="{9695A2A9-B649-411E-A280-64530DB6A9D8}" type="pres">
      <dgm:prSet presAssocID="{5D2727F7-AF8D-4051-9B7C-A8930B267B56}" presName="negativeSpace" presStyleCnt="0"/>
      <dgm:spPr/>
    </dgm:pt>
    <dgm:pt modelId="{BD2A97D5-304A-45F7-A6AC-4EB873C1EA09}" type="pres">
      <dgm:prSet presAssocID="{5D2727F7-AF8D-4051-9B7C-A8930B267B56}" presName="childText" presStyleLbl="conFgAcc1" presStyleIdx="0" presStyleCnt="3">
        <dgm:presLayoutVars>
          <dgm:bulletEnabled val="1"/>
        </dgm:presLayoutVars>
      </dgm:prSet>
      <dgm:spPr/>
    </dgm:pt>
    <dgm:pt modelId="{BDE1C016-7115-49F3-9D8A-7C3788858DE4}" type="pres">
      <dgm:prSet presAssocID="{4B767ED3-1C80-4451-B0B9-6A20ECE0DE7B}" presName="spaceBetweenRectangles" presStyleCnt="0"/>
      <dgm:spPr/>
    </dgm:pt>
    <dgm:pt modelId="{26D10A3E-13BA-4991-9323-6D91A76BD49A}" type="pres">
      <dgm:prSet presAssocID="{34E83C0B-D51D-49FB-A806-D0E833E3840E}" presName="parentLin" presStyleCnt="0"/>
      <dgm:spPr/>
    </dgm:pt>
    <dgm:pt modelId="{450EEB3F-BFB2-42F9-BE0A-F7D0E9BD3DC4}" type="pres">
      <dgm:prSet presAssocID="{34E83C0B-D51D-49FB-A806-D0E833E3840E}" presName="parentLeftMargin" presStyleLbl="node1" presStyleIdx="0" presStyleCnt="3"/>
      <dgm:spPr/>
    </dgm:pt>
    <dgm:pt modelId="{BA64F045-C86E-4D02-81ED-4D15C88F33DA}" type="pres">
      <dgm:prSet presAssocID="{34E83C0B-D51D-49FB-A806-D0E833E3840E}" presName="parentText" presStyleLbl="node1" presStyleIdx="1" presStyleCnt="3">
        <dgm:presLayoutVars>
          <dgm:chMax val="0"/>
          <dgm:bulletEnabled val="1"/>
        </dgm:presLayoutVars>
      </dgm:prSet>
      <dgm:spPr/>
    </dgm:pt>
    <dgm:pt modelId="{31C8B9F9-F6D4-4103-9F3C-790678F13386}" type="pres">
      <dgm:prSet presAssocID="{34E83C0B-D51D-49FB-A806-D0E833E3840E}" presName="negativeSpace" presStyleCnt="0"/>
      <dgm:spPr/>
    </dgm:pt>
    <dgm:pt modelId="{74081339-56A4-415D-9AF4-457EEA83EB34}" type="pres">
      <dgm:prSet presAssocID="{34E83C0B-D51D-49FB-A806-D0E833E3840E}" presName="childText" presStyleLbl="conFgAcc1" presStyleIdx="1" presStyleCnt="3">
        <dgm:presLayoutVars>
          <dgm:bulletEnabled val="1"/>
        </dgm:presLayoutVars>
      </dgm:prSet>
      <dgm:spPr/>
    </dgm:pt>
    <dgm:pt modelId="{5B018228-0AEE-4FA2-883B-E9AA1109A1A0}" type="pres">
      <dgm:prSet presAssocID="{85C93201-AC3A-4551-A42F-3CD25EC18151}" presName="spaceBetweenRectangles" presStyleCnt="0"/>
      <dgm:spPr/>
    </dgm:pt>
    <dgm:pt modelId="{087C68FD-F825-40BB-A4B7-D5E1E7CA177B}" type="pres">
      <dgm:prSet presAssocID="{F6DEB894-4C75-4D1B-9335-24F60CC8EAE6}" presName="parentLin" presStyleCnt="0"/>
      <dgm:spPr/>
    </dgm:pt>
    <dgm:pt modelId="{822416A9-6A36-43E5-A047-3FAA1D7FFB76}" type="pres">
      <dgm:prSet presAssocID="{F6DEB894-4C75-4D1B-9335-24F60CC8EAE6}" presName="parentLeftMargin" presStyleLbl="node1" presStyleIdx="1" presStyleCnt="3"/>
      <dgm:spPr/>
    </dgm:pt>
    <dgm:pt modelId="{5EA49119-A58D-4339-A91B-CABE23B76972}" type="pres">
      <dgm:prSet presAssocID="{F6DEB894-4C75-4D1B-9335-24F60CC8EAE6}" presName="parentText" presStyleLbl="node1" presStyleIdx="2" presStyleCnt="3">
        <dgm:presLayoutVars>
          <dgm:chMax val="0"/>
          <dgm:bulletEnabled val="1"/>
        </dgm:presLayoutVars>
      </dgm:prSet>
      <dgm:spPr/>
    </dgm:pt>
    <dgm:pt modelId="{1EA76805-BA1F-4763-A656-E6156D4CE2B5}" type="pres">
      <dgm:prSet presAssocID="{F6DEB894-4C75-4D1B-9335-24F60CC8EAE6}" presName="negativeSpace" presStyleCnt="0"/>
      <dgm:spPr/>
    </dgm:pt>
    <dgm:pt modelId="{E6E63B69-64E7-4890-9CD9-CB3CA4C66938}" type="pres">
      <dgm:prSet presAssocID="{F6DEB894-4C75-4D1B-9335-24F60CC8EAE6}" presName="childText" presStyleLbl="conFgAcc1" presStyleIdx="2" presStyleCnt="3">
        <dgm:presLayoutVars>
          <dgm:bulletEnabled val="1"/>
        </dgm:presLayoutVars>
      </dgm:prSet>
      <dgm:spPr/>
    </dgm:pt>
  </dgm:ptLst>
  <dgm:cxnLst>
    <dgm:cxn modelId="{BAB13F2F-A2BB-4660-BBC7-A18CF9A91E91}" type="presOf" srcId="{F6DEB894-4C75-4D1B-9335-24F60CC8EAE6}" destId="{5EA49119-A58D-4339-A91B-CABE23B76972}" srcOrd="1" destOrd="0" presId="urn:microsoft.com/office/officeart/2005/8/layout/list1"/>
    <dgm:cxn modelId="{FED02230-1FD1-4373-8815-D10F556AC320}" type="presOf" srcId="{5D2727F7-AF8D-4051-9B7C-A8930B267B56}" destId="{B566BB17-8745-45DE-B2FF-0A3CCF69CBFC}" srcOrd="1" destOrd="0" presId="urn:microsoft.com/office/officeart/2005/8/layout/list1"/>
    <dgm:cxn modelId="{C488B54C-A38C-4F66-9176-1A1631DEAB08}" type="presOf" srcId="{5D2727F7-AF8D-4051-9B7C-A8930B267B56}" destId="{B39C8E2E-9752-44AA-A5AB-F65A137E0B3F}" srcOrd="0" destOrd="0" presId="urn:microsoft.com/office/officeart/2005/8/layout/list1"/>
    <dgm:cxn modelId="{B0D80652-BDEB-4006-AD5B-0D561D73BF9C}" srcId="{BE13AC2E-1DA5-4675-901B-DC02C888FC30}" destId="{F6DEB894-4C75-4D1B-9335-24F60CC8EAE6}" srcOrd="2" destOrd="0" parTransId="{DD5903DB-EA8E-4785-9080-1D5DB8A2155C}" sibTransId="{F903E6C3-738F-4238-8F4D-EE5D6D0BAF12}"/>
    <dgm:cxn modelId="{6FB2CF59-230F-4414-B93F-44A9025BF353}" type="presOf" srcId="{BE13AC2E-1DA5-4675-901B-DC02C888FC30}" destId="{988519DB-A960-4651-9382-644B9F4B59A2}" srcOrd="0" destOrd="0" presId="urn:microsoft.com/office/officeart/2005/8/layout/list1"/>
    <dgm:cxn modelId="{A72D667B-DDAC-4D25-8362-2FD5DFE897BC}" srcId="{BE13AC2E-1DA5-4675-901B-DC02C888FC30}" destId="{34E83C0B-D51D-49FB-A806-D0E833E3840E}" srcOrd="1" destOrd="0" parTransId="{BA9CDD29-CF6A-4DA8-8592-3E48410EFE32}" sibTransId="{85C93201-AC3A-4551-A42F-3CD25EC18151}"/>
    <dgm:cxn modelId="{09520B7D-BC43-4EF0-BE2B-D4A57C991661}" srcId="{BE13AC2E-1DA5-4675-901B-DC02C888FC30}" destId="{5D2727F7-AF8D-4051-9B7C-A8930B267B56}" srcOrd="0" destOrd="0" parTransId="{188EC69C-6FAB-4CA5-BE7C-086AF52B2374}" sibTransId="{4B767ED3-1C80-4451-B0B9-6A20ECE0DE7B}"/>
    <dgm:cxn modelId="{BE4D0A8B-3637-4B30-BE31-55C19FF7A329}" type="presOf" srcId="{34E83C0B-D51D-49FB-A806-D0E833E3840E}" destId="{BA64F045-C86E-4D02-81ED-4D15C88F33DA}" srcOrd="1" destOrd="0" presId="urn:microsoft.com/office/officeart/2005/8/layout/list1"/>
    <dgm:cxn modelId="{413821C9-485B-4FE7-86F9-03BB21B58879}" type="presOf" srcId="{34E83C0B-D51D-49FB-A806-D0E833E3840E}" destId="{450EEB3F-BFB2-42F9-BE0A-F7D0E9BD3DC4}" srcOrd="0" destOrd="0" presId="urn:microsoft.com/office/officeart/2005/8/layout/list1"/>
    <dgm:cxn modelId="{52DCCAED-2EE0-433C-AFA6-581D876F85FE}" type="presOf" srcId="{F6DEB894-4C75-4D1B-9335-24F60CC8EAE6}" destId="{822416A9-6A36-43E5-A047-3FAA1D7FFB76}" srcOrd="0" destOrd="0" presId="urn:microsoft.com/office/officeart/2005/8/layout/list1"/>
    <dgm:cxn modelId="{539209DE-E7BA-43C5-A8FE-920DDE52DE09}" type="presParOf" srcId="{988519DB-A960-4651-9382-644B9F4B59A2}" destId="{123C4AC4-60C0-474C-ADBE-288E62594FAD}" srcOrd="0" destOrd="0" presId="urn:microsoft.com/office/officeart/2005/8/layout/list1"/>
    <dgm:cxn modelId="{DBB472A3-CF1A-459E-B12C-9ACE956558B0}" type="presParOf" srcId="{123C4AC4-60C0-474C-ADBE-288E62594FAD}" destId="{B39C8E2E-9752-44AA-A5AB-F65A137E0B3F}" srcOrd="0" destOrd="0" presId="urn:microsoft.com/office/officeart/2005/8/layout/list1"/>
    <dgm:cxn modelId="{0B2F27CB-BC49-4D05-9C0E-0EF15BE5A2CF}" type="presParOf" srcId="{123C4AC4-60C0-474C-ADBE-288E62594FAD}" destId="{B566BB17-8745-45DE-B2FF-0A3CCF69CBFC}" srcOrd="1" destOrd="0" presId="urn:microsoft.com/office/officeart/2005/8/layout/list1"/>
    <dgm:cxn modelId="{77F2661C-F71C-41AD-87B3-DB4B2C35786E}" type="presParOf" srcId="{988519DB-A960-4651-9382-644B9F4B59A2}" destId="{9695A2A9-B649-411E-A280-64530DB6A9D8}" srcOrd="1" destOrd="0" presId="urn:microsoft.com/office/officeart/2005/8/layout/list1"/>
    <dgm:cxn modelId="{7A951F70-102B-4678-B73D-6CDF0C55C5F3}" type="presParOf" srcId="{988519DB-A960-4651-9382-644B9F4B59A2}" destId="{BD2A97D5-304A-45F7-A6AC-4EB873C1EA09}" srcOrd="2" destOrd="0" presId="urn:microsoft.com/office/officeart/2005/8/layout/list1"/>
    <dgm:cxn modelId="{E280C823-ED32-4BBC-8776-F8F9A3E46634}" type="presParOf" srcId="{988519DB-A960-4651-9382-644B9F4B59A2}" destId="{BDE1C016-7115-49F3-9D8A-7C3788858DE4}" srcOrd="3" destOrd="0" presId="urn:microsoft.com/office/officeart/2005/8/layout/list1"/>
    <dgm:cxn modelId="{BF58DB71-EDA4-463C-A4FB-43131DD0E5BC}" type="presParOf" srcId="{988519DB-A960-4651-9382-644B9F4B59A2}" destId="{26D10A3E-13BA-4991-9323-6D91A76BD49A}" srcOrd="4" destOrd="0" presId="urn:microsoft.com/office/officeart/2005/8/layout/list1"/>
    <dgm:cxn modelId="{7CD66CAB-17C0-4D0A-9A9E-B613BAE92FDA}" type="presParOf" srcId="{26D10A3E-13BA-4991-9323-6D91A76BD49A}" destId="{450EEB3F-BFB2-42F9-BE0A-F7D0E9BD3DC4}" srcOrd="0" destOrd="0" presId="urn:microsoft.com/office/officeart/2005/8/layout/list1"/>
    <dgm:cxn modelId="{25096812-581F-4386-B017-9A609A9E4B7B}" type="presParOf" srcId="{26D10A3E-13BA-4991-9323-6D91A76BD49A}" destId="{BA64F045-C86E-4D02-81ED-4D15C88F33DA}" srcOrd="1" destOrd="0" presId="urn:microsoft.com/office/officeart/2005/8/layout/list1"/>
    <dgm:cxn modelId="{8DCA6B3F-35D6-42C8-8A97-F81A20B1C37C}" type="presParOf" srcId="{988519DB-A960-4651-9382-644B9F4B59A2}" destId="{31C8B9F9-F6D4-4103-9F3C-790678F13386}" srcOrd="5" destOrd="0" presId="urn:microsoft.com/office/officeart/2005/8/layout/list1"/>
    <dgm:cxn modelId="{71ED08E6-E0C9-4D5C-9C09-4E6724C90B6C}" type="presParOf" srcId="{988519DB-A960-4651-9382-644B9F4B59A2}" destId="{74081339-56A4-415D-9AF4-457EEA83EB34}" srcOrd="6" destOrd="0" presId="urn:microsoft.com/office/officeart/2005/8/layout/list1"/>
    <dgm:cxn modelId="{F0C82E0B-9D7C-46A4-9D03-F63F96CCBFCF}" type="presParOf" srcId="{988519DB-A960-4651-9382-644B9F4B59A2}" destId="{5B018228-0AEE-4FA2-883B-E9AA1109A1A0}" srcOrd="7" destOrd="0" presId="urn:microsoft.com/office/officeart/2005/8/layout/list1"/>
    <dgm:cxn modelId="{C19C2956-26F7-4BB2-B938-7FA3DFDF9FCA}" type="presParOf" srcId="{988519DB-A960-4651-9382-644B9F4B59A2}" destId="{087C68FD-F825-40BB-A4B7-D5E1E7CA177B}" srcOrd="8" destOrd="0" presId="urn:microsoft.com/office/officeart/2005/8/layout/list1"/>
    <dgm:cxn modelId="{8CC758DE-B5E4-4A12-82C9-71F381032799}" type="presParOf" srcId="{087C68FD-F825-40BB-A4B7-D5E1E7CA177B}" destId="{822416A9-6A36-43E5-A047-3FAA1D7FFB76}" srcOrd="0" destOrd="0" presId="urn:microsoft.com/office/officeart/2005/8/layout/list1"/>
    <dgm:cxn modelId="{E467695B-79A2-4F50-B452-84D2E6DE2D3B}" type="presParOf" srcId="{087C68FD-F825-40BB-A4B7-D5E1E7CA177B}" destId="{5EA49119-A58D-4339-A91B-CABE23B76972}" srcOrd="1" destOrd="0" presId="urn:microsoft.com/office/officeart/2005/8/layout/list1"/>
    <dgm:cxn modelId="{D57593FA-051E-4A98-8233-4B0B5CDAA30E}" type="presParOf" srcId="{988519DB-A960-4651-9382-644B9F4B59A2}" destId="{1EA76805-BA1F-4763-A656-E6156D4CE2B5}" srcOrd="9" destOrd="0" presId="urn:microsoft.com/office/officeart/2005/8/layout/list1"/>
    <dgm:cxn modelId="{22EC7938-5893-44FB-9BBC-A3C3BAD36B25}" type="presParOf" srcId="{988519DB-A960-4651-9382-644B9F4B59A2}" destId="{E6E63B69-64E7-4890-9CD9-CB3CA4C6693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B43AD8-4474-4639-9272-DA884E2436F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553ADC5-7751-4AEE-A283-C4C8E4D42071}">
      <dgm:prSet/>
      <dgm:spPr/>
      <dgm:t>
        <a:bodyPr/>
        <a:lstStyle/>
        <a:p>
          <a:r>
            <a:rPr lang="tr-TR"/>
            <a:t>Dişiliğin simgesidir</a:t>
          </a:r>
          <a:endParaRPr lang="en-US"/>
        </a:p>
      </dgm:t>
    </dgm:pt>
    <dgm:pt modelId="{6A2AA50F-CB8D-459D-9E3F-FD3AE842E14B}" type="parTrans" cxnId="{7A95FDD1-9C43-426D-80E7-9BCC7A202889}">
      <dgm:prSet/>
      <dgm:spPr/>
      <dgm:t>
        <a:bodyPr/>
        <a:lstStyle/>
        <a:p>
          <a:endParaRPr lang="en-US"/>
        </a:p>
      </dgm:t>
    </dgm:pt>
    <dgm:pt modelId="{7D40E494-12C1-41C6-9E6C-B1C027E72530}" type="sibTrans" cxnId="{7A95FDD1-9C43-426D-80E7-9BCC7A202889}">
      <dgm:prSet/>
      <dgm:spPr/>
      <dgm:t>
        <a:bodyPr/>
        <a:lstStyle/>
        <a:p>
          <a:endParaRPr lang="en-US"/>
        </a:p>
      </dgm:t>
    </dgm:pt>
    <dgm:pt modelId="{F99D08B7-35ED-493D-A94E-D19C1612C731}">
      <dgm:prSet/>
      <dgm:spPr/>
      <dgm:t>
        <a:bodyPr/>
        <a:lstStyle/>
        <a:p>
          <a:r>
            <a:rPr lang="tr-TR"/>
            <a:t>Sadece analık ve doğurganlık değil, aynı zamanda uğur, bereket, kısmet, mutluluk ve neşeyi de sembolize eder</a:t>
          </a:r>
          <a:endParaRPr lang="en-US"/>
        </a:p>
      </dgm:t>
    </dgm:pt>
    <dgm:pt modelId="{AECCB562-3780-470A-B93C-9497EF09B87B}" type="parTrans" cxnId="{062C250F-67BF-4006-9D21-F7F4FCD989BD}">
      <dgm:prSet/>
      <dgm:spPr/>
      <dgm:t>
        <a:bodyPr/>
        <a:lstStyle/>
        <a:p>
          <a:endParaRPr lang="en-US"/>
        </a:p>
      </dgm:t>
    </dgm:pt>
    <dgm:pt modelId="{21DA750C-D8A0-4A11-A1E5-C8C5699EB1EB}" type="sibTrans" cxnId="{062C250F-67BF-4006-9D21-F7F4FCD989BD}">
      <dgm:prSet/>
      <dgm:spPr/>
      <dgm:t>
        <a:bodyPr/>
        <a:lstStyle/>
        <a:p>
          <a:endParaRPr lang="en-US"/>
        </a:p>
      </dgm:t>
    </dgm:pt>
    <dgm:pt modelId="{CA55566E-E388-41E3-B21D-5F66A6B0EC64}">
      <dgm:prSet/>
      <dgm:spPr/>
      <dgm:t>
        <a:bodyPr/>
        <a:lstStyle/>
        <a:p>
          <a:r>
            <a:rPr lang="tr-TR"/>
            <a:t>İlk insanlar anatanrıçalara tapıyorlardı. Erkeğin üremedeki biyolojik rolü anlaşılamadığı için, sadece dişilerin yavruladığını görüyorlardı</a:t>
          </a:r>
          <a:endParaRPr lang="en-US"/>
        </a:p>
      </dgm:t>
    </dgm:pt>
    <dgm:pt modelId="{80832685-B446-4705-9CAC-89A01F28BA73}" type="parTrans" cxnId="{91441026-2FB9-429B-93D4-572393CFC178}">
      <dgm:prSet/>
      <dgm:spPr/>
      <dgm:t>
        <a:bodyPr/>
        <a:lstStyle/>
        <a:p>
          <a:endParaRPr lang="en-US"/>
        </a:p>
      </dgm:t>
    </dgm:pt>
    <dgm:pt modelId="{F70165D7-5ED4-40C7-BAE5-B62F395C932B}" type="sibTrans" cxnId="{91441026-2FB9-429B-93D4-572393CFC178}">
      <dgm:prSet/>
      <dgm:spPr/>
      <dgm:t>
        <a:bodyPr/>
        <a:lstStyle/>
        <a:p>
          <a:endParaRPr lang="en-US"/>
        </a:p>
      </dgm:t>
    </dgm:pt>
    <dgm:pt modelId="{5D83CB07-D749-4B8A-92E9-FBA45F55F67E}">
      <dgm:prSet/>
      <dgm:spPr/>
      <dgm:t>
        <a:bodyPr/>
        <a:lstStyle/>
        <a:p>
          <a:r>
            <a:rPr lang="tr-TR"/>
            <a:t>Bu nedenle kutsal mekanlarda bulunan o dönemlere ait heykellerin tümü bereket tanrıçası olan küçük kadın heykelcikleridir</a:t>
          </a:r>
          <a:endParaRPr lang="en-US"/>
        </a:p>
      </dgm:t>
    </dgm:pt>
    <dgm:pt modelId="{BC26711A-298F-4CF7-A25C-86EA9E9DA444}" type="parTrans" cxnId="{675A7810-48C6-4EA7-AD8C-029984C93E5D}">
      <dgm:prSet/>
      <dgm:spPr/>
      <dgm:t>
        <a:bodyPr/>
        <a:lstStyle/>
        <a:p>
          <a:endParaRPr lang="en-US"/>
        </a:p>
      </dgm:t>
    </dgm:pt>
    <dgm:pt modelId="{6AD4A9BB-61EC-42E7-96C2-05699356FA21}" type="sibTrans" cxnId="{675A7810-48C6-4EA7-AD8C-029984C93E5D}">
      <dgm:prSet/>
      <dgm:spPr/>
      <dgm:t>
        <a:bodyPr/>
        <a:lstStyle/>
        <a:p>
          <a:endParaRPr lang="en-US"/>
        </a:p>
      </dgm:t>
    </dgm:pt>
    <dgm:pt modelId="{D08B14D9-B122-4065-BE52-9DE08FA6C95D}" type="pres">
      <dgm:prSet presAssocID="{C0B43AD8-4474-4639-9272-DA884E2436F0}" presName="linear" presStyleCnt="0">
        <dgm:presLayoutVars>
          <dgm:animLvl val="lvl"/>
          <dgm:resizeHandles val="exact"/>
        </dgm:presLayoutVars>
      </dgm:prSet>
      <dgm:spPr/>
    </dgm:pt>
    <dgm:pt modelId="{A4707B72-FE78-4DF9-B8BD-554F8266E4D7}" type="pres">
      <dgm:prSet presAssocID="{7553ADC5-7751-4AEE-A283-C4C8E4D42071}" presName="parentText" presStyleLbl="node1" presStyleIdx="0" presStyleCnt="4">
        <dgm:presLayoutVars>
          <dgm:chMax val="0"/>
          <dgm:bulletEnabled val="1"/>
        </dgm:presLayoutVars>
      </dgm:prSet>
      <dgm:spPr/>
    </dgm:pt>
    <dgm:pt modelId="{4BED142C-A852-48C0-BDC6-6591DCAADFCF}" type="pres">
      <dgm:prSet presAssocID="{7D40E494-12C1-41C6-9E6C-B1C027E72530}" presName="spacer" presStyleCnt="0"/>
      <dgm:spPr/>
    </dgm:pt>
    <dgm:pt modelId="{C81F87D3-968C-4EA4-A2A0-F617427B51BD}" type="pres">
      <dgm:prSet presAssocID="{F99D08B7-35ED-493D-A94E-D19C1612C731}" presName="parentText" presStyleLbl="node1" presStyleIdx="1" presStyleCnt="4">
        <dgm:presLayoutVars>
          <dgm:chMax val="0"/>
          <dgm:bulletEnabled val="1"/>
        </dgm:presLayoutVars>
      </dgm:prSet>
      <dgm:spPr/>
    </dgm:pt>
    <dgm:pt modelId="{4D58FC54-9B69-48EB-BB82-FCD76D578B1D}" type="pres">
      <dgm:prSet presAssocID="{21DA750C-D8A0-4A11-A1E5-C8C5699EB1EB}" presName="spacer" presStyleCnt="0"/>
      <dgm:spPr/>
    </dgm:pt>
    <dgm:pt modelId="{BF2C6F97-7517-493B-8EE3-95C26F2EDD69}" type="pres">
      <dgm:prSet presAssocID="{CA55566E-E388-41E3-B21D-5F66A6B0EC64}" presName="parentText" presStyleLbl="node1" presStyleIdx="2" presStyleCnt="4">
        <dgm:presLayoutVars>
          <dgm:chMax val="0"/>
          <dgm:bulletEnabled val="1"/>
        </dgm:presLayoutVars>
      </dgm:prSet>
      <dgm:spPr/>
    </dgm:pt>
    <dgm:pt modelId="{7E480686-A87F-46FE-A28F-37F76876B1C9}" type="pres">
      <dgm:prSet presAssocID="{F70165D7-5ED4-40C7-BAE5-B62F395C932B}" presName="spacer" presStyleCnt="0"/>
      <dgm:spPr/>
    </dgm:pt>
    <dgm:pt modelId="{CE73498C-2FD8-44A5-ADBA-9DCFC3DD147B}" type="pres">
      <dgm:prSet presAssocID="{5D83CB07-D749-4B8A-92E9-FBA45F55F67E}" presName="parentText" presStyleLbl="node1" presStyleIdx="3" presStyleCnt="4">
        <dgm:presLayoutVars>
          <dgm:chMax val="0"/>
          <dgm:bulletEnabled val="1"/>
        </dgm:presLayoutVars>
      </dgm:prSet>
      <dgm:spPr/>
    </dgm:pt>
  </dgm:ptLst>
  <dgm:cxnLst>
    <dgm:cxn modelId="{062C250F-67BF-4006-9D21-F7F4FCD989BD}" srcId="{C0B43AD8-4474-4639-9272-DA884E2436F0}" destId="{F99D08B7-35ED-493D-A94E-D19C1612C731}" srcOrd="1" destOrd="0" parTransId="{AECCB562-3780-470A-B93C-9497EF09B87B}" sibTransId="{21DA750C-D8A0-4A11-A1E5-C8C5699EB1EB}"/>
    <dgm:cxn modelId="{675A7810-48C6-4EA7-AD8C-029984C93E5D}" srcId="{C0B43AD8-4474-4639-9272-DA884E2436F0}" destId="{5D83CB07-D749-4B8A-92E9-FBA45F55F67E}" srcOrd="3" destOrd="0" parTransId="{BC26711A-298F-4CF7-A25C-86EA9E9DA444}" sibTransId="{6AD4A9BB-61EC-42E7-96C2-05699356FA21}"/>
    <dgm:cxn modelId="{91441026-2FB9-429B-93D4-572393CFC178}" srcId="{C0B43AD8-4474-4639-9272-DA884E2436F0}" destId="{CA55566E-E388-41E3-B21D-5F66A6B0EC64}" srcOrd="2" destOrd="0" parTransId="{80832685-B446-4705-9CAC-89A01F28BA73}" sibTransId="{F70165D7-5ED4-40C7-BAE5-B62F395C932B}"/>
    <dgm:cxn modelId="{17047A44-2FF3-49A4-B320-D603B39BB894}" type="presOf" srcId="{CA55566E-E388-41E3-B21D-5F66A6B0EC64}" destId="{BF2C6F97-7517-493B-8EE3-95C26F2EDD69}" srcOrd="0" destOrd="0" presId="urn:microsoft.com/office/officeart/2005/8/layout/vList2"/>
    <dgm:cxn modelId="{936B158F-4FEF-449E-9EE3-EF73462C2792}" type="presOf" srcId="{F99D08B7-35ED-493D-A94E-D19C1612C731}" destId="{C81F87D3-968C-4EA4-A2A0-F617427B51BD}" srcOrd="0" destOrd="0" presId="urn:microsoft.com/office/officeart/2005/8/layout/vList2"/>
    <dgm:cxn modelId="{68F89DA7-21B8-477A-9C87-CAE8EDEDB85B}" type="presOf" srcId="{5D83CB07-D749-4B8A-92E9-FBA45F55F67E}" destId="{CE73498C-2FD8-44A5-ADBA-9DCFC3DD147B}" srcOrd="0" destOrd="0" presId="urn:microsoft.com/office/officeart/2005/8/layout/vList2"/>
    <dgm:cxn modelId="{7A95FDD1-9C43-426D-80E7-9BCC7A202889}" srcId="{C0B43AD8-4474-4639-9272-DA884E2436F0}" destId="{7553ADC5-7751-4AEE-A283-C4C8E4D42071}" srcOrd="0" destOrd="0" parTransId="{6A2AA50F-CB8D-459D-9E3F-FD3AE842E14B}" sibTransId="{7D40E494-12C1-41C6-9E6C-B1C027E72530}"/>
    <dgm:cxn modelId="{AF7675DF-7A63-44B3-8F61-79BF26B5C155}" type="presOf" srcId="{7553ADC5-7751-4AEE-A283-C4C8E4D42071}" destId="{A4707B72-FE78-4DF9-B8BD-554F8266E4D7}" srcOrd="0" destOrd="0" presId="urn:microsoft.com/office/officeart/2005/8/layout/vList2"/>
    <dgm:cxn modelId="{F7F900E6-5297-4320-9185-A3F0EB235F47}" type="presOf" srcId="{C0B43AD8-4474-4639-9272-DA884E2436F0}" destId="{D08B14D9-B122-4065-BE52-9DE08FA6C95D}" srcOrd="0" destOrd="0" presId="urn:microsoft.com/office/officeart/2005/8/layout/vList2"/>
    <dgm:cxn modelId="{1C1D9BDA-EB0A-4B4A-8E21-18BBE72F1901}" type="presParOf" srcId="{D08B14D9-B122-4065-BE52-9DE08FA6C95D}" destId="{A4707B72-FE78-4DF9-B8BD-554F8266E4D7}" srcOrd="0" destOrd="0" presId="urn:microsoft.com/office/officeart/2005/8/layout/vList2"/>
    <dgm:cxn modelId="{EC5F7322-9CF0-4294-8C1E-A996B9A381D0}" type="presParOf" srcId="{D08B14D9-B122-4065-BE52-9DE08FA6C95D}" destId="{4BED142C-A852-48C0-BDC6-6591DCAADFCF}" srcOrd="1" destOrd="0" presId="urn:microsoft.com/office/officeart/2005/8/layout/vList2"/>
    <dgm:cxn modelId="{9680BE08-6125-4D31-992C-EAE9DFCB8F5E}" type="presParOf" srcId="{D08B14D9-B122-4065-BE52-9DE08FA6C95D}" destId="{C81F87D3-968C-4EA4-A2A0-F617427B51BD}" srcOrd="2" destOrd="0" presId="urn:microsoft.com/office/officeart/2005/8/layout/vList2"/>
    <dgm:cxn modelId="{7DCC4BA0-F6E6-403E-8128-5B2FD20A244E}" type="presParOf" srcId="{D08B14D9-B122-4065-BE52-9DE08FA6C95D}" destId="{4D58FC54-9B69-48EB-BB82-FCD76D578B1D}" srcOrd="3" destOrd="0" presId="urn:microsoft.com/office/officeart/2005/8/layout/vList2"/>
    <dgm:cxn modelId="{B819E83D-DD0B-4CBD-9769-DD19E80BF844}" type="presParOf" srcId="{D08B14D9-B122-4065-BE52-9DE08FA6C95D}" destId="{BF2C6F97-7517-493B-8EE3-95C26F2EDD69}" srcOrd="4" destOrd="0" presId="urn:microsoft.com/office/officeart/2005/8/layout/vList2"/>
    <dgm:cxn modelId="{B6773A3F-DBC4-4EA8-9394-7712419C2E51}" type="presParOf" srcId="{D08B14D9-B122-4065-BE52-9DE08FA6C95D}" destId="{7E480686-A87F-46FE-A28F-37F76876B1C9}" srcOrd="5" destOrd="0" presId="urn:microsoft.com/office/officeart/2005/8/layout/vList2"/>
    <dgm:cxn modelId="{5E643A9D-B961-4DAD-BE4C-841D50632E2A}" type="presParOf" srcId="{D08B14D9-B122-4065-BE52-9DE08FA6C95D}" destId="{CE73498C-2FD8-44A5-ADBA-9DCFC3DD147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98558A-40FB-495F-8613-ADC4D2FE7FC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04D9E26-6727-4BEF-BAAF-1ABF88D5E81A}">
      <dgm:prSet/>
      <dgm:spPr/>
      <dgm:t>
        <a:bodyPr/>
        <a:lstStyle/>
        <a:p>
          <a:r>
            <a:rPr lang="tr-TR"/>
            <a:t>Arkeologlar ve paleontologlar tarafından , anatanrıça kültünün başlama noktası olarak Paleolitik- Mezolitik dönem kabul edilmiştir</a:t>
          </a:r>
          <a:endParaRPr lang="en-US"/>
        </a:p>
      </dgm:t>
    </dgm:pt>
    <dgm:pt modelId="{B855FA40-A437-4148-8C81-B76CC1132865}" type="parTrans" cxnId="{59DEFF2B-1100-465A-B3E6-D8F9179586CD}">
      <dgm:prSet/>
      <dgm:spPr/>
      <dgm:t>
        <a:bodyPr/>
        <a:lstStyle/>
        <a:p>
          <a:endParaRPr lang="en-US"/>
        </a:p>
      </dgm:t>
    </dgm:pt>
    <dgm:pt modelId="{A2461EF7-6C0D-45C8-BCFB-08DDFCCB4FDC}" type="sibTrans" cxnId="{59DEFF2B-1100-465A-B3E6-D8F9179586CD}">
      <dgm:prSet/>
      <dgm:spPr/>
      <dgm:t>
        <a:bodyPr/>
        <a:lstStyle/>
        <a:p>
          <a:endParaRPr lang="en-US"/>
        </a:p>
      </dgm:t>
    </dgm:pt>
    <dgm:pt modelId="{408F5D12-2650-4110-B67A-0E13FA5AC796}">
      <dgm:prSet/>
      <dgm:spPr/>
      <dgm:t>
        <a:bodyPr/>
        <a:lstStyle/>
        <a:p>
          <a:r>
            <a:rPr lang="tr-TR"/>
            <a:t>Bilimsel saptamalar, doğuran güçlü kadına tapınmanın ilk kez Mezopotamya’da başladığına işaret etmektedir</a:t>
          </a:r>
          <a:endParaRPr lang="en-US"/>
        </a:p>
      </dgm:t>
    </dgm:pt>
    <dgm:pt modelId="{394A3F6B-6209-4152-BA29-6BD610C64349}" type="parTrans" cxnId="{E28E5358-C51B-4A5B-AB22-806D770F94FF}">
      <dgm:prSet/>
      <dgm:spPr/>
      <dgm:t>
        <a:bodyPr/>
        <a:lstStyle/>
        <a:p>
          <a:endParaRPr lang="en-US"/>
        </a:p>
      </dgm:t>
    </dgm:pt>
    <dgm:pt modelId="{EEE497EE-1E04-4342-BA41-C2853DD772A1}" type="sibTrans" cxnId="{E28E5358-C51B-4A5B-AB22-806D770F94FF}">
      <dgm:prSet/>
      <dgm:spPr/>
      <dgm:t>
        <a:bodyPr/>
        <a:lstStyle/>
        <a:p>
          <a:endParaRPr lang="en-US"/>
        </a:p>
      </dgm:t>
    </dgm:pt>
    <dgm:pt modelId="{E920E97B-58C2-41FB-BF83-DCCA35E9CEDD}">
      <dgm:prSet/>
      <dgm:spPr/>
      <dgm:t>
        <a:bodyPr/>
        <a:lstStyle/>
        <a:p>
          <a:r>
            <a:rPr lang="tr-TR"/>
            <a:t>Günümüzde çalışmalar sürdürülmektedir, uygarlığın Mezopotamya’dan Anadolu’ya değil, Anadolu’dan Mezopotamya’ya yayıldığını ileri süren araştırmacılar da , tersini iddia edenler de anatanrıçanın doğup yaşadığı yerin Anadolu olduğu konusunda hemfikirdir</a:t>
          </a:r>
          <a:endParaRPr lang="en-US"/>
        </a:p>
      </dgm:t>
    </dgm:pt>
    <dgm:pt modelId="{7B14ED35-B9ED-452E-9832-41E719CE6EC8}" type="parTrans" cxnId="{4656D827-08F9-4C70-8194-21D3BBBCB6B2}">
      <dgm:prSet/>
      <dgm:spPr/>
      <dgm:t>
        <a:bodyPr/>
        <a:lstStyle/>
        <a:p>
          <a:endParaRPr lang="en-US"/>
        </a:p>
      </dgm:t>
    </dgm:pt>
    <dgm:pt modelId="{BBC5FBD6-22BD-418A-9837-C9E206DC48E6}" type="sibTrans" cxnId="{4656D827-08F9-4C70-8194-21D3BBBCB6B2}">
      <dgm:prSet/>
      <dgm:spPr/>
      <dgm:t>
        <a:bodyPr/>
        <a:lstStyle/>
        <a:p>
          <a:endParaRPr lang="en-US"/>
        </a:p>
      </dgm:t>
    </dgm:pt>
    <dgm:pt modelId="{7CA22466-9B12-475D-B4FB-A776BAC79977}" type="pres">
      <dgm:prSet presAssocID="{5198558A-40FB-495F-8613-ADC4D2FE7FC7}" presName="linear" presStyleCnt="0">
        <dgm:presLayoutVars>
          <dgm:animLvl val="lvl"/>
          <dgm:resizeHandles val="exact"/>
        </dgm:presLayoutVars>
      </dgm:prSet>
      <dgm:spPr/>
    </dgm:pt>
    <dgm:pt modelId="{D68EBA92-AEAB-4F59-B2F9-212163EA3BBD}" type="pres">
      <dgm:prSet presAssocID="{B04D9E26-6727-4BEF-BAAF-1ABF88D5E81A}" presName="parentText" presStyleLbl="node1" presStyleIdx="0" presStyleCnt="3">
        <dgm:presLayoutVars>
          <dgm:chMax val="0"/>
          <dgm:bulletEnabled val="1"/>
        </dgm:presLayoutVars>
      </dgm:prSet>
      <dgm:spPr/>
    </dgm:pt>
    <dgm:pt modelId="{A615E445-3D8F-4688-B753-CEA3786F2D42}" type="pres">
      <dgm:prSet presAssocID="{A2461EF7-6C0D-45C8-BCFB-08DDFCCB4FDC}" presName="spacer" presStyleCnt="0"/>
      <dgm:spPr/>
    </dgm:pt>
    <dgm:pt modelId="{4CF99C27-CEE8-45E6-8F16-D2E78ACC6E96}" type="pres">
      <dgm:prSet presAssocID="{408F5D12-2650-4110-B67A-0E13FA5AC796}" presName="parentText" presStyleLbl="node1" presStyleIdx="1" presStyleCnt="3">
        <dgm:presLayoutVars>
          <dgm:chMax val="0"/>
          <dgm:bulletEnabled val="1"/>
        </dgm:presLayoutVars>
      </dgm:prSet>
      <dgm:spPr/>
    </dgm:pt>
    <dgm:pt modelId="{3D09C3D4-E4BE-4EBA-9F93-6D7E5474F4D5}" type="pres">
      <dgm:prSet presAssocID="{EEE497EE-1E04-4342-BA41-C2853DD772A1}" presName="spacer" presStyleCnt="0"/>
      <dgm:spPr/>
    </dgm:pt>
    <dgm:pt modelId="{E7D8AACC-E62A-4178-A3F2-16CC2953BBC2}" type="pres">
      <dgm:prSet presAssocID="{E920E97B-58C2-41FB-BF83-DCCA35E9CEDD}" presName="parentText" presStyleLbl="node1" presStyleIdx="2" presStyleCnt="3">
        <dgm:presLayoutVars>
          <dgm:chMax val="0"/>
          <dgm:bulletEnabled val="1"/>
        </dgm:presLayoutVars>
      </dgm:prSet>
      <dgm:spPr/>
    </dgm:pt>
  </dgm:ptLst>
  <dgm:cxnLst>
    <dgm:cxn modelId="{5933FF0E-9A21-43F8-92AF-C8CC539681C9}" type="presOf" srcId="{5198558A-40FB-495F-8613-ADC4D2FE7FC7}" destId="{7CA22466-9B12-475D-B4FB-A776BAC79977}" srcOrd="0" destOrd="0" presId="urn:microsoft.com/office/officeart/2005/8/layout/vList2"/>
    <dgm:cxn modelId="{4656D827-08F9-4C70-8194-21D3BBBCB6B2}" srcId="{5198558A-40FB-495F-8613-ADC4D2FE7FC7}" destId="{E920E97B-58C2-41FB-BF83-DCCA35E9CEDD}" srcOrd="2" destOrd="0" parTransId="{7B14ED35-B9ED-452E-9832-41E719CE6EC8}" sibTransId="{BBC5FBD6-22BD-418A-9837-C9E206DC48E6}"/>
    <dgm:cxn modelId="{59DEFF2B-1100-465A-B3E6-D8F9179586CD}" srcId="{5198558A-40FB-495F-8613-ADC4D2FE7FC7}" destId="{B04D9E26-6727-4BEF-BAAF-1ABF88D5E81A}" srcOrd="0" destOrd="0" parTransId="{B855FA40-A437-4148-8C81-B76CC1132865}" sibTransId="{A2461EF7-6C0D-45C8-BCFB-08DDFCCB4FDC}"/>
    <dgm:cxn modelId="{E28E5358-C51B-4A5B-AB22-806D770F94FF}" srcId="{5198558A-40FB-495F-8613-ADC4D2FE7FC7}" destId="{408F5D12-2650-4110-B67A-0E13FA5AC796}" srcOrd="1" destOrd="0" parTransId="{394A3F6B-6209-4152-BA29-6BD610C64349}" sibTransId="{EEE497EE-1E04-4342-BA41-C2853DD772A1}"/>
    <dgm:cxn modelId="{925AE37A-DA6F-431F-BF67-855844504F54}" type="presOf" srcId="{E920E97B-58C2-41FB-BF83-DCCA35E9CEDD}" destId="{E7D8AACC-E62A-4178-A3F2-16CC2953BBC2}" srcOrd="0" destOrd="0" presId="urn:microsoft.com/office/officeart/2005/8/layout/vList2"/>
    <dgm:cxn modelId="{C8358D82-2D81-4D01-ADCD-9800C4283A70}" type="presOf" srcId="{B04D9E26-6727-4BEF-BAAF-1ABF88D5E81A}" destId="{D68EBA92-AEAB-4F59-B2F9-212163EA3BBD}" srcOrd="0" destOrd="0" presId="urn:microsoft.com/office/officeart/2005/8/layout/vList2"/>
    <dgm:cxn modelId="{081D2DBA-B741-426F-A2A2-B5E4F5AF4947}" type="presOf" srcId="{408F5D12-2650-4110-B67A-0E13FA5AC796}" destId="{4CF99C27-CEE8-45E6-8F16-D2E78ACC6E96}" srcOrd="0" destOrd="0" presId="urn:microsoft.com/office/officeart/2005/8/layout/vList2"/>
    <dgm:cxn modelId="{7575E3EA-76CD-4475-90A2-D106544C9FD0}" type="presParOf" srcId="{7CA22466-9B12-475D-B4FB-A776BAC79977}" destId="{D68EBA92-AEAB-4F59-B2F9-212163EA3BBD}" srcOrd="0" destOrd="0" presId="urn:microsoft.com/office/officeart/2005/8/layout/vList2"/>
    <dgm:cxn modelId="{A38E7839-5B46-413A-B640-F6ED2E389323}" type="presParOf" srcId="{7CA22466-9B12-475D-B4FB-A776BAC79977}" destId="{A615E445-3D8F-4688-B753-CEA3786F2D42}" srcOrd="1" destOrd="0" presId="urn:microsoft.com/office/officeart/2005/8/layout/vList2"/>
    <dgm:cxn modelId="{17430A68-4115-477B-99E6-F760184B76E0}" type="presParOf" srcId="{7CA22466-9B12-475D-B4FB-A776BAC79977}" destId="{4CF99C27-CEE8-45E6-8F16-D2E78ACC6E96}" srcOrd="2" destOrd="0" presId="urn:microsoft.com/office/officeart/2005/8/layout/vList2"/>
    <dgm:cxn modelId="{0ABFD0ED-CE8C-43E0-A48F-75436F8C397F}" type="presParOf" srcId="{7CA22466-9B12-475D-B4FB-A776BAC79977}" destId="{3D09C3D4-E4BE-4EBA-9F93-6D7E5474F4D5}" srcOrd="3" destOrd="0" presId="urn:microsoft.com/office/officeart/2005/8/layout/vList2"/>
    <dgm:cxn modelId="{FECBAA87-98D3-4B2F-AD74-081C367B764C}" type="presParOf" srcId="{7CA22466-9B12-475D-B4FB-A776BAC79977}" destId="{E7D8AACC-E62A-4178-A3F2-16CC2953BBC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B0C5B1-4942-4E9C-B5DB-BB41D015850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9D6120E-25BC-4A43-B8C7-2426FA15C4AD}">
      <dgm:prSet/>
      <dgm:spPr/>
      <dgm:t>
        <a:bodyPr/>
        <a:lstStyle/>
        <a:p>
          <a:r>
            <a:rPr lang="tr-TR"/>
            <a:t>Bereket, kahramanlık, güç ve erkeklik sembolü olan koç boynuzu motifi, Anadolu kültüründe anatanrıçadan sonra ya da onunla birlikte kullanılan bir motiftir</a:t>
          </a:r>
          <a:endParaRPr lang="en-US"/>
        </a:p>
      </dgm:t>
    </dgm:pt>
    <dgm:pt modelId="{F802020C-B71D-426D-9653-5FDF514E15B8}" type="parTrans" cxnId="{6AE78850-82E0-4E8B-80E0-0CC08E7E09B4}">
      <dgm:prSet/>
      <dgm:spPr/>
      <dgm:t>
        <a:bodyPr/>
        <a:lstStyle/>
        <a:p>
          <a:endParaRPr lang="en-US"/>
        </a:p>
      </dgm:t>
    </dgm:pt>
    <dgm:pt modelId="{D135F371-EBFF-4395-851A-5B7006DEC6E0}" type="sibTrans" cxnId="{6AE78850-82E0-4E8B-80E0-0CC08E7E09B4}">
      <dgm:prSet/>
      <dgm:spPr/>
      <dgm:t>
        <a:bodyPr/>
        <a:lstStyle/>
        <a:p>
          <a:endParaRPr lang="en-US"/>
        </a:p>
      </dgm:t>
    </dgm:pt>
    <dgm:pt modelId="{0F8BF290-0E17-4E03-B320-5BD63F25A777}">
      <dgm:prSet/>
      <dgm:spPr/>
      <dgm:t>
        <a:bodyPr/>
        <a:lstStyle/>
        <a:p>
          <a:r>
            <a:rPr lang="tr-TR"/>
            <a:t>Boynuz sembolü, insanlık tarihinde her zaman güç kuvvet timsali olarak erkekle özdeşleştirilmiştir</a:t>
          </a:r>
          <a:endParaRPr lang="en-US"/>
        </a:p>
      </dgm:t>
    </dgm:pt>
    <dgm:pt modelId="{D1819F03-D91B-4B93-90C8-74A86B75D1C6}" type="parTrans" cxnId="{7C5C9A1D-5874-4896-BC58-B0A07FE80962}">
      <dgm:prSet/>
      <dgm:spPr/>
      <dgm:t>
        <a:bodyPr/>
        <a:lstStyle/>
        <a:p>
          <a:endParaRPr lang="en-US"/>
        </a:p>
      </dgm:t>
    </dgm:pt>
    <dgm:pt modelId="{3E13DF8E-B9C4-4F78-B040-CD5231D640B4}" type="sibTrans" cxnId="{7C5C9A1D-5874-4896-BC58-B0A07FE80962}">
      <dgm:prSet/>
      <dgm:spPr/>
      <dgm:t>
        <a:bodyPr/>
        <a:lstStyle/>
        <a:p>
          <a:endParaRPr lang="en-US"/>
        </a:p>
      </dgm:t>
    </dgm:pt>
    <dgm:pt modelId="{4B5D361A-66FA-4486-AC33-6FA7485DF0FB}">
      <dgm:prSet/>
      <dgm:spPr/>
      <dgm:t>
        <a:bodyPr/>
        <a:lstStyle/>
        <a:p>
          <a:r>
            <a:rPr lang="tr-TR"/>
            <a:t>Erkeklik ve bereket kavramlarının Anadolu’da dünyadaki tüm etnik kültürlere oranla fazla yan yana anılması erkeğin üremedeki rolünün benimsendiğinin bir göstergesidir</a:t>
          </a:r>
          <a:endParaRPr lang="en-US"/>
        </a:p>
      </dgm:t>
    </dgm:pt>
    <dgm:pt modelId="{32DEE199-3A46-402D-B79B-DA6EE32AB719}" type="parTrans" cxnId="{0693A0B2-3135-4B77-8CB1-D90DF0488C10}">
      <dgm:prSet/>
      <dgm:spPr/>
      <dgm:t>
        <a:bodyPr/>
        <a:lstStyle/>
        <a:p>
          <a:endParaRPr lang="en-US"/>
        </a:p>
      </dgm:t>
    </dgm:pt>
    <dgm:pt modelId="{9E723056-A47D-455C-B874-C5417F35A57D}" type="sibTrans" cxnId="{0693A0B2-3135-4B77-8CB1-D90DF0488C10}">
      <dgm:prSet/>
      <dgm:spPr/>
      <dgm:t>
        <a:bodyPr/>
        <a:lstStyle/>
        <a:p>
          <a:endParaRPr lang="en-US"/>
        </a:p>
      </dgm:t>
    </dgm:pt>
    <dgm:pt modelId="{89098E5B-2F1B-4306-B87E-3B8481714596}" type="pres">
      <dgm:prSet presAssocID="{C4B0C5B1-4942-4E9C-B5DB-BB41D0158508}" presName="linear" presStyleCnt="0">
        <dgm:presLayoutVars>
          <dgm:animLvl val="lvl"/>
          <dgm:resizeHandles val="exact"/>
        </dgm:presLayoutVars>
      </dgm:prSet>
      <dgm:spPr/>
    </dgm:pt>
    <dgm:pt modelId="{D89C0323-E1FC-482C-806F-98303E15642F}" type="pres">
      <dgm:prSet presAssocID="{F9D6120E-25BC-4A43-B8C7-2426FA15C4AD}" presName="parentText" presStyleLbl="node1" presStyleIdx="0" presStyleCnt="3">
        <dgm:presLayoutVars>
          <dgm:chMax val="0"/>
          <dgm:bulletEnabled val="1"/>
        </dgm:presLayoutVars>
      </dgm:prSet>
      <dgm:spPr/>
    </dgm:pt>
    <dgm:pt modelId="{9460E809-2029-4F44-931A-B8016DB8B2FD}" type="pres">
      <dgm:prSet presAssocID="{D135F371-EBFF-4395-851A-5B7006DEC6E0}" presName="spacer" presStyleCnt="0"/>
      <dgm:spPr/>
    </dgm:pt>
    <dgm:pt modelId="{8E41B98F-79DA-4121-8E91-88A094399DBC}" type="pres">
      <dgm:prSet presAssocID="{0F8BF290-0E17-4E03-B320-5BD63F25A777}" presName="parentText" presStyleLbl="node1" presStyleIdx="1" presStyleCnt="3">
        <dgm:presLayoutVars>
          <dgm:chMax val="0"/>
          <dgm:bulletEnabled val="1"/>
        </dgm:presLayoutVars>
      </dgm:prSet>
      <dgm:spPr/>
    </dgm:pt>
    <dgm:pt modelId="{69F2B78D-F8EE-4990-9D34-A1F76E7B160C}" type="pres">
      <dgm:prSet presAssocID="{3E13DF8E-B9C4-4F78-B040-CD5231D640B4}" presName="spacer" presStyleCnt="0"/>
      <dgm:spPr/>
    </dgm:pt>
    <dgm:pt modelId="{DE773CF0-4519-47B8-8BFA-553C708621D1}" type="pres">
      <dgm:prSet presAssocID="{4B5D361A-66FA-4486-AC33-6FA7485DF0FB}" presName="parentText" presStyleLbl="node1" presStyleIdx="2" presStyleCnt="3">
        <dgm:presLayoutVars>
          <dgm:chMax val="0"/>
          <dgm:bulletEnabled val="1"/>
        </dgm:presLayoutVars>
      </dgm:prSet>
      <dgm:spPr/>
    </dgm:pt>
  </dgm:ptLst>
  <dgm:cxnLst>
    <dgm:cxn modelId="{7C5C9A1D-5874-4896-BC58-B0A07FE80962}" srcId="{C4B0C5B1-4942-4E9C-B5DB-BB41D0158508}" destId="{0F8BF290-0E17-4E03-B320-5BD63F25A777}" srcOrd="1" destOrd="0" parTransId="{D1819F03-D91B-4B93-90C8-74A86B75D1C6}" sibTransId="{3E13DF8E-B9C4-4F78-B040-CD5231D640B4}"/>
    <dgm:cxn modelId="{515E363D-8FB6-45C8-829F-A221ABE8DDD2}" type="presOf" srcId="{F9D6120E-25BC-4A43-B8C7-2426FA15C4AD}" destId="{D89C0323-E1FC-482C-806F-98303E15642F}" srcOrd="0" destOrd="0" presId="urn:microsoft.com/office/officeart/2005/8/layout/vList2"/>
    <dgm:cxn modelId="{37B1456C-B18D-4290-B388-FF3B0F13ECAE}" type="presOf" srcId="{0F8BF290-0E17-4E03-B320-5BD63F25A777}" destId="{8E41B98F-79DA-4121-8E91-88A094399DBC}" srcOrd="0" destOrd="0" presId="urn:microsoft.com/office/officeart/2005/8/layout/vList2"/>
    <dgm:cxn modelId="{6AE78850-82E0-4E8B-80E0-0CC08E7E09B4}" srcId="{C4B0C5B1-4942-4E9C-B5DB-BB41D0158508}" destId="{F9D6120E-25BC-4A43-B8C7-2426FA15C4AD}" srcOrd="0" destOrd="0" parTransId="{F802020C-B71D-426D-9653-5FDF514E15B8}" sibTransId="{D135F371-EBFF-4395-851A-5B7006DEC6E0}"/>
    <dgm:cxn modelId="{789BFC95-E1B2-4262-A658-0D67885B8275}" type="presOf" srcId="{4B5D361A-66FA-4486-AC33-6FA7485DF0FB}" destId="{DE773CF0-4519-47B8-8BFA-553C708621D1}" srcOrd="0" destOrd="0" presId="urn:microsoft.com/office/officeart/2005/8/layout/vList2"/>
    <dgm:cxn modelId="{0693A0B2-3135-4B77-8CB1-D90DF0488C10}" srcId="{C4B0C5B1-4942-4E9C-B5DB-BB41D0158508}" destId="{4B5D361A-66FA-4486-AC33-6FA7485DF0FB}" srcOrd="2" destOrd="0" parTransId="{32DEE199-3A46-402D-B79B-DA6EE32AB719}" sibTransId="{9E723056-A47D-455C-B874-C5417F35A57D}"/>
    <dgm:cxn modelId="{A7A90AD9-C86F-4573-B05B-D14FD91DDE14}" type="presOf" srcId="{C4B0C5B1-4942-4E9C-B5DB-BB41D0158508}" destId="{89098E5B-2F1B-4306-B87E-3B8481714596}" srcOrd="0" destOrd="0" presId="urn:microsoft.com/office/officeart/2005/8/layout/vList2"/>
    <dgm:cxn modelId="{581E74E8-4261-41B2-846C-D8BE7220972A}" type="presParOf" srcId="{89098E5B-2F1B-4306-B87E-3B8481714596}" destId="{D89C0323-E1FC-482C-806F-98303E15642F}" srcOrd="0" destOrd="0" presId="urn:microsoft.com/office/officeart/2005/8/layout/vList2"/>
    <dgm:cxn modelId="{EA68B1FC-7B83-4DB4-AD96-9EB677B5218E}" type="presParOf" srcId="{89098E5B-2F1B-4306-B87E-3B8481714596}" destId="{9460E809-2029-4F44-931A-B8016DB8B2FD}" srcOrd="1" destOrd="0" presId="urn:microsoft.com/office/officeart/2005/8/layout/vList2"/>
    <dgm:cxn modelId="{0386DB34-39F1-4AB7-A802-3B5CA8234F74}" type="presParOf" srcId="{89098E5B-2F1B-4306-B87E-3B8481714596}" destId="{8E41B98F-79DA-4121-8E91-88A094399DBC}" srcOrd="2" destOrd="0" presId="urn:microsoft.com/office/officeart/2005/8/layout/vList2"/>
    <dgm:cxn modelId="{D1290F2C-A7D8-4924-BCF6-CB4720194907}" type="presParOf" srcId="{89098E5B-2F1B-4306-B87E-3B8481714596}" destId="{69F2B78D-F8EE-4990-9D34-A1F76E7B160C}" srcOrd="3" destOrd="0" presId="urn:microsoft.com/office/officeart/2005/8/layout/vList2"/>
    <dgm:cxn modelId="{F3C5DD91-5E4E-40D9-B94F-EA5E71665FC8}" type="presParOf" srcId="{89098E5B-2F1B-4306-B87E-3B8481714596}" destId="{DE773CF0-4519-47B8-8BFA-553C708621D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0C8BA1-3D58-415C-B330-DB97E4A4866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185D5F0-661E-4114-AF98-188CB869373A}">
      <dgm:prSet/>
      <dgm:spPr/>
      <dgm:t>
        <a:bodyPr/>
        <a:lstStyle/>
        <a:p>
          <a:r>
            <a:rPr lang="tr-TR"/>
            <a:t>Anadolu’da kullanılan bereket ve bolluk sembolünün benzerleri Avrasya bozkırlarındaki çeşitli kurganlarda da görülmektedir</a:t>
          </a:r>
          <a:endParaRPr lang="en-US"/>
        </a:p>
      </dgm:t>
    </dgm:pt>
    <dgm:pt modelId="{1CCFDB5C-5566-47AD-A6E2-E074D2C8FBA4}" type="parTrans" cxnId="{587FA356-5E64-44E4-9AE8-76411FAA6E0A}">
      <dgm:prSet/>
      <dgm:spPr/>
      <dgm:t>
        <a:bodyPr/>
        <a:lstStyle/>
        <a:p>
          <a:endParaRPr lang="en-US"/>
        </a:p>
      </dgm:t>
    </dgm:pt>
    <dgm:pt modelId="{36C8D2C2-8852-49CC-AC49-5FE734DD8A0E}" type="sibTrans" cxnId="{587FA356-5E64-44E4-9AE8-76411FAA6E0A}">
      <dgm:prSet/>
      <dgm:spPr/>
      <dgm:t>
        <a:bodyPr/>
        <a:lstStyle/>
        <a:p>
          <a:endParaRPr lang="en-US"/>
        </a:p>
      </dgm:t>
    </dgm:pt>
    <dgm:pt modelId="{BC4BD51C-CEFA-43E2-A88E-7D27DEEE897B}">
      <dgm:prSet/>
      <dgm:spPr/>
      <dgm:t>
        <a:bodyPr/>
        <a:lstStyle/>
        <a:p>
          <a:r>
            <a:rPr lang="tr-TR"/>
            <a:t>Özellikle bey ve hatun kurganlarından çıkarılan halı ve kilimlerde dağ tekesi, koç ve koçboynuzu motiflerine sıklıkla rastlanmaktadır</a:t>
          </a:r>
          <a:endParaRPr lang="en-US"/>
        </a:p>
      </dgm:t>
    </dgm:pt>
    <dgm:pt modelId="{EF776479-6E49-45F7-8FEB-FB2666E70AEC}" type="parTrans" cxnId="{AF636188-F0FB-429F-A20E-0400A7DD4BF2}">
      <dgm:prSet/>
      <dgm:spPr/>
      <dgm:t>
        <a:bodyPr/>
        <a:lstStyle/>
        <a:p>
          <a:endParaRPr lang="en-US"/>
        </a:p>
      </dgm:t>
    </dgm:pt>
    <dgm:pt modelId="{74331C51-34FA-4589-9494-F9C2B091CD3F}" type="sibTrans" cxnId="{AF636188-F0FB-429F-A20E-0400A7DD4BF2}">
      <dgm:prSet/>
      <dgm:spPr/>
      <dgm:t>
        <a:bodyPr/>
        <a:lstStyle/>
        <a:p>
          <a:endParaRPr lang="en-US"/>
        </a:p>
      </dgm:t>
    </dgm:pt>
    <dgm:pt modelId="{9B9BAD37-7AC8-44AC-8523-A627D8800BC6}">
      <dgm:prSet/>
      <dgm:spPr/>
      <dgm:t>
        <a:bodyPr/>
        <a:lstStyle/>
        <a:p>
          <a:r>
            <a:rPr lang="tr-TR"/>
            <a:t>Urallar’daki  buzullarda bulunan Pazırık kurganında renkleri hala koruyan keçe halılar ve kılıflar bulunmuştur.  Pazırık keçe halılarında yaygın bir şekilde gördüğümüz dağ tekesi motifi, daha sonraki yıllarda Türk halıcılığının başlıca motifi olmuştur</a:t>
          </a:r>
          <a:endParaRPr lang="en-US"/>
        </a:p>
      </dgm:t>
    </dgm:pt>
    <dgm:pt modelId="{FC61E9DE-2648-428C-B236-55C23BFC4484}" type="parTrans" cxnId="{2C42D747-DDE8-47EC-A339-0217EE456FDE}">
      <dgm:prSet/>
      <dgm:spPr/>
      <dgm:t>
        <a:bodyPr/>
        <a:lstStyle/>
        <a:p>
          <a:endParaRPr lang="en-US"/>
        </a:p>
      </dgm:t>
    </dgm:pt>
    <dgm:pt modelId="{7CFC013E-2C8F-4700-924F-A4CDA069701D}" type="sibTrans" cxnId="{2C42D747-DDE8-47EC-A339-0217EE456FDE}">
      <dgm:prSet/>
      <dgm:spPr/>
      <dgm:t>
        <a:bodyPr/>
        <a:lstStyle/>
        <a:p>
          <a:endParaRPr lang="en-US"/>
        </a:p>
      </dgm:t>
    </dgm:pt>
    <dgm:pt modelId="{AB229967-9918-4B04-AFFD-9E2CF623B653}" type="pres">
      <dgm:prSet presAssocID="{130C8BA1-3D58-415C-B330-DB97E4A4866A}" presName="linear" presStyleCnt="0">
        <dgm:presLayoutVars>
          <dgm:animLvl val="lvl"/>
          <dgm:resizeHandles val="exact"/>
        </dgm:presLayoutVars>
      </dgm:prSet>
      <dgm:spPr/>
    </dgm:pt>
    <dgm:pt modelId="{92CCC43D-71BD-4BDF-87AB-FA097A561EE0}" type="pres">
      <dgm:prSet presAssocID="{5185D5F0-661E-4114-AF98-188CB869373A}" presName="parentText" presStyleLbl="node1" presStyleIdx="0" presStyleCnt="3">
        <dgm:presLayoutVars>
          <dgm:chMax val="0"/>
          <dgm:bulletEnabled val="1"/>
        </dgm:presLayoutVars>
      </dgm:prSet>
      <dgm:spPr/>
    </dgm:pt>
    <dgm:pt modelId="{138E4D72-C0F6-404B-ACF2-E88053336111}" type="pres">
      <dgm:prSet presAssocID="{36C8D2C2-8852-49CC-AC49-5FE734DD8A0E}" presName="spacer" presStyleCnt="0"/>
      <dgm:spPr/>
    </dgm:pt>
    <dgm:pt modelId="{429B612D-EB5F-4D3C-A00C-09535D641609}" type="pres">
      <dgm:prSet presAssocID="{BC4BD51C-CEFA-43E2-A88E-7D27DEEE897B}" presName="parentText" presStyleLbl="node1" presStyleIdx="1" presStyleCnt="3">
        <dgm:presLayoutVars>
          <dgm:chMax val="0"/>
          <dgm:bulletEnabled val="1"/>
        </dgm:presLayoutVars>
      </dgm:prSet>
      <dgm:spPr/>
    </dgm:pt>
    <dgm:pt modelId="{48DCC7D4-B06D-4B09-874D-3C6B21FFAE09}" type="pres">
      <dgm:prSet presAssocID="{74331C51-34FA-4589-9494-F9C2B091CD3F}" presName="spacer" presStyleCnt="0"/>
      <dgm:spPr/>
    </dgm:pt>
    <dgm:pt modelId="{6698D2AD-D75A-42F5-B302-79192A68AD2C}" type="pres">
      <dgm:prSet presAssocID="{9B9BAD37-7AC8-44AC-8523-A627D8800BC6}" presName="parentText" presStyleLbl="node1" presStyleIdx="2" presStyleCnt="3">
        <dgm:presLayoutVars>
          <dgm:chMax val="0"/>
          <dgm:bulletEnabled val="1"/>
        </dgm:presLayoutVars>
      </dgm:prSet>
      <dgm:spPr/>
    </dgm:pt>
  </dgm:ptLst>
  <dgm:cxnLst>
    <dgm:cxn modelId="{FBFBF210-9B0E-4FD6-A316-5DAE7BE6447C}" type="presOf" srcId="{5185D5F0-661E-4114-AF98-188CB869373A}" destId="{92CCC43D-71BD-4BDF-87AB-FA097A561EE0}" srcOrd="0" destOrd="0" presId="urn:microsoft.com/office/officeart/2005/8/layout/vList2"/>
    <dgm:cxn modelId="{2C42D747-DDE8-47EC-A339-0217EE456FDE}" srcId="{130C8BA1-3D58-415C-B330-DB97E4A4866A}" destId="{9B9BAD37-7AC8-44AC-8523-A627D8800BC6}" srcOrd="2" destOrd="0" parTransId="{FC61E9DE-2648-428C-B236-55C23BFC4484}" sibTransId="{7CFC013E-2C8F-4700-924F-A4CDA069701D}"/>
    <dgm:cxn modelId="{C90E394A-3578-4657-9125-B9565F4C03D5}" type="presOf" srcId="{9B9BAD37-7AC8-44AC-8523-A627D8800BC6}" destId="{6698D2AD-D75A-42F5-B302-79192A68AD2C}" srcOrd="0" destOrd="0" presId="urn:microsoft.com/office/officeart/2005/8/layout/vList2"/>
    <dgm:cxn modelId="{587FA356-5E64-44E4-9AE8-76411FAA6E0A}" srcId="{130C8BA1-3D58-415C-B330-DB97E4A4866A}" destId="{5185D5F0-661E-4114-AF98-188CB869373A}" srcOrd="0" destOrd="0" parTransId="{1CCFDB5C-5566-47AD-A6E2-E074D2C8FBA4}" sibTransId="{36C8D2C2-8852-49CC-AC49-5FE734DD8A0E}"/>
    <dgm:cxn modelId="{AF636188-F0FB-429F-A20E-0400A7DD4BF2}" srcId="{130C8BA1-3D58-415C-B330-DB97E4A4866A}" destId="{BC4BD51C-CEFA-43E2-A88E-7D27DEEE897B}" srcOrd="1" destOrd="0" parTransId="{EF776479-6E49-45F7-8FEB-FB2666E70AEC}" sibTransId="{74331C51-34FA-4589-9494-F9C2B091CD3F}"/>
    <dgm:cxn modelId="{C072ED95-3AEC-4198-8486-EC5D2F5D31AE}" type="presOf" srcId="{130C8BA1-3D58-415C-B330-DB97E4A4866A}" destId="{AB229967-9918-4B04-AFFD-9E2CF623B653}" srcOrd="0" destOrd="0" presId="urn:microsoft.com/office/officeart/2005/8/layout/vList2"/>
    <dgm:cxn modelId="{B0BC6AFD-81A8-4AAD-8F84-42D55C7CDE0B}" type="presOf" srcId="{BC4BD51C-CEFA-43E2-A88E-7D27DEEE897B}" destId="{429B612D-EB5F-4D3C-A00C-09535D641609}" srcOrd="0" destOrd="0" presId="urn:microsoft.com/office/officeart/2005/8/layout/vList2"/>
    <dgm:cxn modelId="{4EFBDC12-ACCC-4DCB-B653-AFD800FE6914}" type="presParOf" srcId="{AB229967-9918-4B04-AFFD-9E2CF623B653}" destId="{92CCC43D-71BD-4BDF-87AB-FA097A561EE0}" srcOrd="0" destOrd="0" presId="urn:microsoft.com/office/officeart/2005/8/layout/vList2"/>
    <dgm:cxn modelId="{C72EED70-0F2D-4D01-90A1-3568AAC88696}" type="presParOf" srcId="{AB229967-9918-4B04-AFFD-9E2CF623B653}" destId="{138E4D72-C0F6-404B-ACF2-E88053336111}" srcOrd="1" destOrd="0" presId="urn:microsoft.com/office/officeart/2005/8/layout/vList2"/>
    <dgm:cxn modelId="{0C47DE2C-F1C1-414E-82F8-611B5911DCC4}" type="presParOf" srcId="{AB229967-9918-4B04-AFFD-9E2CF623B653}" destId="{429B612D-EB5F-4D3C-A00C-09535D641609}" srcOrd="2" destOrd="0" presId="urn:microsoft.com/office/officeart/2005/8/layout/vList2"/>
    <dgm:cxn modelId="{63A0482B-8C3E-4E6B-AD86-D7FA4D218597}" type="presParOf" srcId="{AB229967-9918-4B04-AFFD-9E2CF623B653}" destId="{48DCC7D4-B06D-4B09-874D-3C6B21FFAE09}" srcOrd="3" destOrd="0" presId="urn:microsoft.com/office/officeart/2005/8/layout/vList2"/>
    <dgm:cxn modelId="{DD232890-3A23-46D2-B325-6779504FB47F}" type="presParOf" srcId="{AB229967-9918-4B04-AFFD-9E2CF623B653}" destId="{6698D2AD-D75A-42F5-B302-79192A68AD2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A97D5-304A-45F7-A6AC-4EB873C1EA09}">
      <dsp:nvSpPr>
        <dsp:cNvPr id="0" name=""/>
        <dsp:cNvSpPr/>
      </dsp:nvSpPr>
      <dsp:spPr>
        <a:xfrm>
          <a:off x="0" y="1499604"/>
          <a:ext cx="4231481" cy="4788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66BB17-8745-45DE-B2FF-0A3CCF69CBFC}">
      <dsp:nvSpPr>
        <dsp:cNvPr id="0" name=""/>
        <dsp:cNvSpPr/>
      </dsp:nvSpPr>
      <dsp:spPr>
        <a:xfrm>
          <a:off x="211574" y="1219164"/>
          <a:ext cx="2962036" cy="5608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958" tIns="0" rIns="111958" bIns="0" numCol="1" spcCol="1270" anchor="ctr" anchorCtr="0">
          <a:noAutofit/>
        </a:bodyPr>
        <a:lstStyle/>
        <a:p>
          <a:pPr marL="0" lvl="0" indent="0" algn="l" defTabSz="844550">
            <a:lnSpc>
              <a:spcPct val="90000"/>
            </a:lnSpc>
            <a:spcBef>
              <a:spcPct val="0"/>
            </a:spcBef>
            <a:spcAft>
              <a:spcPct val="35000"/>
            </a:spcAft>
            <a:buNone/>
          </a:pPr>
          <a:r>
            <a:rPr lang="tr-TR" sz="1900" kern="1200"/>
            <a:t>Doğum ve Çoğalma İle İlgili Motifler</a:t>
          </a:r>
          <a:endParaRPr lang="en-US" sz="1900" kern="1200"/>
        </a:p>
      </dsp:txBody>
      <dsp:txXfrm>
        <a:off x="238954" y="1246544"/>
        <a:ext cx="2907276" cy="506120"/>
      </dsp:txXfrm>
    </dsp:sp>
    <dsp:sp modelId="{74081339-56A4-415D-9AF4-457EEA83EB34}">
      <dsp:nvSpPr>
        <dsp:cNvPr id="0" name=""/>
        <dsp:cNvSpPr/>
      </dsp:nvSpPr>
      <dsp:spPr>
        <a:xfrm>
          <a:off x="0" y="2361444"/>
          <a:ext cx="4231481" cy="478800"/>
        </a:xfrm>
        <a:prstGeom prst="rect">
          <a:avLst/>
        </a:prstGeom>
        <a:solidFill>
          <a:schemeClr val="lt1">
            <a:alpha val="90000"/>
            <a:hueOff val="0"/>
            <a:satOff val="0"/>
            <a:lumOff val="0"/>
            <a:alphaOff val="0"/>
          </a:schemeClr>
        </a:solidFill>
        <a:ln w="15875"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dsp:style>
    </dsp:sp>
    <dsp:sp modelId="{BA64F045-C86E-4D02-81ED-4D15C88F33DA}">
      <dsp:nvSpPr>
        <dsp:cNvPr id="0" name=""/>
        <dsp:cNvSpPr/>
      </dsp:nvSpPr>
      <dsp:spPr>
        <a:xfrm>
          <a:off x="211574" y="2081004"/>
          <a:ext cx="2962036" cy="560880"/>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958" tIns="0" rIns="111958" bIns="0" numCol="1" spcCol="1270" anchor="ctr" anchorCtr="0">
          <a:noAutofit/>
        </a:bodyPr>
        <a:lstStyle/>
        <a:p>
          <a:pPr marL="0" lvl="0" indent="0" algn="l" defTabSz="844550">
            <a:lnSpc>
              <a:spcPct val="90000"/>
            </a:lnSpc>
            <a:spcBef>
              <a:spcPct val="0"/>
            </a:spcBef>
            <a:spcAft>
              <a:spcPct val="35000"/>
            </a:spcAft>
            <a:buNone/>
          </a:pPr>
          <a:r>
            <a:rPr lang="tr-TR" sz="1900" kern="1200"/>
            <a:t>Yaşamı Simgeleyen Motifler</a:t>
          </a:r>
          <a:endParaRPr lang="en-US" sz="1900" kern="1200"/>
        </a:p>
      </dsp:txBody>
      <dsp:txXfrm>
        <a:off x="238954" y="2108384"/>
        <a:ext cx="2907276" cy="506120"/>
      </dsp:txXfrm>
    </dsp:sp>
    <dsp:sp modelId="{E6E63B69-64E7-4890-9CD9-CB3CA4C66938}">
      <dsp:nvSpPr>
        <dsp:cNvPr id="0" name=""/>
        <dsp:cNvSpPr/>
      </dsp:nvSpPr>
      <dsp:spPr>
        <a:xfrm>
          <a:off x="0" y="3223285"/>
          <a:ext cx="4231481" cy="478800"/>
        </a:xfrm>
        <a:prstGeom prst="rect">
          <a:avLst/>
        </a:prstGeom>
        <a:solidFill>
          <a:schemeClr val="lt1">
            <a:alpha val="90000"/>
            <a:hueOff val="0"/>
            <a:satOff val="0"/>
            <a:lumOff val="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dsp:style>
    </dsp:sp>
    <dsp:sp modelId="{5EA49119-A58D-4339-A91B-CABE23B76972}">
      <dsp:nvSpPr>
        <dsp:cNvPr id="0" name=""/>
        <dsp:cNvSpPr/>
      </dsp:nvSpPr>
      <dsp:spPr>
        <a:xfrm>
          <a:off x="211574" y="2942844"/>
          <a:ext cx="2962036" cy="56088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958" tIns="0" rIns="111958" bIns="0" numCol="1" spcCol="1270" anchor="ctr" anchorCtr="0">
          <a:noAutofit/>
        </a:bodyPr>
        <a:lstStyle/>
        <a:p>
          <a:pPr marL="0" lvl="0" indent="0" algn="l" defTabSz="844550">
            <a:lnSpc>
              <a:spcPct val="90000"/>
            </a:lnSpc>
            <a:spcBef>
              <a:spcPct val="0"/>
            </a:spcBef>
            <a:spcAft>
              <a:spcPct val="35000"/>
            </a:spcAft>
            <a:buNone/>
          </a:pPr>
          <a:r>
            <a:rPr lang="tr-TR" sz="1900" kern="1200"/>
            <a:t>Ölüm ile ilgili Motifler</a:t>
          </a:r>
          <a:endParaRPr lang="en-US" sz="1900" kern="1200"/>
        </a:p>
      </dsp:txBody>
      <dsp:txXfrm>
        <a:off x="238954" y="2970224"/>
        <a:ext cx="2907276"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07B72-FE78-4DF9-B8BD-554F8266E4D7}">
      <dsp:nvSpPr>
        <dsp:cNvPr id="0" name=""/>
        <dsp:cNvSpPr/>
      </dsp:nvSpPr>
      <dsp:spPr>
        <a:xfrm>
          <a:off x="0" y="610618"/>
          <a:ext cx="4231481" cy="89044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a:t>Dişiliğin simgesidir</a:t>
          </a:r>
          <a:endParaRPr lang="en-US" sz="1600" kern="1200"/>
        </a:p>
      </dsp:txBody>
      <dsp:txXfrm>
        <a:off x="43468" y="654086"/>
        <a:ext cx="4144545" cy="803507"/>
      </dsp:txXfrm>
    </dsp:sp>
    <dsp:sp modelId="{C81F87D3-968C-4EA4-A2A0-F617427B51BD}">
      <dsp:nvSpPr>
        <dsp:cNvPr id="0" name=""/>
        <dsp:cNvSpPr/>
      </dsp:nvSpPr>
      <dsp:spPr>
        <a:xfrm>
          <a:off x="0" y="1547141"/>
          <a:ext cx="4231481" cy="890443"/>
        </a:xfrm>
        <a:prstGeom prst="roundRect">
          <a:avLst/>
        </a:prstGeom>
        <a:solidFill>
          <a:schemeClr val="accent2">
            <a:hueOff val="-441124"/>
            <a:satOff val="49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a:t>Sadece analık ve doğurganlık değil, aynı zamanda uğur, bereket, kısmet, mutluluk ve neşeyi de sembolize eder</a:t>
          </a:r>
          <a:endParaRPr lang="en-US" sz="1600" kern="1200"/>
        </a:p>
      </dsp:txBody>
      <dsp:txXfrm>
        <a:off x="43468" y="1590609"/>
        <a:ext cx="4144545" cy="803507"/>
      </dsp:txXfrm>
    </dsp:sp>
    <dsp:sp modelId="{BF2C6F97-7517-493B-8EE3-95C26F2EDD69}">
      <dsp:nvSpPr>
        <dsp:cNvPr id="0" name=""/>
        <dsp:cNvSpPr/>
      </dsp:nvSpPr>
      <dsp:spPr>
        <a:xfrm>
          <a:off x="0" y="2483665"/>
          <a:ext cx="4231481" cy="890443"/>
        </a:xfrm>
        <a:prstGeom prst="roundRect">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a:t>İlk insanlar anatanrıçalara tapıyorlardı. Erkeğin üremedeki biyolojik rolü anlaşılamadığı için, sadece dişilerin yavruladığını görüyorlardı</a:t>
          </a:r>
          <a:endParaRPr lang="en-US" sz="1600" kern="1200"/>
        </a:p>
      </dsp:txBody>
      <dsp:txXfrm>
        <a:off x="43468" y="2527133"/>
        <a:ext cx="4144545" cy="803507"/>
      </dsp:txXfrm>
    </dsp:sp>
    <dsp:sp modelId="{CE73498C-2FD8-44A5-ADBA-9DCFC3DD147B}">
      <dsp:nvSpPr>
        <dsp:cNvPr id="0" name=""/>
        <dsp:cNvSpPr/>
      </dsp:nvSpPr>
      <dsp:spPr>
        <a:xfrm>
          <a:off x="0" y="3420188"/>
          <a:ext cx="4231481" cy="890443"/>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a:t>Bu nedenle kutsal mekanlarda bulunan o dönemlere ait heykellerin tümü bereket tanrıçası olan küçük kadın heykelcikleridir</a:t>
          </a:r>
          <a:endParaRPr lang="en-US" sz="1600" kern="1200"/>
        </a:p>
      </dsp:txBody>
      <dsp:txXfrm>
        <a:off x="43468" y="3463656"/>
        <a:ext cx="4144545" cy="8035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EBA92-AEAB-4F59-B2F9-212163EA3BBD}">
      <dsp:nvSpPr>
        <dsp:cNvPr id="0" name=""/>
        <dsp:cNvSpPr/>
      </dsp:nvSpPr>
      <dsp:spPr>
        <a:xfrm>
          <a:off x="0" y="49188"/>
          <a:ext cx="4231481" cy="157690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a:t>Arkeologlar ve paleontologlar tarafından , anatanrıça kültünün başlama noktası olarak Paleolitik- Mezolitik dönem kabul edilmiştir</a:t>
          </a:r>
          <a:endParaRPr lang="en-US" sz="1600" kern="1200"/>
        </a:p>
      </dsp:txBody>
      <dsp:txXfrm>
        <a:off x="76978" y="126166"/>
        <a:ext cx="4077525" cy="1422948"/>
      </dsp:txXfrm>
    </dsp:sp>
    <dsp:sp modelId="{4CF99C27-CEE8-45E6-8F16-D2E78ACC6E96}">
      <dsp:nvSpPr>
        <dsp:cNvPr id="0" name=""/>
        <dsp:cNvSpPr/>
      </dsp:nvSpPr>
      <dsp:spPr>
        <a:xfrm>
          <a:off x="0" y="1672172"/>
          <a:ext cx="4231481" cy="1576904"/>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a:t>Bilimsel saptamalar, doğuran güçlü kadına tapınmanın ilk kez Mezopotamya’da başladığına işaret etmektedir</a:t>
          </a:r>
          <a:endParaRPr lang="en-US" sz="1600" kern="1200"/>
        </a:p>
      </dsp:txBody>
      <dsp:txXfrm>
        <a:off x="76978" y="1749150"/>
        <a:ext cx="4077525" cy="1422948"/>
      </dsp:txXfrm>
    </dsp:sp>
    <dsp:sp modelId="{E7D8AACC-E62A-4178-A3F2-16CC2953BBC2}">
      <dsp:nvSpPr>
        <dsp:cNvPr id="0" name=""/>
        <dsp:cNvSpPr/>
      </dsp:nvSpPr>
      <dsp:spPr>
        <a:xfrm>
          <a:off x="0" y="3295157"/>
          <a:ext cx="4231481" cy="1576904"/>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a:t>Günümüzde çalışmalar sürdürülmektedir, uygarlığın Mezopotamya’dan Anadolu’ya değil, Anadolu’dan Mezopotamya’ya yayıldığını ileri süren araştırmacılar da , tersini iddia edenler de anatanrıçanın doğup yaşadığı yerin Anadolu olduğu konusunda hemfikirdir</a:t>
          </a:r>
          <a:endParaRPr lang="en-US" sz="1600" kern="1200"/>
        </a:p>
      </dsp:txBody>
      <dsp:txXfrm>
        <a:off x="76978" y="3372135"/>
        <a:ext cx="4077525" cy="14229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C0323-E1FC-482C-806F-98303E15642F}">
      <dsp:nvSpPr>
        <dsp:cNvPr id="0" name=""/>
        <dsp:cNvSpPr/>
      </dsp:nvSpPr>
      <dsp:spPr>
        <a:xfrm>
          <a:off x="0" y="67586"/>
          <a:ext cx="4231481" cy="155887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Bereket, kahramanlık, güç ve erkeklik sembolü olan koç boynuzu motifi, Anadolu kültüründe anatanrıçadan sonra ya da onunla birlikte kullanılan bir motiftir</a:t>
          </a:r>
          <a:endParaRPr lang="en-US" sz="1900" kern="1200"/>
        </a:p>
      </dsp:txBody>
      <dsp:txXfrm>
        <a:off x="76098" y="143684"/>
        <a:ext cx="4079285" cy="1406682"/>
      </dsp:txXfrm>
    </dsp:sp>
    <dsp:sp modelId="{8E41B98F-79DA-4121-8E91-88A094399DBC}">
      <dsp:nvSpPr>
        <dsp:cNvPr id="0" name=""/>
        <dsp:cNvSpPr/>
      </dsp:nvSpPr>
      <dsp:spPr>
        <a:xfrm>
          <a:off x="0" y="1681185"/>
          <a:ext cx="4231481" cy="1558878"/>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Boynuz sembolü, insanlık tarihinde her zaman güç kuvvet timsali olarak erkekle özdeşleştirilmiştir</a:t>
          </a:r>
          <a:endParaRPr lang="en-US" sz="1900" kern="1200"/>
        </a:p>
      </dsp:txBody>
      <dsp:txXfrm>
        <a:off x="76098" y="1757283"/>
        <a:ext cx="4079285" cy="1406682"/>
      </dsp:txXfrm>
    </dsp:sp>
    <dsp:sp modelId="{DE773CF0-4519-47B8-8BFA-553C708621D1}">
      <dsp:nvSpPr>
        <dsp:cNvPr id="0" name=""/>
        <dsp:cNvSpPr/>
      </dsp:nvSpPr>
      <dsp:spPr>
        <a:xfrm>
          <a:off x="0" y="3294784"/>
          <a:ext cx="4231481" cy="1558878"/>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Erkeklik ve bereket kavramlarının Anadolu’da dünyadaki tüm etnik kültürlere oranla fazla yan yana anılması erkeğin üremedeki rolünün benimsendiğinin bir göstergesidir</a:t>
          </a:r>
          <a:endParaRPr lang="en-US" sz="1900" kern="1200"/>
        </a:p>
      </dsp:txBody>
      <dsp:txXfrm>
        <a:off x="76098" y="3370882"/>
        <a:ext cx="4079285" cy="14066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CC43D-71BD-4BDF-87AB-FA097A561EE0}">
      <dsp:nvSpPr>
        <dsp:cNvPr id="0" name=""/>
        <dsp:cNvSpPr/>
      </dsp:nvSpPr>
      <dsp:spPr>
        <a:xfrm>
          <a:off x="0" y="118758"/>
          <a:ext cx="4231481" cy="153052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a:t>Anadolu’da kullanılan bereket ve bolluk sembolünün benzerleri Avrasya bozkırlarındaki çeşitli kurganlarda da görülmektedir</a:t>
          </a:r>
          <a:endParaRPr lang="en-US" sz="1600" kern="1200"/>
        </a:p>
      </dsp:txBody>
      <dsp:txXfrm>
        <a:off x="74714" y="193472"/>
        <a:ext cx="4082053" cy="1381096"/>
      </dsp:txXfrm>
    </dsp:sp>
    <dsp:sp modelId="{429B612D-EB5F-4D3C-A00C-09535D641609}">
      <dsp:nvSpPr>
        <dsp:cNvPr id="0" name=""/>
        <dsp:cNvSpPr/>
      </dsp:nvSpPr>
      <dsp:spPr>
        <a:xfrm>
          <a:off x="0" y="1695362"/>
          <a:ext cx="4231481" cy="1530524"/>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a:t>Özellikle bey ve hatun kurganlarından çıkarılan halı ve kilimlerde dağ tekesi, koç ve koçboynuzu motiflerine sıklıkla rastlanmaktadır</a:t>
          </a:r>
          <a:endParaRPr lang="en-US" sz="1600" kern="1200"/>
        </a:p>
      </dsp:txBody>
      <dsp:txXfrm>
        <a:off x="74714" y="1770076"/>
        <a:ext cx="4082053" cy="1381096"/>
      </dsp:txXfrm>
    </dsp:sp>
    <dsp:sp modelId="{6698D2AD-D75A-42F5-B302-79192A68AD2C}">
      <dsp:nvSpPr>
        <dsp:cNvPr id="0" name=""/>
        <dsp:cNvSpPr/>
      </dsp:nvSpPr>
      <dsp:spPr>
        <a:xfrm>
          <a:off x="0" y="3271967"/>
          <a:ext cx="4231481" cy="1530524"/>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a:t>Urallar’daki  buzullarda bulunan Pazırık kurganında renkleri hala koruyan keçe halılar ve kılıflar bulunmuştur.  Pazırık keçe halılarında yaygın bir şekilde gördüğümüz dağ tekesi motifi, daha sonraki yıllarda Türk halıcılığının başlıca motifi olmuştur</a:t>
          </a:r>
          <a:endParaRPr lang="en-US" sz="1600" kern="1200"/>
        </a:p>
      </dsp:txBody>
      <dsp:txXfrm>
        <a:off x="74714" y="3346681"/>
        <a:ext cx="4082053" cy="13810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5045574-389D-4B05-A683-B7F727AD962A}" type="datetimeFigureOut">
              <a:rPr lang="tr-TR" smtClean="0"/>
              <a:pPr/>
              <a:t>6.05.2020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F5C7DF-96D4-4EC4-9569-1C89D1F613FA}" type="slidenum">
              <a:rPr lang="tr-TR" smtClean="0"/>
              <a:pPr/>
              <a:t>‹#›</a:t>
            </a:fld>
            <a:endParaRPr lang="tr-T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4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045574-389D-4B05-A683-B7F727AD962A}" type="datetimeFigureOut">
              <a:rPr lang="tr-TR" smtClean="0"/>
              <a:pPr/>
              <a:t>6.05.2020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F5C7DF-96D4-4EC4-9569-1C89D1F613FA}" type="slidenum">
              <a:rPr lang="tr-TR" smtClean="0"/>
              <a:pPr/>
              <a:t>‹#›</a:t>
            </a:fld>
            <a:endParaRPr lang="tr-TR"/>
          </a:p>
        </p:txBody>
      </p:sp>
    </p:spTree>
    <p:extLst>
      <p:ext uri="{BB962C8B-B14F-4D97-AF65-F5344CB8AC3E}">
        <p14:creationId xmlns:p14="http://schemas.microsoft.com/office/powerpoint/2010/main" val="3023507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045574-389D-4B05-A683-B7F727AD962A}" type="datetimeFigureOut">
              <a:rPr lang="tr-TR" smtClean="0"/>
              <a:pPr/>
              <a:t>6.05.2020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F5C7DF-96D4-4EC4-9569-1C89D1F613FA}" type="slidenum">
              <a:rPr lang="tr-TR" smtClean="0"/>
              <a:pPr/>
              <a:t>‹#›</a:t>
            </a:fld>
            <a:endParaRPr lang="tr-T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052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045574-389D-4B05-A683-B7F727AD962A}" type="datetimeFigureOut">
              <a:rPr lang="tr-TR" smtClean="0"/>
              <a:pPr/>
              <a:t>6.05.2020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F5C7DF-96D4-4EC4-9569-1C89D1F613FA}" type="slidenum">
              <a:rPr lang="tr-TR" smtClean="0"/>
              <a:pPr/>
              <a:t>‹#›</a:t>
            </a:fld>
            <a:endParaRPr lang="tr-TR"/>
          </a:p>
        </p:txBody>
      </p:sp>
    </p:spTree>
    <p:extLst>
      <p:ext uri="{BB962C8B-B14F-4D97-AF65-F5344CB8AC3E}">
        <p14:creationId xmlns:p14="http://schemas.microsoft.com/office/powerpoint/2010/main" val="324001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045574-389D-4B05-A683-B7F727AD962A}" type="datetimeFigureOut">
              <a:rPr lang="tr-TR" smtClean="0"/>
              <a:pPr/>
              <a:t>6.05.2020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F5C7DF-96D4-4EC4-9569-1C89D1F613FA}" type="slidenum">
              <a:rPr lang="tr-TR" smtClean="0"/>
              <a:pPr/>
              <a:t>‹#›</a:t>
            </a:fld>
            <a:endParaRPr lang="tr-T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923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045574-389D-4B05-A683-B7F727AD962A}" type="datetimeFigureOut">
              <a:rPr lang="tr-TR" smtClean="0"/>
              <a:pPr/>
              <a:t>6.05.2020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DF5C7DF-96D4-4EC4-9569-1C89D1F613FA}" type="slidenum">
              <a:rPr lang="tr-TR" smtClean="0"/>
              <a:pPr/>
              <a:t>‹#›</a:t>
            </a:fld>
            <a:endParaRPr lang="tr-TR"/>
          </a:p>
        </p:txBody>
      </p:sp>
    </p:spTree>
    <p:extLst>
      <p:ext uri="{BB962C8B-B14F-4D97-AF65-F5344CB8AC3E}">
        <p14:creationId xmlns:p14="http://schemas.microsoft.com/office/powerpoint/2010/main" val="3892078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045574-389D-4B05-A683-B7F727AD962A}" type="datetimeFigureOut">
              <a:rPr lang="tr-TR" smtClean="0"/>
              <a:pPr/>
              <a:t>6.05.2020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DF5C7DF-96D4-4EC4-9569-1C89D1F613FA}" type="slidenum">
              <a:rPr lang="tr-TR" smtClean="0"/>
              <a:pPr/>
              <a:t>‹#›</a:t>
            </a:fld>
            <a:endParaRPr lang="tr-TR"/>
          </a:p>
        </p:txBody>
      </p:sp>
    </p:spTree>
    <p:extLst>
      <p:ext uri="{BB962C8B-B14F-4D97-AF65-F5344CB8AC3E}">
        <p14:creationId xmlns:p14="http://schemas.microsoft.com/office/powerpoint/2010/main" val="1871296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045574-389D-4B05-A683-B7F727AD962A}" type="datetimeFigureOut">
              <a:rPr lang="tr-TR" smtClean="0"/>
              <a:pPr/>
              <a:t>6.05.2020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DF5C7DF-96D4-4EC4-9569-1C89D1F613FA}" type="slidenum">
              <a:rPr lang="tr-TR" smtClean="0"/>
              <a:pPr/>
              <a:t>‹#›</a:t>
            </a:fld>
            <a:endParaRPr lang="tr-TR"/>
          </a:p>
        </p:txBody>
      </p:sp>
    </p:spTree>
    <p:extLst>
      <p:ext uri="{BB962C8B-B14F-4D97-AF65-F5344CB8AC3E}">
        <p14:creationId xmlns:p14="http://schemas.microsoft.com/office/powerpoint/2010/main" val="1274343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045574-389D-4B05-A683-B7F727AD962A}" type="datetimeFigureOut">
              <a:rPr lang="tr-TR" smtClean="0"/>
              <a:pPr/>
              <a:t>6.05.2020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DF5C7DF-96D4-4EC4-9569-1C89D1F613FA}" type="slidenum">
              <a:rPr lang="tr-TR" smtClean="0"/>
              <a:pPr/>
              <a:t>‹#›</a:t>
            </a:fld>
            <a:endParaRPr lang="tr-TR"/>
          </a:p>
        </p:txBody>
      </p:sp>
    </p:spTree>
    <p:extLst>
      <p:ext uri="{BB962C8B-B14F-4D97-AF65-F5344CB8AC3E}">
        <p14:creationId xmlns:p14="http://schemas.microsoft.com/office/powerpoint/2010/main" val="418847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045574-389D-4B05-A683-B7F727AD962A}" type="datetimeFigureOut">
              <a:rPr lang="tr-TR" smtClean="0"/>
              <a:pPr/>
              <a:t>6.05.2020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DF5C7DF-96D4-4EC4-9569-1C89D1F613FA}" type="slidenum">
              <a:rPr lang="tr-TR" smtClean="0"/>
              <a:pPr/>
              <a:t>‹#›</a:t>
            </a:fld>
            <a:endParaRPr lang="tr-TR"/>
          </a:p>
        </p:txBody>
      </p:sp>
    </p:spTree>
    <p:extLst>
      <p:ext uri="{BB962C8B-B14F-4D97-AF65-F5344CB8AC3E}">
        <p14:creationId xmlns:p14="http://schemas.microsoft.com/office/powerpoint/2010/main" val="1994933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5045574-389D-4B05-A683-B7F727AD962A}" type="datetimeFigureOut">
              <a:rPr lang="tr-TR" smtClean="0"/>
              <a:pPr/>
              <a:t>6.05.2020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DF5C7DF-96D4-4EC4-9569-1C89D1F613FA}" type="slidenum">
              <a:rPr lang="tr-TR" smtClean="0"/>
              <a:pPr/>
              <a:t>‹#›</a:t>
            </a:fld>
            <a:endParaRPr lang="tr-T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400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045574-389D-4B05-A683-B7F727AD962A}" type="datetimeFigureOut">
              <a:rPr lang="tr-TR" smtClean="0"/>
              <a:pPr/>
              <a:t>6.05.2020</a:t>
            </a:fld>
            <a:endParaRPr lang="tr-T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tr-T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DF5C7DF-96D4-4EC4-9569-1C89D1F613FA}" type="slidenum">
              <a:rPr lang="tr-TR" smtClean="0"/>
              <a:pPr/>
              <a:t>‹#›</a:t>
            </a:fld>
            <a:endParaRPr lang="tr-T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7066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1">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ctrTitle"/>
          </p:nvPr>
        </p:nvSpPr>
        <p:spPr>
          <a:xfrm>
            <a:off x="3534918" y="1105351"/>
            <a:ext cx="4765475" cy="3023981"/>
          </a:xfrm>
        </p:spPr>
        <p:txBody>
          <a:bodyPr anchor="b">
            <a:normAutofit/>
          </a:bodyPr>
          <a:lstStyle/>
          <a:p>
            <a:pPr algn="l"/>
            <a:r>
              <a:rPr lang="tr-TR" sz="4200">
                <a:solidFill>
                  <a:srgbClr val="FFFFFF"/>
                </a:solidFill>
              </a:rPr>
              <a:t>Anadolu Motifleri</a:t>
            </a:r>
          </a:p>
        </p:txBody>
      </p:sp>
      <p:sp>
        <p:nvSpPr>
          <p:cNvPr id="3" name="2 Alt Başlık"/>
          <p:cNvSpPr>
            <a:spLocks noGrp="1"/>
          </p:cNvSpPr>
          <p:nvPr>
            <p:ph type="subTitle" idx="1"/>
          </p:nvPr>
        </p:nvSpPr>
        <p:spPr>
          <a:xfrm>
            <a:off x="3534918" y="4297556"/>
            <a:ext cx="4765476" cy="1433391"/>
          </a:xfrm>
        </p:spPr>
        <p:txBody>
          <a:bodyPr anchor="t">
            <a:normAutofit/>
          </a:bodyPr>
          <a:lstStyle/>
          <a:p>
            <a:r>
              <a:rPr lang="tr-TR">
                <a:solidFill>
                  <a:srgbClr val="FFFFFF"/>
                </a:solidFill>
              </a:rPr>
              <a:t>Dr. Öğr. Üyesi Ayşem YANAR</a:t>
            </a:r>
          </a:p>
        </p:txBody>
      </p:sp>
      <p:cxnSp>
        <p:nvCxnSpPr>
          <p:cNvPr id="21" name="Straight Connector 13">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32199" y="4214336"/>
            <a:ext cx="38404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2" name="Rectangle 15">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Başlık"/>
          <p:cNvSpPr>
            <a:spLocks noGrp="1"/>
          </p:cNvSpPr>
          <p:nvPr>
            <p:ph type="title"/>
          </p:nvPr>
        </p:nvSpPr>
        <p:spPr>
          <a:xfrm>
            <a:off x="723591" y="804333"/>
            <a:ext cx="2543925" cy="5249334"/>
          </a:xfrm>
        </p:spPr>
        <p:txBody>
          <a:bodyPr>
            <a:normAutofit/>
          </a:bodyPr>
          <a:lstStyle/>
          <a:p>
            <a:pPr algn="r"/>
            <a:endParaRPr lang="tr-TR">
              <a:solidFill>
                <a:srgbClr val="FFFFFF"/>
              </a:solidFill>
            </a:endParaRPr>
          </a:p>
        </p:txBody>
      </p:sp>
      <p:sp>
        <p:nvSpPr>
          <p:cNvPr id="2" name="1 İçerik Yer Tutucusu"/>
          <p:cNvSpPr>
            <a:spLocks noGrp="1"/>
          </p:cNvSpPr>
          <p:nvPr>
            <p:ph idx="1"/>
          </p:nvPr>
        </p:nvSpPr>
        <p:spPr>
          <a:xfrm>
            <a:off x="3713286" y="804333"/>
            <a:ext cx="4729502" cy="5249334"/>
          </a:xfrm>
        </p:spPr>
        <p:txBody>
          <a:bodyPr anchor="ctr">
            <a:normAutofit/>
          </a:bodyPr>
          <a:lstStyle/>
          <a:p>
            <a:r>
              <a:rPr lang="tr-TR" dirty="0"/>
              <a:t>Anadolu’da günümüz aile yapısına bakıldığında </a:t>
            </a:r>
            <a:r>
              <a:rPr lang="tr-TR" dirty="0" err="1"/>
              <a:t>anatanrıça</a:t>
            </a:r>
            <a:r>
              <a:rPr lang="tr-TR" dirty="0"/>
              <a:t> kültünün devamı olan bir yapılanma görürüz. Özellikle tarıma dayalı yerleşim merkezlerinde kadının üretime olan katkısı erkeğe kıyasla çok daha büyüktür </a:t>
            </a:r>
          </a:p>
          <a:p>
            <a:endParaRPr lang="tr-TR" dirty="0"/>
          </a:p>
          <a:p>
            <a:r>
              <a:rPr lang="tr-TR" dirty="0"/>
              <a:t>Kent kadını yaşamsal sorumluluğu erkek ile paylaşırken, köy kadınının üretim ve çoğalmada egemen konumda olduğu gözlenir</a:t>
            </a:r>
          </a:p>
          <a:p>
            <a:endParaRPr lang="tr-TR" dirty="0"/>
          </a:p>
          <a:p>
            <a:r>
              <a:rPr lang="tr-TR" dirty="0"/>
              <a:t>Anadolu’da üretilen dokumalarda </a:t>
            </a:r>
            <a:r>
              <a:rPr lang="tr-TR" dirty="0" err="1"/>
              <a:t>günüğmüzde</a:t>
            </a:r>
            <a:r>
              <a:rPr lang="tr-TR" dirty="0"/>
              <a:t> de çok yaygın olarak varlığını sürdüren ‘</a:t>
            </a:r>
            <a:r>
              <a:rPr lang="tr-TR" dirty="0" err="1"/>
              <a:t>elibelinde</a:t>
            </a:r>
            <a:r>
              <a:rPr lang="tr-TR" dirty="0"/>
              <a:t>’ motifi kadını, bereketi, doğurganlığı simgelemektedir</a:t>
            </a: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4098" name="Picture 2" descr="C:\Users\Kullanıcı123\Desktop\images.jpg"/>
          <p:cNvPicPr>
            <a:picLocks noGrp="1" noChangeAspect="1" noChangeArrowheads="1"/>
          </p:cNvPicPr>
          <p:nvPr>
            <p:ph idx="1"/>
          </p:nvPr>
        </p:nvPicPr>
        <p:blipFill>
          <a:blip r:embed="rId2"/>
          <a:srcRect/>
          <a:stretch>
            <a:fillRect/>
          </a:stretch>
        </p:blipFill>
        <p:spPr bwMode="auto">
          <a:xfrm>
            <a:off x="1857356" y="2143116"/>
            <a:ext cx="1962150" cy="2324100"/>
          </a:xfrm>
          <a:prstGeom prst="rect">
            <a:avLst/>
          </a:prstGeom>
          <a:noFill/>
        </p:spPr>
      </p:pic>
      <p:pic>
        <p:nvPicPr>
          <p:cNvPr id="4099" name="Picture 3" descr="C:\Users\Kullanıcı123\Desktop\kilim_elibelinde.jpg"/>
          <p:cNvPicPr>
            <a:picLocks noChangeAspect="1" noChangeArrowheads="1"/>
          </p:cNvPicPr>
          <p:nvPr/>
        </p:nvPicPr>
        <p:blipFill>
          <a:blip r:embed="rId3"/>
          <a:srcRect/>
          <a:stretch>
            <a:fillRect/>
          </a:stretch>
        </p:blipFill>
        <p:spPr bwMode="auto">
          <a:xfrm>
            <a:off x="4572000" y="3571876"/>
            <a:ext cx="4064000" cy="2159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sp>
        <p:nvSpPr>
          <p:cNvPr id="4" name="3 Dikdörtgen"/>
          <p:cNvSpPr/>
          <p:nvPr/>
        </p:nvSpPr>
        <p:spPr>
          <a:xfrm>
            <a:off x="3143240" y="1643050"/>
            <a:ext cx="270035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Koçboynuzu</a:t>
            </a:r>
          </a:p>
        </p:txBody>
      </p:sp>
      <p:pic>
        <p:nvPicPr>
          <p:cNvPr id="5123" name="Picture 3" descr="C:\Users\Kullanıcı123\Desktop\desen taslagı1\koçboynuzu090.jpg"/>
          <p:cNvPicPr>
            <a:picLocks noChangeAspect="1" noChangeArrowheads="1"/>
          </p:cNvPicPr>
          <p:nvPr/>
        </p:nvPicPr>
        <p:blipFill>
          <a:blip r:embed="rId2" cstate="print"/>
          <a:srcRect/>
          <a:stretch>
            <a:fillRect/>
          </a:stretch>
        </p:blipFill>
        <p:spPr bwMode="auto">
          <a:xfrm>
            <a:off x="5383884" y="3062913"/>
            <a:ext cx="3465505" cy="2475275"/>
          </a:xfrm>
          <a:prstGeom prst="rect">
            <a:avLst/>
          </a:prstGeom>
          <a:noFill/>
        </p:spPr>
      </p:pic>
      <p:pic>
        <p:nvPicPr>
          <p:cNvPr id="5124" name="Picture 4" descr="C:\Users\Kullanıcı123\Desktop\desen taslagı1\koçboynuzu124-125.jpg"/>
          <p:cNvPicPr>
            <a:picLocks noChangeAspect="1" noChangeArrowheads="1"/>
          </p:cNvPicPr>
          <p:nvPr/>
        </p:nvPicPr>
        <p:blipFill>
          <a:blip r:embed="rId3" cstate="print"/>
          <a:srcRect/>
          <a:stretch>
            <a:fillRect/>
          </a:stretch>
        </p:blipFill>
        <p:spPr bwMode="auto">
          <a:xfrm>
            <a:off x="294611" y="3608022"/>
            <a:ext cx="4333911" cy="24752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A2AF2CE-5AFC-4347-A11C-717FDC7DD90C}"/>
              </a:ext>
            </a:extLst>
          </p:cNvPr>
          <p:cNvPicPr>
            <a:picLocks noChangeAspect="1"/>
          </p:cNvPicPr>
          <p:nvPr/>
        </p:nvPicPr>
        <p:blipFill>
          <a:blip r:embed="rId2"/>
          <a:stretch>
            <a:fillRect/>
          </a:stretch>
        </p:blipFill>
        <p:spPr>
          <a:xfrm>
            <a:off x="228087" y="2271948"/>
            <a:ext cx="2903754" cy="1445083"/>
          </a:xfrm>
          <a:prstGeom prst="rect">
            <a:avLst/>
          </a:prstGeom>
        </p:spPr>
      </p:pic>
      <p:sp>
        <p:nvSpPr>
          <p:cNvPr id="3" name="2 Başlık"/>
          <p:cNvSpPr>
            <a:spLocks noGrp="1"/>
          </p:cNvSpPr>
          <p:nvPr>
            <p:ph type="title"/>
          </p:nvPr>
        </p:nvSpPr>
        <p:spPr>
          <a:xfrm>
            <a:off x="482601" y="643467"/>
            <a:ext cx="2561709" cy="5571066"/>
          </a:xfrm>
        </p:spPr>
        <p:txBody>
          <a:bodyPr>
            <a:normAutofit/>
          </a:bodyPr>
          <a:lstStyle/>
          <a:p>
            <a:endParaRPr lang="tr-TR" dirty="0">
              <a:solidFill>
                <a:srgbClr val="FFFFFF"/>
              </a:solidFill>
            </a:endParaRPr>
          </a:p>
        </p:txBody>
      </p:sp>
      <p:graphicFrame>
        <p:nvGraphicFramePr>
          <p:cNvPr id="5" name="1 İçerik Yer Tutucusu">
            <a:extLst>
              <a:ext uri="{FF2B5EF4-FFF2-40B4-BE49-F238E27FC236}">
                <a16:creationId xmlns:a16="http://schemas.microsoft.com/office/drawing/2014/main" id="{11F6E060-1CEA-426D-A837-7EDCF94014D9}"/>
              </a:ext>
            </a:extLst>
          </p:cNvPr>
          <p:cNvGraphicFramePr>
            <a:graphicFrameLocks noGrp="1"/>
          </p:cNvGraphicFramePr>
          <p:nvPr>
            <p:ph idx="1"/>
            <p:extLst>
              <p:ext uri="{D42A27DB-BD31-4B8C-83A1-F6EECF244321}">
                <p14:modId xmlns:p14="http://schemas.microsoft.com/office/powerpoint/2010/main" val="3459541213"/>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6146" name="Picture 2" descr="C:\Users\Kullanıcı123\Desktop\desen taslagı1\koçboynuzu135.jpg"/>
          <p:cNvPicPr>
            <a:picLocks noGrp="1" noChangeAspect="1" noChangeArrowheads="1"/>
          </p:cNvPicPr>
          <p:nvPr>
            <p:ph idx="1"/>
          </p:nvPr>
        </p:nvPicPr>
        <p:blipFill>
          <a:blip r:embed="rId2" cstate="print"/>
          <a:srcRect/>
          <a:stretch>
            <a:fillRect/>
          </a:stretch>
        </p:blipFill>
        <p:spPr bwMode="auto">
          <a:xfrm>
            <a:off x="857224" y="2571744"/>
            <a:ext cx="2886444" cy="2595562"/>
          </a:xfrm>
          <a:prstGeom prst="rect">
            <a:avLst/>
          </a:prstGeom>
          <a:noFill/>
        </p:spPr>
      </p:pic>
      <p:pic>
        <p:nvPicPr>
          <p:cNvPr id="6147" name="Picture 3" descr="C:\Users\Kullanıcı123\Desktop\desen taslagı1\koçboynuzu162.jpg"/>
          <p:cNvPicPr>
            <a:picLocks noChangeAspect="1" noChangeArrowheads="1"/>
          </p:cNvPicPr>
          <p:nvPr/>
        </p:nvPicPr>
        <p:blipFill>
          <a:blip r:embed="rId3" cstate="print"/>
          <a:srcRect/>
          <a:stretch>
            <a:fillRect/>
          </a:stretch>
        </p:blipFill>
        <p:spPr bwMode="auto">
          <a:xfrm>
            <a:off x="4857752" y="1500174"/>
            <a:ext cx="2138352" cy="2020358"/>
          </a:xfrm>
          <a:prstGeom prst="rect">
            <a:avLst/>
          </a:prstGeom>
          <a:noFill/>
        </p:spPr>
      </p:pic>
      <p:pic>
        <p:nvPicPr>
          <p:cNvPr id="6148" name="Picture 4" descr="C:\Users\Kullanıcı123\Desktop\desen taslagı1\koçboytnuzu170.jpg"/>
          <p:cNvPicPr>
            <a:picLocks noChangeAspect="1" noChangeArrowheads="1"/>
          </p:cNvPicPr>
          <p:nvPr/>
        </p:nvPicPr>
        <p:blipFill>
          <a:blip r:embed="rId4" cstate="print"/>
          <a:srcRect/>
          <a:stretch>
            <a:fillRect/>
          </a:stretch>
        </p:blipFill>
        <p:spPr bwMode="auto">
          <a:xfrm>
            <a:off x="4572000" y="4214818"/>
            <a:ext cx="2366662" cy="210025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Başlık"/>
          <p:cNvSpPr>
            <a:spLocks noGrp="1"/>
          </p:cNvSpPr>
          <p:nvPr>
            <p:ph type="title"/>
          </p:nvPr>
        </p:nvSpPr>
        <p:spPr>
          <a:xfrm>
            <a:off x="482601" y="643467"/>
            <a:ext cx="2561709" cy="5571066"/>
          </a:xfrm>
        </p:spPr>
        <p:txBody>
          <a:bodyPr>
            <a:normAutofit/>
          </a:bodyPr>
          <a:lstStyle/>
          <a:p>
            <a:endParaRPr lang="tr-TR">
              <a:solidFill>
                <a:srgbClr val="FFFFFF"/>
              </a:solidFill>
            </a:endParaRPr>
          </a:p>
        </p:txBody>
      </p:sp>
      <p:graphicFrame>
        <p:nvGraphicFramePr>
          <p:cNvPr id="5" name="1 İçerik Yer Tutucusu">
            <a:extLst>
              <a:ext uri="{FF2B5EF4-FFF2-40B4-BE49-F238E27FC236}">
                <a16:creationId xmlns:a16="http://schemas.microsoft.com/office/drawing/2014/main" id="{24E7A27A-C67A-4A72-A408-2BF4B39E9288}"/>
              </a:ext>
            </a:extLst>
          </p:cNvPr>
          <p:cNvGraphicFramePr>
            <a:graphicFrameLocks noGrp="1"/>
          </p:cNvGraphicFramePr>
          <p:nvPr>
            <p:ph idx="1"/>
            <p:extLst>
              <p:ext uri="{D42A27DB-BD31-4B8C-83A1-F6EECF244321}">
                <p14:modId xmlns:p14="http://schemas.microsoft.com/office/powerpoint/2010/main" val="1217025942"/>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Başlık"/>
          <p:cNvSpPr>
            <a:spLocks noGrp="1"/>
          </p:cNvSpPr>
          <p:nvPr>
            <p:ph type="title"/>
          </p:nvPr>
        </p:nvSpPr>
        <p:spPr>
          <a:xfrm>
            <a:off x="3406641" y="942449"/>
            <a:ext cx="5010992" cy="1470249"/>
          </a:xfrm>
        </p:spPr>
        <p:txBody>
          <a:bodyPr>
            <a:normAutofit/>
          </a:bodyPr>
          <a:lstStyle/>
          <a:p>
            <a:endParaRPr lang="tr-TR"/>
          </a:p>
        </p:txBody>
      </p:sp>
      <p:cxnSp>
        <p:nvCxnSpPr>
          <p:cNvPr id="16" name="Straight Connector 15">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8775" y="2573573"/>
            <a:ext cx="49377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1 İçerik Yer Tutucusu"/>
          <p:cNvSpPr>
            <a:spLocks noGrp="1"/>
          </p:cNvSpPr>
          <p:nvPr>
            <p:ph idx="1"/>
          </p:nvPr>
        </p:nvSpPr>
        <p:spPr>
          <a:xfrm>
            <a:off x="3410282" y="2773885"/>
            <a:ext cx="5007352" cy="3141013"/>
          </a:xfrm>
        </p:spPr>
        <p:txBody>
          <a:bodyPr>
            <a:normAutofit/>
          </a:bodyPr>
          <a:lstStyle/>
          <a:p>
            <a:r>
              <a:rPr lang="tr-TR" sz="1400"/>
              <a:t>Güç, kuvvet ve erkeklik simgesi olan koçboynuzu motifi erkek tanrı simgesi olarak </a:t>
            </a:r>
          </a:p>
          <a:p>
            <a:r>
              <a:rPr lang="tr-TR" sz="1400"/>
              <a:t>Sümer’de, </a:t>
            </a:r>
            <a:r>
              <a:rPr lang="tr-TR" sz="1400" err="1"/>
              <a:t>anatanrıça</a:t>
            </a:r>
            <a:r>
              <a:rPr lang="tr-TR" sz="1400"/>
              <a:t> </a:t>
            </a:r>
            <a:r>
              <a:rPr lang="tr-TR" sz="1400" err="1"/>
              <a:t>İnanna’nın</a:t>
            </a:r>
            <a:r>
              <a:rPr lang="tr-TR" sz="1400"/>
              <a:t> eşi </a:t>
            </a:r>
            <a:r>
              <a:rPr lang="tr-TR" sz="1400" err="1"/>
              <a:t>Dummuzi</a:t>
            </a:r>
            <a:r>
              <a:rPr lang="tr-TR" sz="1400"/>
              <a:t>,</a:t>
            </a:r>
          </a:p>
          <a:p>
            <a:r>
              <a:rPr lang="tr-TR" sz="1400" err="1"/>
              <a:t>Akad’da</a:t>
            </a:r>
            <a:r>
              <a:rPr lang="tr-TR" sz="1400"/>
              <a:t> </a:t>
            </a:r>
            <a:r>
              <a:rPr lang="tr-TR" sz="1400" err="1"/>
              <a:t>İştar’ın</a:t>
            </a:r>
            <a:r>
              <a:rPr lang="tr-TR" sz="1400"/>
              <a:t> eşi </a:t>
            </a:r>
            <a:r>
              <a:rPr lang="tr-TR" sz="1400" err="1"/>
              <a:t>Tammuz</a:t>
            </a:r>
            <a:r>
              <a:rPr lang="tr-TR" sz="1400"/>
              <a:t>,</a:t>
            </a:r>
          </a:p>
          <a:p>
            <a:r>
              <a:rPr lang="tr-TR" sz="1400"/>
              <a:t>Mısır’da </a:t>
            </a:r>
            <a:r>
              <a:rPr lang="tr-TR" sz="1400" err="1"/>
              <a:t>İsis’in</a:t>
            </a:r>
            <a:r>
              <a:rPr lang="tr-TR" sz="1400"/>
              <a:t> eşi </a:t>
            </a:r>
            <a:r>
              <a:rPr lang="tr-TR" sz="1400" err="1"/>
              <a:t>Osiris</a:t>
            </a:r>
            <a:r>
              <a:rPr lang="tr-TR" sz="1400"/>
              <a:t>,</a:t>
            </a:r>
          </a:p>
          <a:p>
            <a:r>
              <a:rPr lang="tr-TR" sz="1400"/>
              <a:t>Hitit’te </a:t>
            </a:r>
            <a:r>
              <a:rPr lang="tr-TR" sz="1400" err="1"/>
              <a:t>Hapet’in</a:t>
            </a:r>
            <a:r>
              <a:rPr lang="tr-TR" sz="1400"/>
              <a:t> eşi </a:t>
            </a:r>
            <a:r>
              <a:rPr lang="tr-TR" sz="1400" err="1"/>
              <a:t>Telipinu</a:t>
            </a:r>
            <a:r>
              <a:rPr lang="tr-TR" sz="1400"/>
              <a:t>,</a:t>
            </a:r>
          </a:p>
          <a:p>
            <a:r>
              <a:rPr lang="tr-TR" sz="1400"/>
              <a:t>Suriye’de </a:t>
            </a:r>
            <a:r>
              <a:rPr lang="tr-TR" sz="1400" err="1"/>
              <a:t>Atargatis’in</a:t>
            </a:r>
            <a:r>
              <a:rPr lang="tr-TR" sz="1400"/>
              <a:t> eşi </a:t>
            </a:r>
            <a:r>
              <a:rPr lang="tr-TR" sz="1400" err="1"/>
              <a:t>Adon</a:t>
            </a:r>
            <a:r>
              <a:rPr lang="tr-TR" sz="1400"/>
              <a:t>,</a:t>
            </a:r>
          </a:p>
          <a:p>
            <a:r>
              <a:rPr lang="tr-TR" sz="1400" err="1"/>
              <a:t>Frig’de</a:t>
            </a:r>
            <a:r>
              <a:rPr lang="tr-TR" sz="1400"/>
              <a:t> Kibele’nin eşi </a:t>
            </a:r>
            <a:r>
              <a:rPr lang="tr-TR" sz="1400" err="1"/>
              <a:t>Attis</a:t>
            </a:r>
            <a:r>
              <a:rPr lang="tr-TR" sz="1400"/>
              <a:t>,</a:t>
            </a:r>
          </a:p>
          <a:p>
            <a:r>
              <a:rPr lang="tr-TR" sz="1400"/>
              <a:t>Helen’de Afrodit’in eşi </a:t>
            </a:r>
            <a:r>
              <a:rPr lang="tr-TR" sz="1400" err="1"/>
              <a:t>Adonis</a:t>
            </a:r>
            <a:r>
              <a:rPr lang="tr-TR" sz="1400"/>
              <a:t> olarak karşımıza çıkmaktadır</a:t>
            </a:r>
          </a:p>
        </p:txBody>
      </p:sp>
    </p:spTree>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7A3056-9B88-444B-94DA-40B0F2C6E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rgbClr val="00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Başlık"/>
          <p:cNvSpPr>
            <a:spLocks noGrp="1"/>
          </p:cNvSpPr>
          <p:nvPr>
            <p:ph type="title"/>
          </p:nvPr>
        </p:nvSpPr>
        <p:spPr>
          <a:xfrm>
            <a:off x="768096" y="585215"/>
            <a:ext cx="2722626" cy="1677467"/>
          </a:xfrm>
        </p:spPr>
        <p:txBody>
          <a:bodyPr>
            <a:normAutofit/>
          </a:bodyPr>
          <a:lstStyle/>
          <a:p>
            <a:endParaRPr lang="tr-TR" sz="3800"/>
          </a:p>
        </p:txBody>
      </p:sp>
      <p:cxnSp>
        <p:nvCxnSpPr>
          <p:cNvPr id="10" name="Straight Connector 9">
            <a:extLst>
              <a:ext uri="{FF2B5EF4-FFF2-40B4-BE49-F238E27FC236}">
                <a16:creationId xmlns:a16="http://schemas.microsoft.com/office/drawing/2014/main" id="{6820BD55-A71A-48C6-B0F7-235147F39D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9347" y="2423548"/>
            <a:ext cx="267462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1 İçerik Yer Tutucusu"/>
          <p:cNvSpPr>
            <a:spLocks noGrp="1"/>
          </p:cNvSpPr>
          <p:nvPr>
            <p:ph idx="1"/>
          </p:nvPr>
        </p:nvSpPr>
        <p:spPr>
          <a:xfrm>
            <a:off x="768096" y="2584415"/>
            <a:ext cx="2722626" cy="3724944"/>
          </a:xfrm>
        </p:spPr>
        <p:txBody>
          <a:bodyPr>
            <a:normAutofit/>
          </a:bodyPr>
          <a:lstStyle/>
          <a:p>
            <a:r>
              <a:rPr lang="tr-TR" sz="1700"/>
              <a:t>Anadolu dokumalarında erkeklik simgesi olarak koçboynuzu motifi yer almaktadır. Erkeklik göstergesi olan boynuz formunun çeşitli stilizasyonları ile tasarlanmış bu motifler dokumalarda bereket, bolluk, çoğalma, kuvvet simgesi olarak kötü gözlerden korunmak amacıyla kullanılmıştır</a:t>
            </a:r>
          </a:p>
        </p:txBody>
      </p:sp>
      <p:sp>
        <p:nvSpPr>
          <p:cNvPr id="12" name="Rectangle 11">
            <a:extLst>
              <a:ext uri="{FF2B5EF4-FFF2-40B4-BE49-F238E27FC236}">
                <a16:creationId xmlns:a16="http://schemas.microsoft.com/office/drawing/2014/main" id="{DA215CF0-5E5E-4D2E-B3AE-366652A368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047" y="0"/>
            <a:ext cx="5182493" cy="6858000"/>
          </a:xfrm>
          <a:prstGeom prst="rect">
            <a:avLst/>
          </a:prstGeom>
          <a:blipFill dpi="0" rotWithShape="1">
            <a:blip r:embed="rId2">
              <a:duotone>
                <a:schemeClr val="accent1">
                  <a:shade val="45000"/>
                  <a:satMod val="135000"/>
                </a:schemeClr>
                <a:prstClr val="white"/>
              </a:duotone>
            </a:blip>
            <a:srcRect/>
            <a:tile tx="6350" ty="-101600" sx="70000" sy="7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Tree>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7170" name="Picture 2" descr="C:\Users\Kullanıcı123\Desktop\indir.jpg"/>
          <p:cNvPicPr>
            <a:picLocks noGrp="1" noChangeAspect="1" noChangeArrowheads="1"/>
          </p:cNvPicPr>
          <p:nvPr>
            <p:ph idx="1"/>
          </p:nvPr>
        </p:nvPicPr>
        <p:blipFill>
          <a:blip r:embed="rId2"/>
          <a:srcRect/>
          <a:stretch>
            <a:fillRect/>
          </a:stretch>
        </p:blipFill>
        <p:spPr bwMode="auto">
          <a:xfrm>
            <a:off x="1214414" y="1928802"/>
            <a:ext cx="1905000" cy="1952625"/>
          </a:xfrm>
          <a:prstGeom prst="rect">
            <a:avLst/>
          </a:prstGeom>
          <a:noFill/>
        </p:spPr>
      </p:pic>
      <p:pic>
        <p:nvPicPr>
          <p:cNvPr id="7171" name="Picture 3" descr="C:\Users\Kullanıcı123\Desktop\motif03.jpg"/>
          <p:cNvPicPr>
            <a:picLocks noChangeAspect="1" noChangeArrowheads="1"/>
          </p:cNvPicPr>
          <p:nvPr/>
        </p:nvPicPr>
        <p:blipFill>
          <a:blip r:embed="rId3"/>
          <a:srcRect/>
          <a:stretch>
            <a:fillRect/>
          </a:stretch>
        </p:blipFill>
        <p:spPr bwMode="auto">
          <a:xfrm>
            <a:off x="4572000" y="2000240"/>
            <a:ext cx="2414602" cy="1503535"/>
          </a:xfrm>
          <a:prstGeom prst="rect">
            <a:avLst/>
          </a:prstGeom>
          <a:noFill/>
        </p:spPr>
      </p:pic>
      <p:pic>
        <p:nvPicPr>
          <p:cNvPr id="7172" name="Picture 4" descr="C:\Users\Kullanıcı123\Desktop\3-copy_905.jpg"/>
          <p:cNvPicPr>
            <a:picLocks noChangeAspect="1" noChangeArrowheads="1"/>
          </p:cNvPicPr>
          <p:nvPr/>
        </p:nvPicPr>
        <p:blipFill>
          <a:blip r:embed="rId4"/>
          <a:srcRect/>
          <a:stretch>
            <a:fillRect/>
          </a:stretch>
        </p:blipFill>
        <p:spPr bwMode="auto">
          <a:xfrm>
            <a:off x="2643174" y="4143380"/>
            <a:ext cx="3429024" cy="200412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1026" name="Picture 2" descr="C:\Users\Kullanıcı123\Desktop\desen taslagı1\bereket028.jpg"/>
          <p:cNvPicPr>
            <a:picLocks noGrp="1" noChangeAspect="1" noChangeArrowheads="1"/>
          </p:cNvPicPr>
          <p:nvPr>
            <p:ph idx="1"/>
          </p:nvPr>
        </p:nvPicPr>
        <p:blipFill>
          <a:blip r:embed="rId2" cstate="print"/>
          <a:srcRect/>
          <a:stretch>
            <a:fillRect/>
          </a:stretch>
        </p:blipFill>
        <p:spPr bwMode="auto">
          <a:xfrm>
            <a:off x="1000100" y="3500438"/>
            <a:ext cx="2302908" cy="1881182"/>
          </a:xfrm>
          <a:prstGeom prst="rect">
            <a:avLst/>
          </a:prstGeom>
          <a:noFill/>
        </p:spPr>
      </p:pic>
      <p:sp>
        <p:nvSpPr>
          <p:cNvPr id="4" name="3 Dikdörtgen"/>
          <p:cNvSpPr/>
          <p:nvPr/>
        </p:nvSpPr>
        <p:spPr>
          <a:xfrm>
            <a:off x="3143240" y="1785926"/>
            <a:ext cx="207170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Bereket</a:t>
            </a:r>
          </a:p>
        </p:txBody>
      </p:sp>
      <p:pic>
        <p:nvPicPr>
          <p:cNvPr id="1027" name="Picture 3" descr="C:\Users\Kullanıcı123\Desktop\desen taslagı1\bereket087.jpg"/>
          <p:cNvPicPr>
            <a:picLocks noChangeAspect="1" noChangeArrowheads="1"/>
          </p:cNvPicPr>
          <p:nvPr/>
        </p:nvPicPr>
        <p:blipFill>
          <a:blip r:embed="rId3" cstate="print"/>
          <a:srcRect/>
          <a:stretch>
            <a:fillRect/>
          </a:stretch>
        </p:blipFill>
        <p:spPr bwMode="auto">
          <a:xfrm>
            <a:off x="5286380" y="2928934"/>
            <a:ext cx="3098795" cy="212542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251521" y="643467"/>
            <a:ext cx="3096344" cy="5571066"/>
          </a:xfrm>
        </p:spPr>
        <p:txBody>
          <a:bodyPr>
            <a:normAutofit/>
          </a:bodyPr>
          <a:lstStyle/>
          <a:p>
            <a:r>
              <a:rPr lang="tr-TR" dirty="0">
                <a:solidFill>
                  <a:srgbClr val="FFFFFF"/>
                </a:solidFill>
              </a:rPr>
              <a:t>sınıflandırma</a:t>
            </a:r>
          </a:p>
        </p:txBody>
      </p:sp>
      <p:graphicFrame>
        <p:nvGraphicFramePr>
          <p:cNvPr id="5" name="2 İçerik Yer Tutucusu">
            <a:extLst>
              <a:ext uri="{FF2B5EF4-FFF2-40B4-BE49-F238E27FC236}">
                <a16:creationId xmlns:a16="http://schemas.microsoft.com/office/drawing/2014/main" id="{765566FB-5723-42DA-8C44-3BFBD9DD7A48}"/>
              </a:ext>
            </a:extLst>
          </p:cNvPr>
          <p:cNvGraphicFramePr>
            <a:graphicFrameLocks noGrp="1"/>
          </p:cNvGraphicFramePr>
          <p:nvPr>
            <p:ph idx="1"/>
            <p:extLst>
              <p:ext uri="{D42A27DB-BD31-4B8C-83A1-F6EECF244321}">
                <p14:modId xmlns:p14="http://schemas.microsoft.com/office/powerpoint/2010/main" val="1814058936"/>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7A3056-9B88-444B-94DA-40B0F2C6E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rgbClr val="00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Başlık"/>
          <p:cNvSpPr>
            <a:spLocks noGrp="1"/>
          </p:cNvSpPr>
          <p:nvPr>
            <p:ph type="title"/>
          </p:nvPr>
        </p:nvSpPr>
        <p:spPr>
          <a:xfrm>
            <a:off x="768096" y="585215"/>
            <a:ext cx="2722626" cy="1677467"/>
          </a:xfrm>
        </p:spPr>
        <p:txBody>
          <a:bodyPr>
            <a:normAutofit/>
          </a:bodyPr>
          <a:lstStyle/>
          <a:p>
            <a:endParaRPr lang="tr-TR" sz="3800"/>
          </a:p>
        </p:txBody>
      </p:sp>
      <p:cxnSp>
        <p:nvCxnSpPr>
          <p:cNvPr id="10" name="Straight Connector 9">
            <a:extLst>
              <a:ext uri="{FF2B5EF4-FFF2-40B4-BE49-F238E27FC236}">
                <a16:creationId xmlns:a16="http://schemas.microsoft.com/office/drawing/2014/main" id="{6820BD55-A71A-48C6-B0F7-235147F39D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9347" y="2423548"/>
            <a:ext cx="267462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1 İçerik Yer Tutucusu"/>
          <p:cNvSpPr>
            <a:spLocks noGrp="1"/>
          </p:cNvSpPr>
          <p:nvPr>
            <p:ph idx="1"/>
          </p:nvPr>
        </p:nvSpPr>
        <p:spPr>
          <a:xfrm>
            <a:off x="768096" y="2584415"/>
            <a:ext cx="2722626" cy="3724944"/>
          </a:xfrm>
        </p:spPr>
        <p:txBody>
          <a:bodyPr>
            <a:normAutofit/>
          </a:bodyPr>
          <a:lstStyle/>
          <a:p>
            <a:r>
              <a:rPr lang="tr-TR" sz="1700"/>
              <a:t>Dut, karpuz, kavun, nar, incir, üzüm, buğday-arpa başağı, haşhaş kozası gibi bitkiler ve yılan, ejder, koç, boğa, geyik, kelebek, balık ve uğur böceği gibi hayvanlardan oluşan bir dizi farklı formda olabilen bereket motifleri, Anadolu dokumalarında genellikle koçboynuzu ve elibelinde motifleri ile birlikte yorumlanmakta ve evlilik, çiftleşme, üreme gibi kadın erkek ilişkilerine dair anlamlar içermektedir</a:t>
            </a:r>
          </a:p>
        </p:txBody>
      </p:sp>
      <p:sp>
        <p:nvSpPr>
          <p:cNvPr id="12" name="Rectangle 11">
            <a:extLst>
              <a:ext uri="{FF2B5EF4-FFF2-40B4-BE49-F238E27FC236}">
                <a16:creationId xmlns:a16="http://schemas.microsoft.com/office/drawing/2014/main" id="{DA215CF0-5E5E-4D2E-B3AE-366652A368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047" y="0"/>
            <a:ext cx="5182493" cy="6858000"/>
          </a:xfrm>
          <a:prstGeom prst="rect">
            <a:avLst/>
          </a:prstGeom>
          <a:blipFill dpi="0" rotWithShape="1">
            <a:blip r:embed="rId2">
              <a:duotone>
                <a:schemeClr val="accent1">
                  <a:shade val="45000"/>
                  <a:satMod val="135000"/>
                </a:schemeClr>
                <a:prstClr val="white"/>
              </a:duotone>
            </a:blip>
            <a:srcRect/>
            <a:tile tx="6350" ty="-101600" sx="70000" sy="7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Tree>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Başlık"/>
          <p:cNvSpPr>
            <a:spLocks noGrp="1"/>
          </p:cNvSpPr>
          <p:nvPr>
            <p:ph type="title"/>
          </p:nvPr>
        </p:nvSpPr>
        <p:spPr>
          <a:xfrm>
            <a:off x="3406641" y="942449"/>
            <a:ext cx="5010992" cy="1470249"/>
          </a:xfrm>
        </p:spPr>
        <p:txBody>
          <a:bodyPr>
            <a:normAutofit/>
          </a:bodyPr>
          <a:lstStyle/>
          <a:p>
            <a:endParaRPr lang="tr-TR"/>
          </a:p>
        </p:txBody>
      </p:sp>
      <p:cxnSp>
        <p:nvCxnSpPr>
          <p:cNvPr id="16" name="Straight Connector 15">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8775" y="2573573"/>
            <a:ext cx="49377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1 İçerik Yer Tutucusu"/>
          <p:cNvSpPr>
            <a:spLocks noGrp="1"/>
          </p:cNvSpPr>
          <p:nvPr>
            <p:ph idx="1"/>
          </p:nvPr>
        </p:nvSpPr>
        <p:spPr>
          <a:xfrm>
            <a:off x="3410282" y="2773885"/>
            <a:ext cx="5007352" cy="3141013"/>
          </a:xfrm>
        </p:spPr>
        <p:txBody>
          <a:bodyPr>
            <a:normAutofit/>
          </a:bodyPr>
          <a:lstStyle/>
          <a:p>
            <a:r>
              <a:rPr lang="tr-TR" sz="1700"/>
              <a:t>Anadolu dokumalarında ve işlemelerinde kullanılan en ilginç bereket sembollerinden bir nar’dır</a:t>
            </a:r>
          </a:p>
          <a:p>
            <a:r>
              <a:rPr lang="tr-TR" sz="1700"/>
              <a:t>Nar, aynı zamanda Side şehrinin amblemi olmuştur. Narın sembolizmi, tüm bol çekirdekli ve tohumlu meyvelerinkiyle ile ilişkilidir. Çünkü bu tarz meyveler sayısız dölden oluşmaktadır. </a:t>
            </a:r>
          </a:p>
          <a:p>
            <a:endParaRPr lang="tr-TR" sz="1700"/>
          </a:p>
          <a:p>
            <a:r>
              <a:rPr lang="tr-TR" sz="1700"/>
              <a:t>Anadolu’da bereket olgusu ile ilgili birçok efsane bulunmaktadır. </a:t>
            </a:r>
          </a:p>
        </p:txBody>
      </p:sp>
    </p:spTree>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2050" name="Picture 2" descr="C:\Users\Kullanıcı123\Desktop\desen taslagı1\bereket101.jpg"/>
          <p:cNvPicPr>
            <a:picLocks noGrp="1" noChangeAspect="1" noChangeArrowheads="1"/>
          </p:cNvPicPr>
          <p:nvPr>
            <p:ph idx="1"/>
          </p:nvPr>
        </p:nvPicPr>
        <p:blipFill>
          <a:blip r:embed="rId2" cstate="print"/>
          <a:stretch>
            <a:fillRect/>
          </a:stretch>
        </p:blipFill>
        <p:spPr bwMode="auto">
          <a:xfrm>
            <a:off x="2740162" y="2286000"/>
            <a:ext cx="3346176" cy="402272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Başlık"/>
          <p:cNvSpPr>
            <a:spLocks noGrp="1"/>
          </p:cNvSpPr>
          <p:nvPr>
            <p:ph type="title"/>
          </p:nvPr>
        </p:nvSpPr>
        <p:spPr>
          <a:xfrm>
            <a:off x="3406641" y="942449"/>
            <a:ext cx="5010992" cy="1470249"/>
          </a:xfrm>
        </p:spPr>
        <p:txBody>
          <a:bodyPr>
            <a:normAutofit/>
          </a:bodyPr>
          <a:lstStyle/>
          <a:p>
            <a:endParaRPr lang="tr-TR"/>
          </a:p>
        </p:txBody>
      </p:sp>
      <p:cxnSp>
        <p:nvCxnSpPr>
          <p:cNvPr id="16" name="Straight Connector 15">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8775" y="2573573"/>
            <a:ext cx="49377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1 İçerik Yer Tutucusu"/>
          <p:cNvSpPr>
            <a:spLocks noGrp="1"/>
          </p:cNvSpPr>
          <p:nvPr>
            <p:ph idx="1"/>
          </p:nvPr>
        </p:nvSpPr>
        <p:spPr>
          <a:xfrm>
            <a:off x="3410282" y="2773885"/>
            <a:ext cx="5007352" cy="3141013"/>
          </a:xfrm>
        </p:spPr>
        <p:txBody>
          <a:bodyPr>
            <a:normAutofit/>
          </a:bodyPr>
          <a:lstStyle/>
          <a:p>
            <a:r>
              <a:rPr lang="tr-TR" sz="1900"/>
              <a:t>Anadolu, Hitit, Urartu, Likya, </a:t>
            </a:r>
            <a:r>
              <a:rPr lang="tr-TR" sz="1900" err="1"/>
              <a:t>Frigya</a:t>
            </a:r>
            <a:r>
              <a:rPr lang="tr-TR" sz="1900"/>
              <a:t> ve Bergama uygarlıklarında devlet işlerinin yolunda gitmesi için  tapınaklara gidilir, tanrılara adaklar sunulurdu. Hititlerden kalan yazılar ve kaya kabartmalarında yağmur yağması, bereket ve bolluk olması için uğur getirmesi dilekleriyle tanrılara adaklar sunulduğu anlatılmaktadır. </a:t>
            </a:r>
          </a:p>
          <a:p>
            <a:r>
              <a:rPr lang="tr-TR" sz="1900"/>
              <a:t>Şamanizm inançlarındaki uğur ve bereket için adak adama geleneği Anadolu Türkmenlerinde hala sürdürülen bir gelenektir.</a:t>
            </a:r>
          </a:p>
        </p:txBody>
      </p:sp>
    </p:spTree>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Başlık"/>
          <p:cNvSpPr>
            <a:spLocks noGrp="1"/>
          </p:cNvSpPr>
          <p:nvPr>
            <p:ph type="title"/>
          </p:nvPr>
        </p:nvSpPr>
        <p:spPr>
          <a:xfrm>
            <a:off x="723591" y="804333"/>
            <a:ext cx="2543925" cy="5249334"/>
          </a:xfrm>
        </p:spPr>
        <p:txBody>
          <a:bodyPr>
            <a:normAutofit/>
          </a:bodyPr>
          <a:lstStyle/>
          <a:p>
            <a:pPr algn="r"/>
            <a:endParaRPr lang="tr-TR">
              <a:solidFill>
                <a:srgbClr val="FFFFFF"/>
              </a:solidFill>
            </a:endParaRPr>
          </a:p>
        </p:txBody>
      </p:sp>
      <p:sp>
        <p:nvSpPr>
          <p:cNvPr id="2" name="1 İçerik Yer Tutucusu"/>
          <p:cNvSpPr>
            <a:spLocks noGrp="1"/>
          </p:cNvSpPr>
          <p:nvPr>
            <p:ph idx="1"/>
          </p:nvPr>
        </p:nvSpPr>
        <p:spPr>
          <a:xfrm>
            <a:off x="3713286" y="804333"/>
            <a:ext cx="4729502" cy="5249334"/>
          </a:xfrm>
        </p:spPr>
        <p:txBody>
          <a:bodyPr anchor="ctr">
            <a:normAutofit/>
          </a:bodyPr>
          <a:lstStyle/>
          <a:p>
            <a:r>
              <a:rPr lang="tr-TR" dirty="0"/>
              <a:t>Anadolu halı tezgahı için kullanılan ‘star, </a:t>
            </a:r>
            <a:r>
              <a:rPr lang="tr-TR" dirty="0" err="1"/>
              <a:t>istar</a:t>
            </a:r>
            <a:r>
              <a:rPr lang="tr-TR" dirty="0"/>
              <a:t> ya da </a:t>
            </a:r>
            <a:r>
              <a:rPr lang="tr-TR" dirty="0" err="1"/>
              <a:t>iştar</a:t>
            </a:r>
            <a:r>
              <a:rPr lang="tr-TR" dirty="0"/>
              <a:t>’ sözcükleri Sümer bereket </a:t>
            </a:r>
            <a:r>
              <a:rPr lang="tr-TR" dirty="0" err="1"/>
              <a:t>tansrıçası</a:t>
            </a:r>
            <a:r>
              <a:rPr lang="tr-TR" dirty="0"/>
              <a:t> </a:t>
            </a:r>
            <a:r>
              <a:rPr lang="tr-TR" dirty="0" err="1"/>
              <a:t>İstar’dan</a:t>
            </a:r>
            <a:r>
              <a:rPr lang="tr-TR" dirty="0"/>
              <a:t> gelmektedir. </a:t>
            </a:r>
          </a:p>
          <a:p>
            <a:endParaRPr lang="tr-TR" dirty="0"/>
          </a:p>
          <a:p>
            <a:r>
              <a:rPr lang="tr-TR" dirty="0"/>
              <a:t>İslam sembolizminde dokumacının tezgahı evrenin yapısı ve hareketini simgeler. Dokumak yaratma ve doğurma işidir. Dokuma sürecinde kullanılan iğ, iplik, tezgah ve dokuma sonrası otaya çıkan kumaşın kendisi bereketin sembolüdür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3074" name="Picture 2" descr="C:\Users\Kullanıcı123\Desktop\desen taslagı1\bereket116.jpg"/>
          <p:cNvPicPr>
            <a:picLocks noGrp="1" noChangeAspect="1" noChangeArrowheads="1"/>
          </p:cNvPicPr>
          <p:nvPr>
            <p:ph idx="1"/>
          </p:nvPr>
        </p:nvPicPr>
        <p:blipFill>
          <a:blip r:embed="rId2" cstate="print"/>
          <a:srcRect/>
          <a:stretch>
            <a:fillRect/>
          </a:stretch>
        </p:blipFill>
        <p:spPr bwMode="auto">
          <a:xfrm>
            <a:off x="1285852" y="1500174"/>
            <a:ext cx="2725824" cy="4572000"/>
          </a:xfrm>
          <a:prstGeom prst="rect">
            <a:avLst/>
          </a:prstGeom>
          <a:noFill/>
        </p:spPr>
      </p:pic>
      <p:pic>
        <p:nvPicPr>
          <p:cNvPr id="3075" name="Picture 3" descr="C:\Users\Kullanıcı123\Desktop\desen taslagı1\bereket129.jpg"/>
          <p:cNvPicPr>
            <a:picLocks noChangeAspect="1" noChangeArrowheads="1"/>
          </p:cNvPicPr>
          <p:nvPr/>
        </p:nvPicPr>
        <p:blipFill>
          <a:blip r:embed="rId3" cstate="print"/>
          <a:srcRect/>
          <a:stretch>
            <a:fillRect/>
          </a:stretch>
        </p:blipFill>
        <p:spPr bwMode="auto">
          <a:xfrm>
            <a:off x="5072066" y="2928934"/>
            <a:ext cx="2581227" cy="135254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7A3056-9B88-444B-94DA-40B0F2C6E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rgbClr val="00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Başlık"/>
          <p:cNvSpPr>
            <a:spLocks noGrp="1"/>
          </p:cNvSpPr>
          <p:nvPr>
            <p:ph type="title"/>
          </p:nvPr>
        </p:nvSpPr>
        <p:spPr>
          <a:xfrm>
            <a:off x="768096" y="585215"/>
            <a:ext cx="2722626" cy="1677467"/>
          </a:xfrm>
        </p:spPr>
        <p:txBody>
          <a:bodyPr>
            <a:normAutofit/>
          </a:bodyPr>
          <a:lstStyle/>
          <a:p>
            <a:endParaRPr lang="tr-TR" sz="3800"/>
          </a:p>
        </p:txBody>
      </p:sp>
      <p:cxnSp>
        <p:nvCxnSpPr>
          <p:cNvPr id="10" name="Straight Connector 9">
            <a:extLst>
              <a:ext uri="{FF2B5EF4-FFF2-40B4-BE49-F238E27FC236}">
                <a16:creationId xmlns:a16="http://schemas.microsoft.com/office/drawing/2014/main" id="{6820BD55-A71A-48C6-B0F7-235147F39D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9347" y="2423548"/>
            <a:ext cx="267462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1 İçerik Yer Tutucusu"/>
          <p:cNvSpPr>
            <a:spLocks noGrp="1"/>
          </p:cNvSpPr>
          <p:nvPr>
            <p:ph idx="1"/>
          </p:nvPr>
        </p:nvSpPr>
        <p:spPr>
          <a:xfrm>
            <a:off x="768096" y="2584415"/>
            <a:ext cx="2722626" cy="3724944"/>
          </a:xfrm>
        </p:spPr>
        <p:txBody>
          <a:bodyPr>
            <a:normAutofit/>
          </a:bodyPr>
          <a:lstStyle/>
          <a:p>
            <a:r>
              <a:rPr lang="tr-TR" sz="1700"/>
              <a:t>Doğum ve çoğalma ile ilgili motifler kategorisinde incelenen bereket motifi, yaşamın temeli olan kadın erkek ilişkisi ve doğanın yeniden canlanmasıyla ilgilidir</a:t>
            </a:r>
          </a:p>
        </p:txBody>
      </p:sp>
      <p:sp>
        <p:nvSpPr>
          <p:cNvPr id="12" name="Rectangle 11">
            <a:extLst>
              <a:ext uri="{FF2B5EF4-FFF2-40B4-BE49-F238E27FC236}">
                <a16:creationId xmlns:a16="http://schemas.microsoft.com/office/drawing/2014/main" id="{DA215CF0-5E5E-4D2E-B3AE-366652A368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047" y="0"/>
            <a:ext cx="5182493" cy="6858000"/>
          </a:xfrm>
          <a:prstGeom prst="rect">
            <a:avLst/>
          </a:prstGeom>
          <a:blipFill dpi="0" rotWithShape="1">
            <a:blip r:embed="rId2">
              <a:duotone>
                <a:schemeClr val="accent1">
                  <a:shade val="45000"/>
                  <a:satMod val="135000"/>
                </a:schemeClr>
                <a:prstClr val="white"/>
              </a:duotone>
            </a:blip>
            <a:srcRect/>
            <a:tile tx="6350" ty="-101600" sx="70000" sy="7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Tree>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16591-7D46-4C6A-B767-B4DDF0B7CF6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D33E29F-B26E-4B05-9123-552A42EEC1FF}"/>
              </a:ext>
            </a:extLst>
          </p:cNvPr>
          <p:cNvSpPr>
            <a:spLocks noGrp="1"/>
          </p:cNvSpPr>
          <p:nvPr>
            <p:ph idx="1"/>
          </p:nvPr>
        </p:nvSpPr>
        <p:spPr/>
        <p:txBody>
          <a:bodyPr/>
          <a:lstStyle/>
          <a:p>
            <a:r>
              <a:rPr lang="tr-TR" dirty="0"/>
              <a:t>Kaynak</a:t>
            </a:r>
          </a:p>
          <a:p>
            <a:r>
              <a:rPr lang="tr-TR" dirty="0" err="1"/>
              <a:t>Erbek,M</a:t>
            </a:r>
            <a:r>
              <a:rPr lang="tr-TR" dirty="0"/>
              <a:t>. (2002). Çatalhöyük’ten Günümüze Anadolu Motifleri. Kültür Bakanlığı yayınları</a:t>
            </a:r>
            <a:r>
              <a:rPr lang="tr-TR"/>
              <a:t>, Ankara.</a:t>
            </a:r>
            <a:endParaRPr lang="en-US" dirty="0"/>
          </a:p>
        </p:txBody>
      </p:sp>
    </p:spTree>
    <p:extLst>
      <p:ext uri="{BB962C8B-B14F-4D97-AF65-F5344CB8AC3E}">
        <p14:creationId xmlns:p14="http://schemas.microsoft.com/office/powerpoint/2010/main" val="105774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Başlık"/>
          <p:cNvSpPr>
            <a:spLocks noGrp="1"/>
          </p:cNvSpPr>
          <p:nvPr>
            <p:ph type="title"/>
          </p:nvPr>
        </p:nvSpPr>
        <p:spPr>
          <a:xfrm>
            <a:off x="723591" y="804333"/>
            <a:ext cx="2543925" cy="5249334"/>
          </a:xfrm>
        </p:spPr>
        <p:txBody>
          <a:bodyPr>
            <a:normAutofit/>
          </a:bodyPr>
          <a:lstStyle/>
          <a:p>
            <a:pPr algn="r"/>
            <a:r>
              <a:rPr lang="tr-TR" dirty="0"/>
              <a:t>Doğum ve Çoğalma İle İlgili Motifler</a:t>
            </a:r>
            <a:br>
              <a:rPr lang="tr-TR" dirty="0"/>
            </a:br>
            <a:endParaRPr lang="tr-TR" dirty="0">
              <a:solidFill>
                <a:srgbClr val="FFFFFF"/>
              </a:solidFill>
            </a:endParaRPr>
          </a:p>
        </p:txBody>
      </p:sp>
      <p:sp>
        <p:nvSpPr>
          <p:cNvPr id="2" name="1 İçerik Yer Tutucusu"/>
          <p:cNvSpPr>
            <a:spLocks noGrp="1"/>
          </p:cNvSpPr>
          <p:nvPr>
            <p:ph idx="1"/>
          </p:nvPr>
        </p:nvSpPr>
        <p:spPr>
          <a:xfrm>
            <a:off x="3713286" y="804333"/>
            <a:ext cx="4729502" cy="5249334"/>
          </a:xfrm>
        </p:spPr>
        <p:txBody>
          <a:bodyPr anchor="ctr">
            <a:normAutofit/>
          </a:bodyPr>
          <a:lstStyle/>
          <a:p>
            <a:r>
              <a:rPr lang="tr-TR" dirty="0" err="1"/>
              <a:t>Elibelinde</a:t>
            </a:r>
            <a:endParaRPr lang="tr-TR" dirty="0"/>
          </a:p>
          <a:p>
            <a:r>
              <a:rPr lang="tr-TR" dirty="0"/>
              <a:t>Koçboynuzu</a:t>
            </a:r>
          </a:p>
          <a:p>
            <a:r>
              <a:rPr lang="tr-TR" dirty="0"/>
              <a:t>Bereket</a:t>
            </a:r>
          </a:p>
          <a:p>
            <a:r>
              <a:rPr lang="tr-TR" dirty="0"/>
              <a:t>İnsan</a:t>
            </a:r>
          </a:p>
          <a:p>
            <a:r>
              <a:rPr lang="tr-TR" dirty="0" err="1"/>
              <a:t>Saçbağı</a:t>
            </a:r>
            <a:endParaRPr lang="tr-TR" dirty="0"/>
          </a:p>
          <a:p>
            <a:r>
              <a:rPr lang="tr-TR" dirty="0"/>
              <a:t>Küpe</a:t>
            </a:r>
          </a:p>
          <a:p>
            <a:r>
              <a:rPr lang="tr-TR" dirty="0"/>
              <a:t>Bukağı</a:t>
            </a:r>
          </a:p>
          <a:p>
            <a:r>
              <a:rPr lang="tr-TR" dirty="0"/>
              <a:t>Sandıklı</a:t>
            </a:r>
          </a:p>
          <a:p>
            <a:r>
              <a:rPr lang="tr-TR" dirty="0"/>
              <a:t>Aşk birleşim</a:t>
            </a:r>
          </a:p>
          <a:p>
            <a:r>
              <a:rPr lang="tr-TR" dirty="0"/>
              <a:t>Yıldız</a:t>
            </a:r>
          </a:p>
          <a:p>
            <a:endParaRPr lang="tr-TR" dirty="0"/>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a:t>Doğum ve Çoğalma ile ilgili Motifler</a:t>
            </a:r>
          </a:p>
        </p:txBody>
      </p:sp>
      <p:pic>
        <p:nvPicPr>
          <p:cNvPr id="1026" name="Picture 2" descr="C:\Users\Kullanıcı123\Desktop\desen taslagı1\elibelinde030.jpg"/>
          <p:cNvPicPr>
            <a:picLocks noGrp="1" noChangeAspect="1" noChangeArrowheads="1"/>
          </p:cNvPicPr>
          <p:nvPr>
            <p:ph idx="1"/>
          </p:nvPr>
        </p:nvPicPr>
        <p:blipFill>
          <a:blip r:embed="rId2" cstate="print"/>
          <a:srcRect/>
          <a:stretch>
            <a:fillRect/>
          </a:stretch>
        </p:blipFill>
        <p:spPr bwMode="auto">
          <a:xfrm>
            <a:off x="1000100" y="2786058"/>
            <a:ext cx="2676274" cy="2452686"/>
          </a:xfrm>
          <a:prstGeom prst="rect">
            <a:avLst/>
          </a:prstGeom>
          <a:noFill/>
        </p:spPr>
      </p:pic>
      <p:sp>
        <p:nvSpPr>
          <p:cNvPr id="5" name="4 Dikdörtgen"/>
          <p:cNvSpPr/>
          <p:nvPr/>
        </p:nvSpPr>
        <p:spPr>
          <a:xfrm>
            <a:off x="3357554" y="1571612"/>
            <a:ext cx="228601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t>Elibelinde</a:t>
            </a:r>
            <a:endParaRPr lang="tr-TR" dirty="0"/>
          </a:p>
        </p:txBody>
      </p:sp>
      <p:pic>
        <p:nvPicPr>
          <p:cNvPr id="1027" name="Picture 3" descr="C:\Users\Kullanıcı123\Desktop\desen taslagı1\elibelinde035.jpg"/>
          <p:cNvPicPr>
            <a:picLocks noChangeAspect="1" noChangeArrowheads="1"/>
          </p:cNvPicPr>
          <p:nvPr/>
        </p:nvPicPr>
        <p:blipFill>
          <a:blip r:embed="rId3" cstate="print"/>
          <a:srcRect/>
          <a:stretch>
            <a:fillRect/>
          </a:stretch>
        </p:blipFill>
        <p:spPr bwMode="auto">
          <a:xfrm>
            <a:off x="4786314" y="2857496"/>
            <a:ext cx="2500330" cy="250033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B48526E-0E95-432F-837E-2F23D028685A}"/>
              </a:ext>
            </a:extLst>
          </p:cNvPr>
          <p:cNvPicPr>
            <a:picLocks noChangeAspect="1"/>
          </p:cNvPicPr>
          <p:nvPr/>
        </p:nvPicPr>
        <p:blipFill>
          <a:blip r:embed="rId2"/>
          <a:stretch>
            <a:fillRect/>
          </a:stretch>
        </p:blipFill>
        <p:spPr>
          <a:xfrm>
            <a:off x="255521" y="1700808"/>
            <a:ext cx="2975106" cy="2956816"/>
          </a:xfrm>
          <a:prstGeom prst="rect">
            <a:avLst/>
          </a:prstGeom>
        </p:spPr>
      </p:pic>
      <p:sp>
        <p:nvSpPr>
          <p:cNvPr id="3" name="2 Başlık"/>
          <p:cNvSpPr>
            <a:spLocks noGrp="1"/>
          </p:cNvSpPr>
          <p:nvPr>
            <p:ph type="title"/>
          </p:nvPr>
        </p:nvSpPr>
        <p:spPr>
          <a:xfrm>
            <a:off x="482601" y="643467"/>
            <a:ext cx="2561709" cy="5571066"/>
          </a:xfrm>
        </p:spPr>
        <p:txBody>
          <a:bodyPr>
            <a:normAutofit/>
          </a:bodyPr>
          <a:lstStyle/>
          <a:p>
            <a:endParaRPr lang="tr-TR" dirty="0">
              <a:solidFill>
                <a:srgbClr val="FFFFFF"/>
              </a:solidFill>
            </a:endParaRPr>
          </a:p>
        </p:txBody>
      </p:sp>
      <p:graphicFrame>
        <p:nvGraphicFramePr>
          <p:cNvPr id="5" name="1 İçerik Yer Tutucusu">
            <a:extLst>
              <a:ext uri="{FF2B5EF4-FFF2-40B4-BE49-F238E27FC236}">
                <a16:creationId xmlns:a16="http://schemas.microsoft.com/office/drawing/2014/main" id="{FC7DA892-4BAF-4ECA-A615-25293403C6C2}"/>
              </a:ext>
            </a:extLst>
          </p:cNvPr>
          <p:cNvGraphicFramePr>
            <a:graphicFrameLocks noGrp="1"/>
          </p:cNvGraphicFramePr>
          <p:nvPr>
            <p:ph idx="1"/>
            <p:extLst>
              <p:ext uri="{D42A27DB-BD31-4B8C-83A1-F6EECF244321}">
                <p14:modId xmlns:p14="http://schemas.microsoft.com/office/powerpoint/2010/main" val="525669983"/>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2 Başlık"/>
          <p:cNvSpPr>
            <a:spLocks noGrp="1"/>
          </p:cNvSpPr>
          <p:nvPr>
            <p:ph type="title"/>
          </p:nvPr>
        </p:nvSpPr>
        <p:spPr>
          <a:xfrm>
            <a:off x="768096" y="585216"/>
            <a:ext cx="4550113" cy="1499616"/>
          </a:xfrm>
        </p:spPr>
        <p:txBody>
          <a:bodyPr>
            <a:normAutofit/>
          </a:bodyPr>
          <a:lstStyle/>
          <a:p>
            <a:endParaRPr lang="tr-TR"/>
          </a:p>
        </p:txBody>
      </p:sp>
      <p:sp>
        <p:nvSpPr>
          <p:cNvPr id="2" name="Content Placeholder 1">
            <a:extLst>
              <a:ext uri="{FF2B5EF4-FFF2-40B4-BE49-F238E27FC236}">
                <a16:creationId xmlns:a16="http://schemas.microsoft.com/office/drawing/2014/main" id="{7A5BDF15-395A-41BA-AE63-B26A4809D054}"/>
              </a:ext>
            </a:extLst>
          </p:cNvPr>
          <p:cNvSpPr>
            <a:spLocks noGrp="1"/>
          </p:cNvSpPr>
          <p:nvPr>
            <p:ph idx="1"/>
          </p:nvPr>
        </p:nvSpPr>
        <p:spPr>
          <a:xfrm>
            <a:off x="768096" y="2286000"/>
            <a:ext cx="4550113" cy="4023360"/>
          </a:xfrm>
        </p:spPr>
        <p:txBody>
          <a:bodyPr>
            <a:normAutofit/>
          </a:bodyPr>
          <a:lstStyle/>
          <a:p>
            <a:endParaRPr lang="en-US" i="1" dirty="0"/>
          </a:p>
        </p:txBody>
      </p:sp>
      <p:pic>
        <p:nvPicPr>
          <p:cNvPr id="2051" name="Picture 3" descr="C:\Users\Kullanıcı123\Desktop\desen taslagı1\elibelinde056.jpg"/>
          <p:cNvPicPr>
            <a:picLocks noChangeAspect="1" noChangeArrowheads="1"/>
          </p:cNvPicPr>
          <p:nvPr/>
        </p:nvPicPr>
        <p:blipFill>
          <a:blip r:embed="rId2" cstate="print"/>
          <a:stretch>
            <a:fillRect/>
          </a:stretch>
        </p:blipFill>
        <p:spPr bwMode="auto">
          <a:xfrm>
            <a:off x="1547664" y="871390"/>
            <a:ext cx="3240360" cy="5043365"/>
          </a:xfrm>
          <a:prstGeom prst="rect">
            <a:avLst/>
          </a:prstGeom>
          <a:noFill/>
        </p:spPr>
      </p:pic>
      <p:pic>
        <p:nvPicPr>
          <p:cNvPr id="2052" name="Picture 4" descr="C:\Users\Kullanıcı123\Desktop\desen taslagı1\elibelinde062.jpg"/>
          <p:cNvPicPr>
            <a:picLocks noChangeAspect="1" noChangeArrowheads="1"/>
          </p:cNvPicPr>
          <p:nvPr/>
        </p:nvPicPr>
        <p:blipFill>
          <a:blip r:embed="rId3" cstate="print"/>
          <a:stretch>
            <a:fillRect/>
          </a:stretch>
        </p:blipFill>
        <p:spPr bwMode="auto">
          <a:xfrm>
            <a:off x="5220072" y="1433903"/>
            <a:ext cx="3514342" cy="336498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Başlık"/>
          <p:cNvSpPr>
            <a:spLocks noGrp="1"/>
          </p:cNvSpPr>
          <p:nvPr>
            <p:ph type="title"/>
          </p:nvPr>
        </p:nvSpPr>
        <p:spPr>
          <a:xfrm>
            <a:off x="482601" y="643467"/>
            <a:ext cx="2561709" cy="5571066"/>
          </a:xfrm>
        </p:spPr>
        <p:txBody>
          <a:bodyPr>
            <a:normAutofit/>
          </a:bodyPr>
          <a:lstStyle/>
          <a:p>
            <a:endParaRPr lang="tr-TR">
              <a:solidFill>
                <a:srgbClr val="FFFFFF"/>
              </a:solidFill>
            </a:endParaRPr>
          </a:p>
        </p:txBody>
      </p:sp>
      <p:graphicFrame>
        <p:nvGraphicFramePr>
          <p:cNvPr id="5" name="1 İçerik Yer Tutucusu">
            <a:extLst>
              <a:ext uri="{FF2B5EF4-FFF2-40B4-BE49-F238E27FC236}">
                <a16:creationId xmlns:a16="http://schemas.microsoft.com/office/drawing/2014/main" id="{709C11A5-906C-4ADB-A3F9-847EF37BBFE4}"/>
              </a:ext>
            </a:extLst>
          </p:cNvPr>
          <p:cNvGraphicFramePr>
            <a:graphicFrameLocks noGrp="1"/>
          </p:cNvGraphicFramePr>
          <p:nvPr>
            <p:ph idx="1"/>
            <p:extLst>
              <p:ext uri="{D42A27DB-BD31-4B8C-83A1-F6EECF244321}">
                <p14:modId xmlns:p14="http://schemas.microsoft.com/office/powerpoint/2010/main" val="3976348218"/>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3074" name="Picture 2" descr="C:\Users\Kullanıcı123\Desktop\desen taslagı1\elibelinde066.jpg"/>
          <p:cNvPicPr>
            <a:picLocks noGrp="1" noChangeAspect="1" noChangeArrowheads="1"/>
          </p:cNvPicPr>
          <p:nvPr>
            <p:ph idx="1"/>
          </p:nvPr>
        </p:nvPicPr>
        <p:blipFill>
          <a:blip r:embed="rId2" cstate="print"/>
          <a:srcRect/>
          <a:stretch>
            <a:fillRect/>
          </a:stretch>
        </p:blipFill>
        <p:spPr bwMode="auto">
          <a:xfrm>
            <a:off x="857224" y="2643182"/>
            <a:ext cx="2295829" cy="2595562"/>
          </a:xfrm>
          <a:prstGeom prst="rect">
            <a:avLst/>
          </a:prstGeom>
          <a:noFill/>
        </p:spPr>
      </p:pic>
      <p:pic>
        <p:nvPicPr>
          <p:cNvPr id="3075" name="Picture 3" descr="C:\Users\Kullanıcı123\Desktop\desen taslagı1\elibelinde210.jpg"/>
          <p:cNvPicPr>
            <a:picLocks noChangeAspect="1" noChangeArrowheads="1"/>
          </p:cNvPicPr>
          <p:nvPr/>
        </p:nvPicPr>
        <p:blipFill>
          <a:blip r:embed="rId3" cstate="print"/>
          <a:srcRect/>
          <a:stretch>
            <a:fillRect/>
          </a:stretch>
        </p:blipFill>
        <p:spPr bwMode="auto">
          <a:xfrm>
            <a:off x="3428992" y="642918"/>
            <a:ext cx="3062770" cy="3136898"/>
          </a:xfrm>
          <a:prstGeom prst="rect">
            <a:avLst/>
          </a:prstGeom>
          <a:noFill/>
        </p:spPr>
      </p:pic>
      <p:pic>
        <p:nvPicPr>
          <p:cNvPr id="3076" name="Picture 4" descr="C:\Users\Kullanıcı123\Desktop\desen taslagı1\elibelinde226.jpg"/>
          <p:cNvPicPr>
            <a:picLocks noChangeAspect="1" noChangeArrowheads="1"/>
          </p:cNvPicPr>
          <p:nvPr/>
        </p:nvPicPr>
        <p:blipFill>
          <a:blip r:embed="rId4" cstate="print"/>
          <a:srcRect/>
          <a:stretch>
            <a:fillRect/>
          </a:stretch>
        </p:blipFill>
        <p:spPr bwMode="auto">
          <a:xfrm flipV="1">
            <a:off x="6215074" y="3857628"/>
            <a:ext cx="2559045" cy="264467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sp>
        <p:nvSpPr>
          <p:cNvPr id="2" name="1 İçerik Yer Tutucusu"/>
          <p:cNvSpPr>
            <a:spLocks noGrp="1"/>
          </p:cNvSpPr>
          <p:nvPr>
            <p:ph idx="1"/>
          </p:nvPr>
        </p:nvSpPr>
        <p:spPr/>
        <p:txBody>
          <a:bodyPr>
            <a:normAutofit fontScale="92500" lnSpcReduction="20000"/>
          </a:bodyPr>
          <a:lstStyle/>
          <a:p>
            <a:r>
              <a:rPr lang="tr-TR" dirty="0" err="1"/>
              <a:t>Anatanrıçalar</a:t>
            </a:r>
            <a:r>
              <a:rPr lang="tr-TR" dirty="0"/>
              <a:t> her dönemde ayrı isimler almıştır</a:t>
            </a:r>
          </a:p>
          <a:p>
            <a:endParaRPr lang="tr-TR" dirty="0"/>
          </a:p>
          <a:p>
            <a:r>
              <a:rPr lang="tr-TR" dirty="0"/>
              <a:t>Sümer’de </a:t>
            </a:r>
            <a:r>
              <a:rPr lang="tr-TR" dirty="0" err="1"/>
              <a:t>Ninhursaha</a:t>
            </a:r>
            <a:r>
              <a:rPr lang="tr-TR" dirty="0"/>
              <a:t>, </a:t>
            </a:r>
            <a:r>
              <a:rPr lang="tr-TR" dirty="0" err="1"/>
              <a:t>Ninmah</a:t>
            </a:r>
            <a:r>
              <a:rPr lang="tr-TR" dirty="0"/>
              <a:t>, </a:t>
            </a:r>
            <a:r>
              <a:rPr lang="tr-TR" dirty="0" err="1"/>
              <a:t>İnanna</a:t>
            </a:r>
            <a:r>
              <a:rPr lang="tr-TR" dirty="0"/>
              <a:t>, İnan,</a:t>
            </a:r>
          </a:p>
          <a:p>
            <a:r>
              <a:rPr lang="tr-TR" dirty="0"/>
              <a:t>Hitit’te </a:t>
            </a:r>
            <a:r>
              <a:rPr lang="tr-TR" dirty="0" err="1"/>
              <a:t>Hupapa</a:t>
            </a:r>
            <a:r>
              <a:rPr lang="tr-TR" dirty="0"/>
              <a:t>, </a:t>
            </a:r>
          </a:p>
          <a:p>
            <a:r>
              <a:rPr lang="tr-TR" dirty="0"/>
              <a:t>Mısır’da </a:t>
            </a:r>
            <a:r>
              <a:rPr lang="tr-TR" dirty="0" err="1"/>
              <a:t>İsis</a:t>
            </a:r>
            <a:r>
              <a:rPr lang="tr-TR" dirty="0"/>
              <a:t>,</a:t>
            </a:r>
          </a:p>
          <a:p>
            <a:r>
              <a:rPr lang="tr-TR" dirty="0" err="1"/>
              <a:t>Akat’ta</a:t>
            </a:r>
            <a:r>
              <a:rPr lang="tr-TR" dirty="0"/>
              <a:t> </a:t>
            </a:r>
            <a:r>
              <a:rPr lang="tr-TR" dirty="0" err="1"/>
              <a:t>İştar</a:t>
            </a:r>
            <a:r>
              <a:rPr lang="tr-TR" dirty="0"/>
              <a:t>,</a:t>
            </a:r>
          </a:p>
          <a:p>
            <a:r>
              <a:rPr lang="tr-TR" dirty="0"/>
              <a:t>Likya’da </a:t>
            </a:r>
            <a:r>
              <a:rPr lang="tr-TR" dirty="0" err="1"/>
              <a:t>Lat</a:t>
            </a:r>
            <a:r>
              <a:rPr lang="tr-TR" dirty="0"/>
              <a:t>,</a:t>
            </a:r>
          </a:p>
          <a:p>
            <a:r>
              <a:rPr lang="tr-TR" dirty="0"/>
              <a:t>Pers’te Sitare,</a:t>
            </a:r>
          </a:p>
          <a:p>
            <a:r>
              <a:rPr lang="tr-TR" dirty="0"/>
              <a:t>Efes’te Artemis, </a:t>
            </a:r>
            <a:r>
              <a:rPr lang="tr-TR" dirty="0" err="1"/>
              <a:t>Selena</a:t>
            </a:r>
            <a:r>
              <a:rPr lang="tr-TR" dirty="0"/>
              <a:t>,</a:t>
            </a:r>
          </a:p>
          <a:p>
            <a:r>
              <a:rPr lang="tr-TR" dirty="0"/>
              <a:t>Roma’da </a:t>
            </a:r>
            <a:r>
              <a:rPr lang="tr-TR" dirty="0" err="1"/>
              <a:t>Vesta</a:t>
            </a:r>
            <a:r>
              <a:rPr lang="tr-TR" dirty="0"/>
              <a:t>, </a:t>
            </a:r>
            <a:r>
              <a:rPr lang="tr-TR" dirty="0" err="1"/>
              <a:t>Magna</a:t>
            </a:r>
            <a:r>
              <a:rPr lang="tr-TR" dirty="0"/>
              <a:t> </a:t>
            </a:r>
            <a:r>
              <a:rPr lang="tr-TR" dirty="0" err="1"/>
              <a:t>Mater</a:t>
            </a:r>
            <a:r>
              <a:rPr lang="tr-TR" dirty="0"/>
              <a:t> gibi isimler almıştır</a:t>
            </a:r>
          </a:p>
          <a:p>
            <a:endParaRPr lang="tr-TR" dirty="0"/>
          </a:p>
          <a:p>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otalTime>1</TotalTime>
  <Words>751</Words>
  <Application>Microsoft Office PowerPoint</Application>
  <PresentationFormat>On-screen Show (4:3)</PresentationFormat>
  <Paragraphs>71</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Tw Cen MT</vt:lpstr>
      <vt:lpstr>Tw Cen MT Condensed</vt:lpstr>
      <vt:lpstr>Wingdings 3</vt:lpstr>
      <vt:lpstr>Integral</vt:lpstr>
      <vt:lpstr>Anadolu Motifleri</vt:lpstr>
      <vt:lpstr>sınıflandırma</vt:lpstr>
      <vt:lpstr>Doğum ve Çoğalma İle İlgili Motifler </vt:lpstr>
      <vt:lpstr>Doğum ve Çoğalma ile ilgili Motifler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Anadolu Motifleri</dc:title>
  <dc:creator>Aysem.Yanar</dc:creator>
  <cp:lastModifiedBy>Aysem.Yanar</cp:lastModifiedBy>
  <cp:revision>2</cp:revision>
  <dcterms:created xsi:type="dcterms:W3CDTF">2020-05-05T21:15:09Z</dcterms:created>
  <dcterms:modified xsi:type="dcterms:W3CDTF">2020-05-05T21:18:07Z</dcterms:modified>
</cp:coreProperties>
</file>