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42" d="100"/>
          <a:sy n="42" d="100"/>
        </p:scale>
        <p:origin x="6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80009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551465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72513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00383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02511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45581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A97D446-8B88-40BD-B421-05F8AB251CC4}" type="datetimeFigureOut">
              <a:rPr lang="tr-TR" smtClean="0"/>
              <a:t>8.02.2018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9730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A97D446-8B88-40BD-B421-05F8AB251CC4}" type="datetimeFigureOut">
              <a:rPr lang="tr-TR" smtClean="0"/>
              <a:t>8.02.2018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8884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7D446-8B88-40BD-B421-05F8AB251CC4}" type="datetimeFigureOut">
              <a:rPr lang="tr-TR" smtClean="0"/>
              <a:t>8.02.2018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63428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214674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897608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97D446-8B88-40BD-B421-05F8AB251CC4}" type="datetimeFigureOut">
              <a:rPr lang="tr-TR" smtClean="0"/>
              <a:t>8.02.2018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644DE-B055-4C9B-8EA7-47FBB5212318}" type="slidenum">
              <a:rPr lang="tr-TR" smtClean="0"/>
              <a:t>‹#›</a:t>
            </a:fld>
            <a:endParaRPr lang="tr-TR"/>
          </a:p>
        </p:txBody>
      </p:sp>
    </p:spTree>
    <p:extLst>
      <p:ext uri="{BB962C8B-B14F-4D97-AF65-F5344CB8AC3E}">
        <p14:creationId xmlns:p14="http://schemas.microsoft.com/office/powerpoint/2010/main" val="2475995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tr.0wikipedia.org/index.php?q=aHR0cHM6Ly90ci53aWtpcGVkaWEub3JnL3dpa2kvU2F5ZGFt" TargetMode="External"/><Relationship Id="rId2" Type="http://schemas.openxmlformats.org/officeDocument/2006/relationships/hyperlink" Target="https://tr.0wikipedia.org/index.php?q=aHR0cHM6Ly90ci53aWtpcGVkaWEub3JnL3dpa2kvS3Jpc3RhbA" TargetMode="External"/><Relationship Id="rId1" Type="http://schemas.openxmlformats.org/officeDocument/2006/relationships/slideLayout" Target="../slideLayouts/slideLayout2.xml"/><Relationship Id="rId6" Type="http://schemas.openxmlformats.org/officeDocument/2006/relationships/hyperlink" Target="https://tr.0wikipedia.org/index.php?q=aHR0cHM6Ly90ci53aWtpcGVkaWEub3JnL3dpa2kvTmklQzQlOUZkZV8oaWwp" TargetMode="External"/><Relationship Id="rId5" Type="http://schemas.openxmlformats.org/officeDocument/2006/relationships/hyperlink" Target="https://tr.0wikipedia.org/index.php?q=aHR0cHM6Ly90ci53aWtpcGVkaWEub3JnL3dpa2kvRXIlQzMlQkNwdGlmX2theWFsYXI" TargetMode="External"/><Relationship Id="rId4" Type="http://schemas.openxmlformats.org/officeDocument/2006/relationships/hyperlink" Target="https://tr.0wikipedia.org/index.php?q=aHR0cHM6Ly90ci53aWtpcGVkaWEub3JnL3dpa2kvSGlkcm9rbG9yaWtfYXNpd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JEM 361 ÖZEL MİNERALOJİ</a:t>
            </a:r>
            <a:endParaRPr lang="tr-TR" b="1" dirty="0"/>
          </a:p>
        </p:txBody>
      </p:sp>
      <p:sp>
        <p:nvSpPr>
          <p:cNvPr id="3" name="Subtitle 2"/>
          <p:cNvSpPr>
            <a:spLocks noGrp="1"/>
          </p:cNvSpPr>
          <p:nvPr>
            <p:ph type="subTitle" idx="1"/>
          </p:nvPr>
        </p:nvSpPr>
        <p:spPr>
          <a:xfrm>
            <a:off x="1524000" y="573724"/>
            <a:ext cx="9144000" cy="1655762"/>
          </a:xfrm>
        </p:spPr>
        <p:txBody>
          <a:bodyPr/>
          <a:lstStyle/>
          <a:p>
            <a:endParaRPr lang="tr-T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73440" y="789486"/>
            <a:ext cx="1440000" cy="1440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8000" y="681605"/>
            <a:ext cx="1440000" cy="1440000"/>
          </a:xfrm>
          <a:prstGeom prst="rect">
            <a:avLst/>
          </a:prstGeom>
        </p:spPr>
      </p:pic>
    </p:spTree>
    <p:extLst>
      <p:ext uri="{BB962C8B-B14F-4D97-AF65-F5344CB8AC3E}">
        <p14:creationId xmlns:p14="http://schemas.microsoft.com/office/powerpoint/2010/main" val="1652653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marL="0" indent="0" algn="ctr">
              <a:buNone/>
            </a:pPr>
            <a:r>
              <a:rPr lang="tr-TR" b="1" dirty="0"/>
              <a:t>Sağlıkta kullanılan mineraller</a:t>
            </a:r>
            <a:endParaRPr lang="tr-TR" b="1" dirty="0"/>
          </a:p>
        </p:txBody>
      </p:sp>
    </p:spTree>
    <p:extLst>
      <p:ext uri="{BB962C8B-B14F-4D97-AF65-F5344CB8AC3E}">
        <p14:creationId xmlns:p14="http://schemas.microsoft.com/office/powerpoint/2010/main" val="3168227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HALİTLER</a:t>
            </a:r>
            <a:endParaRPr lang="tr-TR" dirty="0"/>
          </a:p>
        </p:txBody>
      </p:sp>
      <p:sp>
        <p:nvSpPr>
          <p:cNvPr id="3" name="Content Placeholder 2"/>
          <p:cNvSpPr>
            <a:spLocks noGrp="1"/>
          </p:cNvSpPr>
          <p:nvPr>
            <p:ph idx="1"/>
          </p:nvPr>
        </p:nvSpPr>
        <p:spPr>
          <a:xfrm>
            <a:off x="243840" y="2008505"/>
            <a:ext cx="10515600" cy="4351338"/>
          </a:xfrm>
        </p:spPr>
        <p:txBody>
          <a:bodyPr>
            <a:normAutofit fontScale="85000" lnSpcReduction="20000"/>
          </a:bodyPr>
          <a:lstStyle/>
          <a:p>
            <a:pPr lvl="0" fontAlgn="base"/>
            <a:r>
              <a:rPr lang="tr-TR" dirty="0"/>
              <a:t>Grubu : </a:t>
            </a:r>
            <a:r>
              <a:rPr lang="en-US" dirty="0"/>
              <a:t>H</a:t>
            </a:r>
            <a:r>
              <a:rPr lang="tr-TR" dirty="0" err="1"/>
              <a:t>alitler</a:t>
            </a:r>
            <a:endParaRPr lang="tr-TR" dirty="0"/>
          </a:p>
          <a:p>
            <a:pPr lvl="0" fontAlgn="base"/>
            <a:r>
              <a:rPr lang="tr-TR" dirty="0" err="1"/>
              <a:t>Kristalik</a:t>
            </a:r>
            <a:r>
              <a:rPr lang="tr-TR" dirty="0"/>
              <a:t> Sistem :kübik</a:t>
            </a:r>
          </a:p>
          <a:p>
            <a:pPr lvl="0" fontAlgn="base"/>
            <a:r>
              <a:rPr lang="tr-TR" dirty="0"/>
              <a:t>Kimyasal Formülü  :</a:t>
            </a:r>
            <a:r>
              <a:rPr lang="tr-TR" dirty="0" err="1"/>
              <a:t>NaCl</a:t>
            </a:r>
            <a:endParaRPr lang="tr-TR" dirty="0"/>
          </a:p>
          <a:p>
            <a:pPr lvl="0" fontAlgn="base"/>
            <a:r>
              <a:rPr lang="tr-TR" dirty="0"/>
              <a:t>Sertlik : 2</a:t>
            </a:r>
          </a:p>
          <a:p>
            <a:pPr lvl="0" fontAlgn="base"/>
            <a:r>
              <a:rPr lang="tr-TR" dirty="0"/>
              <a:t>Yoğunluk : 2.16</a:t>
            </a:r>
          </a:p>
          <a:p>
            <a:pPr lvl="0" fontAlgn="base"/>
            <a:r>
              <a:rPr lang="tr-TR" dirty="0"/>
              <a:t>Bölünüm : mükemmel</a:t>
            </a:r>
          </a:p>
          <a:p>
            <a:pPr lvl="0" fontAlgn="base"/>
            <a:r>
              <a:rPr lang="tr-TR" dirty="0"/>
              <a:t>Kırılma  : </a:t>
            </a:r>
            <a:r>
              <a:rPr lang="tr-TR" dirty="0" err="1"/>
              <a:t>Konkodial</a:t>
            </a:r>
            <a:endParaRPr lang="tr-TR" dirty="0"/>
          </a:p>
          <a:p>
            <a:pPr lvl="0" fontAlgn="base"/>
            <a:r>
              <a:rPr lang="tr-TR" dirty="0"/>
              <a:t>Renk  : renksiz</a:t>
            </a:r>
          </a:p>
          <a:p>
            <a:pPr lvl="0" fontAlgn="base"/>
            <a:r>
              <a:rPr lang="tr-TR" dirty="0"/>
              <a:t>Damar : beyaz</a:t>
            </a:r>
          </a:p>
          <a:p>
            <a:pPr lvl="0" fontAlgn="base"/>
            <a:r>
              <a:rPr lang="tr-TR" dirty="0"/>
              <a:t>Parlaklık : Camlı</a:t>
            </a:r>
          </a:p>
          <a:p>
            <a:pPr lvl="0" fontAlgn="base"/>
            <a:r>
              <a:rPr lang="tr-TR" dirty="0" err="1"/>
              <a:t>Işınırlık</a:t>
            </a:r>
            <a:r>
              <a:rPr lang="tr-TR" dirty="0"/>
              <a:t> : yeşil turuncu yada kırmızı</a:t>
            </a:r>
          </a:p>
          <a:p>
            <a:endParaRPr lang="tr-TR" dirty="0"/>
          </a:p>
        </p:txBody>
      </p:sp>
    </p:spTree>
    <p:extLst>
      <p:ext uri="{BB962C8B-B14F-4D97-AF65-F5344CB8AC3E}">
        <p14:creationId xmlns:p14="http://schemas.microsoft.com/office/powerpoint/2010/main" val="1036482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59080" y="454025"/>
            <a:ext cx="11353800" cy="3950335"/>
          </a:xfrm>
        </p:spPr>
        <p:txBody>
          <a:bodyPr>
            <a:noAutofit/>
          </a:bodyPr>
          <a:lstStyle/>
          <a:p>
            <a:pPr fontAlgn="base"/>
            <a:r>
              <a:rPr lang="tr-TR" sz="2000" b="1" dirty="0"/>
              <a:t>Halit: </a:t>
            </a:r>
            <a:r>
              <a:rPr lang="tr-TR" sz="2000" dirty="0"/>
              <a:t>Halit genellikle tuz ya da kaya tuzu olarak bilinir genellikle renksiz yada beyaz olmasına rağmen bazı örneklerde siyah , mavi , turuncu , mor , kırmızı ya da sarı tonda bulunabilir. Eski çağlardan beri bilinmekte ve beslenme alanında kullanılmaktadır. Son yıllarda klor , sodyum ve sodyum hidroksitin başlıca kaynaklarından biri haline gelmiştir. Adı deniz ya da tuz anlamıyla Yunanca </a:t>
            </a:r>
            <a:r>
              <a:rPr lang="tr-TR" sz="2000" dirty="0" err="1"/>
              <a:t>hals</a:t>
            </a:r>
            <a:r>
              <a:rPr lang="tr-TR" sz="2000" dirty="0"/>
              <a:t> kelimesinden gelir.  Deniz suyundaki materyalin yüzde 80 ‘ini oluşturduğu düşünülürse bu tanımlama oldukça uyumludur.</a:t>
            </a:r>
          </a:p>
          <a:p>
            <a:pPr fontAlgn="base"/>
            <a:r>
              <a:rPr lang="tr-TR" sz="2000" dirty="0"/>
              <a:t>Beslenme ve yemek alanında kullanılan tuzun  büyük bir bölümü kuru bölgelerdeki katı Halit tortullarından elde edilse de , klor , sodyum  ve sodyum hidroksit şeklinde kullanılan Halit deniz suyundan elde edilmektedir.</a:t>
            </a:r>
          </a:p>
          <a:p>
            <a:pPr fontAlgn="base"/>
            <a:r>
              <a:rPr lang="tr-TR" sz="2000" dirty="0"/>
              <a:t> </a:t>
            </a:r>
          </a:p>
          <a:p>
            <a:pPr fontAlgn="base"/>
            <a:r>
              <a:rPr lang="tr-TR" sz="2000" dirty="0"/>
              <a:t>Halit çok önemli bir sodyum hidroksit kaynağıdır. Bu yüksek oranda  aşındırıcı alkali (genellikle yakıcı soda olarak ta bilinir) daha çok kağıt ve sabun üretiminde kullanılır. Tuzlu suyun  elektrolize işlemi sırasında klor ve sodyum yan ürünü olarak elde edilir</a:t>
            </a:r>
            <a:r>
              <a:rPr lang="tr-TR" sz="2000" dirty="0" smtClean="0"/>
              <a:t>.</a:t>
            </a:r>
            <a:r>
              <a:rPr lang="tr-TR" sz="2000" dirty="0"/>
              <a:t> </a:t>
            </a:r>
          </a:p>
          <a:p>
            <a:pPr marL="0" indent="0">
              <a:buNone/>
            </a:pPr>
            <a:endParaRPr lang="tr-TR" sz="2000" dirty="0"/>
          </a:p>
        </p:txBody>
      </p:sp>
    </p:spTree>
    <p:extLst>
      <p:ext uri="{BB962C8B-B14F-4D97-AF65-F5344CB8AC3E}">
        <p14:creationId xmlns:p14="http://schemas.microsoft.com/office/powerpoint/2010/main" val="1169936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560705"/>
            <a:ext cx="10515600" cy="4351338"/>
          </a:xfrm>
        </p:spPr>
        <p:txBody>
          <a:bodyPr>
            <a:noAutofit/>
          </a:bodyPr>
          <a:lstStyle/>
          <a:p>
            <a:pPr fontAlgn="base"/>
            <a:r>
              <a:rPr lang="tr-TR" sz="1400" b="1" dirty="0" err="1"/>
              <a:t>Silvin</a:t>
            </a:r>
            <a:r>
              <a:rPr lang="tr-TR" sz="1400" dirty="0"/>
              <a:t>: </a:t>
            </a:r>
          </a:p>
          <a:p>
            <a:pPr fontAlgn="base"/>
            <a:r>
              <a:rPr lang="tr-TR" sz="1400" dirty="0"/>
              <a:t>Kimyasal </a:t>
            </a:r>
            <a:r>
              <a:rPr lang="tr-TR" sz="1400" dirty="0" err="1"/>
              <a:t>Bileşim:KCl</a:t>
            </a:r>
            <a:endParaRPr lang="tr-TR" sz="1400" dirty="0"/>
          </a:p>
          <a:p>
            <a:pPr fontAlgn="base"/>
            <a:r>
              <a:rPr lang="tr-TR" sz="1400" dirty="0"/>
              <a:t>Kristal Sistemi, Kübik</a:t>
            </a:r>
            <a:br>
              <a:rPr lang="tr-TR" sz="1400" dirty="0"/>
            </a:br>
            <a:r>
              <a:rPr lang="tr-TR" sz="1400" dirty="0"/>
              <a:t>Kristal Biçimi, Çoğunlukla kübik, bazen </a:t>
            </a:r>
            <a:r>
              <a:rPr lang="tr-TR" sz="1400" dirty="0" err="1"/>
              <a:t>oktahedron</a:t>
            </a:r>
            <a:r>
              <a:rPr lang="tr-TR" sz="1400" dirty="0"/>
              <a:t> kristalli; masif, kompakt, </a:t>
            </a:r>
            <a:r>
              <a:rPr lang="tr-TR" sz="1400" dirty="0" err="1"/>
              <a:t>tanesel</a:t>
            </a:r>
            <a:r>
              <a:rPr lang="tr-TR" sz="1400" dirty="0"/>
              <a:t>, </a:t>
            </a:r>
            <a:r>
              <a:rPr lang="tr-TR" sz="1400" dirty="0" err="1"/>
              <a:t>sütunsal</a:t>
            </a:r>
            <a:r>
              <a:rPr lang="tr-TR" sz="1400" dirty="0"/>
              <a:t/>
            </a:r>
            <a:br>
              <a:rPr lang="tr-TR" sz="1400" dirty="0"/>
            </a:br>
            <a:r>
              <a:rPr lang="tr-TR" sz="1400" dirty="0"/>
              <a:t>Sertlik, 2</a:t>
            </a:r>
            <a:br>
              <a:rPr lang="tr-TR" sz="1400" dirty="0"/>
            </a:br>
            <a:r>
              <a:rPr lang="tr-TR" sz="1400" dirty="0"/>
              <a:t>Özgül Ağırlık, 1.993</a:t>
            </a:r>
            <a:br>
              <a:rPr lang="tr-TR" sz="1400" dirty="0"/>
            </a:br>
            <a:r>
              <a:rPr lang="tr-TR" sz="1400" dirty="0"/>
              <a:t>Dilinim, {001} mükemmel</a:t>
            </a:r>
            <a:br>
              <a:rPr lang="tr-TR" sz="1400" dirty="0"/>
            </a:br>
            <a:r>
              <a:rPr lang="tr-TR" sz="1400" dirty="0"/>
              <a:t>Renk ve Şeffaflık, Beyaz, gri, mavimsi; şeffaf</a:t>
            </a:r>
            <a:br>
              <a:rPr lang="tr-TR" sz="1400" dirty="0"/>
            </a:br>
            <a:r>
              <a:rPr lang="tr-TR" sz="1400" dirty="0"/>
              <a:t>Parlaklık, Camsı parlaklıkta</a:t>
            </a:r>
            <a:br>
              <a:rPr lang="tr-TR" sz="1400" dirty="0"/>
            </a:br>
            <a:r>
              <a:rPr lang="tr-TR" sz="1400" dirty="0"/>
              <a:t>Ayırıcı Özellikleri, </a:t>
            </a:r>
            <a:r>
              <a:rPr lang="tr-TR" sz="1400" dirty="0" err="1"/>
              <a:t>Halite</a:t>
            </a:r>
            <a:r>
              <a:rPr lang="tr-TR" sz="1400" dirty="0"/>
              <a:t> çok benzer, tadı daha keskin ve acıdır.</a:t>
            </a:r>
            <a:br>
              <a:rPr lang="tr-TR" sz="1400" dirty="0"/>
            </a:br>
            <a:r>
              <a:rPr lang="tr-TR" sz="1400" dirty="0"/>
              <a:t>Bulunuşu, Halit mineraliyle aynı ortamda, </a:t>
            </a:r>
            <a:r>
              <a:rPr lang="tr-TR" sz="1400" dirty="0" err="1"/>
              <a:t>evaporasyon</a:t>
            </a:r>
            <a:r>
              <a:rPr lang="tr-TR" sz="1400" dirty="0"/>
              <a:t> ile oluşur. Sudaki </a:t>
            </a:r>
            <a:r>
              <a:rPr lang="tr-TR" sz="1400" dirty="0" err="1"/>
              <a:t>çözünülürlüğü</a:t>
            </a:r>
            <a:r>
              <a:rPr lang="tr-TR" sz="1400" dirty="0"/>
              <a:t> </a:t>
            </a:r>
            <a:r>
              <a:rPr lang="tr-TR" sz="1400" dirty="0" err="1"/>
              <a:t>halite</a:t>
            </a:r>
            <a:r>
              <a:rPr lang="tr-TR" sz="1400" dirty="0"/>
              <a:t> göre daha fazla olduğu için, daha az bulunur.</a:t>
            </a:r>
          </a:p>
          <a:p>
            <a:pPr fontAlgn="base"/>
            <a:r>
              <a:rPr lang="tr-TR" sz="1400" dirty="0"/>
              <a:t> </a:t>
            </a:r>
          </a:p>
          <a:p>
            <a:r>
              <a:rPr lang="tr-TR" sz="1400" b="1" dirty="0"/>
              <a:t>Kalsit</a:t>
            </a:r>
            <a:r>
              <a:rPr lang="tr-TR" sz="1400" dirty="0"/>
              <a:t>:</a:t>
            </a:r>
            <a:r>
              <a:rPr lang="tr-TR" sz="1400" b="1" dirty="0"/>
              <a:t> Kalsit</a:t>
            </a:r>
            <a:r>
              <a:rPr lang="tr-TR" sz="1400" dirty="0"/>
              <a:t>, kimyasal formülü CaCO</a:t>
            </a:r>
            <a:r>
              <a:rPr lang="tr-TR" sz="1400" baseline="-25000" dirty="0"/>
              <a:t>3</a:t>
            </a:r>
            <a:r>
              <a:rPr lang="tr-TR" sz="1400" dirty="0"/>
              <a:t> olan </a:t>
            </a:r>
            <a:r>
              <a:rPr lang="tr-TR" sz="1400" dirty="0">
                <a:hlinkClick r:id="rId2" tooltip="Kristal"/>
              </a:rPr>
              <a:t>kristalleşmiş</a:t>
            </a:r>
            <a:r>
              <a:rPr lang="tr-TR" sz="1400" dirty="0"/>
              <a:t> kalsiyum karbonat. </a:t>
            </a:r>
            <a:r>
              <a:rPr lang="tr-TR" sz="1400" dirty="0">
                <a:hlinkClick r:id="rId3" tooltip="Saydam"/>
              </a:rPr>
              <a:t>Saydam</a:t>
            </a:r>
            <a:r>
              <a:rPr lang="tr-TR" sz="1400" dirty="0"/>
              <a:t>, beyaz, sarı, </a:t>
            </a:r>
            <a:r>
              <a:rPr lang="tr-TR" sz="1400" dirty="0" err="1"/>
              <a:t>rustik</a:t>
            </a:r>
            <a:r>
              <a:rPr lang="tr-TR" sz="1400" dirty="0"/>
              <a:t> yeşil ve mavimsi renkte olabilir. Sertliği 3, özgül ağırlığı 2.71'dir. Soğuk ve seyreltik </a:t>
            </a:r>
            <a:r>
              <a:rPr lang="tr-TR" sz="1400" dirty="0">
                <a:hlinkClick r:id="rId4" tooltip="Hidroklorik asit"/>
              </a:rPr>
              <a:t>hidroklorik asitte</a:t>
            </a:r>
            <a:r>
              <a:rPr lang="tr-TR" sz="1400" dirty="0"/>
              <a:t> (tuz ruhu) şiddetli bir köpürme ile ayrışır. Çakı ile çizilir. CO</a:t>
            </a:r>
            <a:r>
              <a:rPr lang="tr-TR" sz="1400" baseline="-25000" dirty="0"/>
              <a:t>2</a:t>
            </a:r>
            <a:r>
              <a:rPr lang="tr-TR" sz="1400" dirty="0"/>
              <a:t>'li sularda çözünerek </a:t>
            </a:r>
            <a:r>
              <a:rPr lang="tr-TR" sz="1400" dirty="0" err="1"/>
              <a:t>Ca</a:t>
            </a:r>
            <a:r>
              <a:rPr lang="tr-TR" sz="1400" dirty="0"/>
              <a:t>(HCO</a:t>
            </a:r>
            <a:r>
              <a:rPr lang="tr-TR" sz="1400" baseline="-25000" dirty="0"/>
              <a:t>3</a:t>
            </a:r>
            <a:r>
              <a:rPr lang="tr-TR" sz="1400" dirty="0"/>
              <a:t>)</a:t>
            </a:r>
            <a:r>
              <a:rPr lang="tr-TR" sz="1400" baseline="-25000" dirty="0"/>
              <a:t>2</a:t>
            </a:r>
            <a:r>
              <a:rPr lang="tr-TR" sz="1400" dirty="0"/>
              <a:t> yapar.</a:t>
            </a:r>
          </a:p>
          <a:p>
            <a:r>
              <a:rPr lang="tr-TR" sz="1400" dirty="0"/>
              <a:t>Nadiren </a:t>
            </a:r>
            <a:r>
              <a:rPr lang="tr-TR" sz="1400" dirty="0" err="1">
                <a:hlinkClick r:id="rId5" tooltip="Erüptif kayalar"/>
              </a:rPr>
              <a:t>erüptif</a:t>
            </a:r>
            <a:r>
              <a:rPr lang="tr-TR" sz="1400" dirty="0">
                <a:hlinkClick r:id="rId5" tooltip="Erüptif kayalar"/>
              </a:rPr>
              <a:t> kayalardan</a:t>
            </a:r>
            <a:r>
              <a:rPr lang="tr-TR" sz="1400" dirty="0"/>
              <a:t> özellikle pegmatitlerde ilksel olarak bulunur. Genellikle </a:t>
            </a:r>
            <a:r>
              <a:rPr lang="tr-TR" sz="1400" dirty="0" err="1"/>
              <a:t>sekonder</a:t>
            </a:r>
            <a:r>
              <a:rPr lang="tr-TR" sz="1400" dirty="0"/>
              <a:t> bir mineraldir. Doğada bolca </a:t>
            </a:r>
            <a:r>
              <a:rPr lang="tr-TR" sz="1400" dirty="0" err="1"/>
              <a:t>bulunur.Genellikle</a:t>
            </a:r>
            <a:r>
              <a:rPr lang="tr-TR" sz="1400" dirty="0"/>
              <a:t> karbonatlı </a:t>
            </a:r>
            <a:r>
              <a:rPr lang="tr-TR" sz="1400" dirty="0" err="1"/>
              <a:t>sedimanter</a:t>
            </a:r>
            <a:r>
              <a:rPr lang="tr-TR" sz="1400" dirty="0"/>
              <a:t> kayaların (</a:t>
            </a:r>
            <a:r>
              <a:rPr lang="tr-TR" sz="1400" dirty="0" err="1"/>
              <a:t>ör:kireçtaşları</a:t>
            </a:r>
            <a:r>
              <a:rPr lang="tr-TR" sz="1400" dirty="0"/>
              <a:t>) ve mermerlerin ana bileşenidir. Çeşitli şekillerde işlenerek boya, kâğıt, plastik sektöründe dolgu malzemesi olarak kullanılır. Plastik sektöründe kullanılan kalsitler ise; kaplı ve kapsız olmak üzere 2 çeşittir.</a:t>
            </a:r>
          </a:p>
          <a:p>
            <a:r>
              <a:rPr lang="tr-TR" sz="1400" dirty="0"/>
              <a:t>CaCO</a:t>
            </a:r>
            <a:r>
              <a:rPr lang="tr-TR" sz="1400" baseline="-25000" dirty="0"/>
              <a:t>3</a:t>
            </a:r>
            <a:r>
              <a:rPr lang="tr-TR" sz="1400" dirty="0"/>
              <a:t> + ısı → </a:t>
            </a:r>
            <a:r>
              <a:rPr lang="tr-TR" sz="1400" dirty="0" err="1"/>
              <a:t>CaO</a:t>
            </a:r>
            <a:r>
              <a:rPr lang="tr-TR" sz="1400" dirty="0"/>
              <a:t> (sönmemiş kireç) + CO</a:t>
            </a:r>
            <a:r>
              <a:rPr lang="tr-TR" sz="1400" baseline="-25000" dirty="0"/>
              <a:t>2</a:t>
            </a:r>
            <a:endParaRPr lang="tr-TR" sz="1400" dirty="0"/>
          </a:p>
          <a:p>
            <a:r>
              <a:rPr lang="tr-TR" sz="1400" dirty="0" err="1"/>
              <a:t>CaO</a:t>
            </a:r>
            <a:r>
              <a:rPr lang="tr-TR" sz="1400" dirty="0"/>
              <a:t> + H</a:t>
            </a:r>
            <a:r>
              <a:rPr lang="tr-TR" sz="1400" baseline="-25000" dirty="0"/>
              <a:t>2</a:t>
            </a:r>
            <a:r>
              <a:rPr lang="tr-TR" sz="1400" dirty="0"/>
              <a:t>O → </a:t>
            </a:r>
            <a:r>
              <a:rPr lang="tr-TR" sz="1400" dirty="0" err="1"/>
              <a:t>Ca</a:t>
            </a:r>
            <a:r>
              <a:rPr lang="tr-TR" sz="1400" dirty="0"/>
              <a:t>(OH)</a:t>
            </a:r>
            <a:r>
              <a:rPr lang="tr-TR" sz="1400" baseline="-25000" dirty="0"/>
              <a:t>2</a:t>
            </a:r>
            <a:r>
              <a:rPr lang="tr-TR" sz="1400" dirty="0"/>
              <a:t> (sönmüş kireç)</a:t>
            </a:r>
          </a:p>
          <a:p>
            <a:r>
              <a:rPr lang="tr-TR" sz="1400" dirty="0"/>
              <a:t>Türkiye'de </a:t>
            </a:r>
            <a:r>
              <a:rPr lang="tr-TR" sz="1400" dirty="0">
                <a:hlinkClick r:id="rId6" tooltip="Niğde (il)"/>
              </a:rPr>
              <a:t>Niğde</a:t>
            </a:r>
            <a:r>
              <a:rPr lang="tr-TR" sz="1400" dirty="0"/>
              <a:t> ilinde çıkarılan Kalsit madeni oldukça parlak olmasından dolayı ticari değeri yüksektir.</a:t>
            </a:r>
          </a:p>
          <a:p>
            <a:r>
              <a:rPr lang="tr-TR" sz="1400" dirty="0"/>
              <a:t>Boya sanayiinde dolgu malzemesi olarak kullanım oranı yüksektir.</a:t>
            </a:r>
          </a:p>
          <a:p>
            <a:pPr marL="0" indent="0">
              <a:buNone/>
            </a:pPr>
            <a:endParaRPr lang="tr-TR" sz="1400" dirty="0"/>
          </a:p>
        </p:txBody>
      </p:sp>
    </p:spTree>
    <p:extLst>
      <p:ext uri="{BB962C8B-B14F-4D97-AF65-F5344CB8AC3E}">
        <p14:creationId xmlns:p14="http://schemas.microsoft.com/office/powerpoint/2010/main" val="767924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85</Words>
  <Application>Microsoft Office PowerPoint</Application>
  <PresentationFormat>Widescreen</PresentationFormat>
  <Paragraphs>28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JEM 361 ÖZEL MİNERALOJİ</vt:lpstr>
      <vt:lpstr>PowerPoint Presentation</vt:lpstr>
      <vt:lpstr>HALİTLER</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Yusuf Kagan KADIOGLU</dc:creator>
  <cp:lastModifiedBy>Yusuf Kagan KADIOGLU</cp:lastModifiedBy>
  <cp:revision>9</cp:revision>
  <dcterms:created xsi:type="dcterms:W3CDTF">2018-02-08T13:34:19Z</dcterms:created>
  <dcterms:modified xsi:type="dcterms:W3CDTF">2018-02-08T16:26:39Z</dcterms:modified>
</cp:coreProperties>
</file>